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3"/>
  </p:notesMasterIdLst>
  <p:sldIdLst>
    <p:sldId id="256" r:id="rId5"/>
    <p:sldId id="257" r:id="rId6"/>
    <p:sldId id="272" r:id="rId7"/>
    <p:sldId id="274" r:id="rId8"/>
    <p:sldId id="293" r:id="rId9"/>
    <p:sldId id="304" r:id="rId10"/>
    <p:sldId id="277" r:id="rId11"/>
    <p:sldId id="278" r:id="rId12"/>
    <p:sldId id="280" r:id="rId13"/>
    <p:sldId id="279" r:id="rId14"/>
    <p:sldId id="305" r:id="rId15"/>
    <p:sldId id="306" r:id="rId16"/>
    <p:sldId id="307" r:id="rId17"/>
    <p:sldId id="294" r:id="rId18"/>
    <p:sldId id="308" r:id="rId19"/>
    <p:sldId id="309" r:id="rId20"/>
    <p:sldId id="310" r:id="rId21"/>
    <p:sldId id="311" r:id="rId22"/>
    <p:sldId id="303" r:id="rId23"/>
    <p:sldId id="295" r:id="rId24"/>
    <p:sldId id="312" r:id="rId25"/>
    <p:sldId id="313" r:id="rId26"/>
    <p:sldId id="296" r:id="rId27"/>
    <p:sldId id="314" r:id="rId28"/>
    <p:sldId id="315" r:id="rId29"/>
    <p:sldId id="297" r:id="rId30"/>
    <p:sldId id="316" r:id="rId31"/>
    <p:sldId id="317" r:id="rId32"/>
    <p:sldId id="318" r:id="rId33"/>
    <p:sldId id="298" r:id="rId34"/>
    <p:sldId id="319" r:id="rId35"/>
    <p:sldId id="299" r:id="rId36"/>
    <p:sldId id="320" r:id="rId37"/>
    <p:sldId id="321" r:id="rId38"/>
    <p:sldId id="322" r:id="rId39"/>
    <p:sldId id="300" r:id="rId40"/>
    <p:sldId id="323" r:id="rId41"/>
    <p:sldId id="324" r:id="rId4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E04AD-2248-4474-A9C2-30F81818363A}" type="doc">
      <dgm:prSet loTypeId="urn:microsoft.com/office/officeart/2005/8/layout/vProcess5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pt-PT"/>
        </a:p>
      </dgm:t>
    </dgm:pt>
    <dgm:pt modelId="{55F1D6FE-88AB-4FAA-A32E-976A452C8B41}">
      <dgm:prSet custT="1"/>
      <dgm:spPr>
        <a:ln>
          <a:solidFill>
            <a:srgbClr val="FF5050"/>
          </a:solidFill>
        </a:ln>
      </dgm:spPr>
      <dgm:t>
        <a:bodyPr/>
        <a:lstStyle/>
        <a:p>
          <a:pPr algn="just"/>
          <a:r>
            <a:rPr lang="pt-PT" sz="2800" dirty="0">
              <a:solidFill>
                <a:schemeClr val="tx1"/>
              </a:solidFill>
            </a:rPr>
            <a:t>Informar e Aconselhar o Responsável pelo Tratamento e os Trabalhadores que tratam os dados</a:t>
          </a:r>
          <a:endParaRPr lang="pt-PT" sz="2800" dirty="0"/>
        </a:p>
      </dgm:t>
    </dgm:pt>
    <dgm:pt modelId="{6D322953-72DB-4EAB-A221-DD083EFC9721}" type="parTrans" cxnId="{E7ACDE76-328B-4ADE-BD42-CC3CB312A8F2}">
      <dgm:prSet/>
      <dgm:spPr/>
      <dgm:t>
        <a:bodyPr/>
        <a:lstStyle/>
        <a:p>
          <a:endParaRPr lang="pt-PT"/>
        </a:p>
      </dgm:t>
    </dgm:pt>
    <dgm:pt modelId="{5C1095AF-BB55-418C-9F35-643FB1B7ACF8}" type="sibTrans" cxnId="{E7ACDE76-328B-4ADE-BD42-CC3CB312A8F2}">
      <dgm:prSet/>
      <dgm:spPr>
        <a:ln>
          <a:solidFill>
            <a:srgbClr val="FF5050">
              <a:alpha val="90000"/>
            </a:srgbClr>
          </a:solidFill>
        </a:ln>
      </dgm:spPr>
      <dgm:t>
        <a:bodyPr/>
        <a:lstStyle/>
        <a:p>
          <a:endParaRPr lang="pt-PT"/>
        </a:p>
      </dgm:t>
    </dgm:pt>
    <dgm:pt modelId="{65B55082-1E14-4172-82D4-BA01EE0490E5}">
      <dgm:prSet phldrT="[Texto]" custT="1"/>
      <dgm:spPr>
        <a:ln>
          <a:solidFill>
            <a:srgbClr val="FF5050"/>
          </a:solidFill>
        </a:ln>
      </dgm:spPr>
      <dgm:t>
        <a:bodyPr/>
        <a:lstStyle/>
        <a:p>
          <a:pPr algn="just"/>
          <a:r>
            <a:rPr lang="pt-PT" sz="2800" dirty="0">
              <a:solidFill>
                <a:schemeClr val="tx1"/>
              </a:solidFill>
            </a:rPr>
            <a:t>A respeito das obrigações em matéria de proteção de dados</a:t>
          </a:r>
          <a:endParaRPr lang="pt-PT" sz="2800" dirty="0"/>
        </a:p>
      </dgm:t>
    </dgm:pt>
    <dgm:pt modelId="{4757A454-02FC-47DA-90E3-046DB7E83C70}" type="parTrans" cxnId="{94A9E4D0-856C-40BB-A9A5-325220CD8AD5}">
      <dgm:prSet/>
      <dgm:spPr/>
      <dgm:t>
        <a:bodyPr/>
        <a:lstStyle/>
        <a:p>
          <a:endParaRPr lang="pt-PT"/>
        </a:p>
      </dgm:t>
    </dgm:pt>
    <dgm:pt modelId="{3EA2C5EE-A8D0-4998-995A-39838E38310B}" type="sibTrans" cxnId="{94A9E4D0-856C-40BB-A9A5-325220CD8AD5}">
      <dgm:prSet/>
      <dgm:spPr/>
      <dgm:t>
        <a:bodyPr/>
        <a:lstStyle/>
        <a:p>
          <a:endParaRPr lang="pt-PT"/>
        </a:p>
      </dgm:t>
    </dgm:pt>
    <dgm:pt modelId="{68926A98-7319-495D-96A9-C142F80D3A20}" type="pres">
      <dgm:prSet presAssocID="{C11E04AD-2248-4474-A9C2-30F81818363A}" presName="outerComposite" presStyleCnt="0">
        <dgm:presLayoutVars>
          <dgm:chMax val="5"/>
          <dgm:dir/>
          <dgm:resizeHandles val="exact"/>
        </dgm:presLayoutVars>
      </dgm:prSet>
      <dgm:spPr/>
    </dgm:pt>
    <dgm:pt modelId="{E0F8A05F-8065-4FEA-A191-D94B9D658AD4}" type="pres">
      <dgm:prSet presAssocID="{C11E04AD-2248-4474-A9C2-30F81818363A}" presName="dummyMaxCanvas" presStyleCnt="0">
        <dgm:presLayoutVars/>
      </dgm:prSet>
      <dgm:spPr/>
    </dgm:pt>
    <dgm:pt modelId="{042EB055-2B5F-4430-9394-B235FBB091DC}" type="pres">
      <dgm:prSet presAssocID="{C11E04AD-2248-4474-A9C2-30F81818363A}" presName="TwoNodes_1" presStyleLbl="node1" presStyleIdx="0" presStyleCnt="2">
        <dgm:presLayoutVars>
          <dgm:bulletEnabled val="1"/>
        </dgm:presLayoutVars>
      </dgm:prSet>
      <dgm:spPr/>
    </dgm:pt>
    <dgm:pt modelId="{5712F7D7-A270-4797-93E0-036D3E068087}" type="pres">
      <dgm:prSet presAssocID="{C11E04AD-2248-4474-A9C2-30F81818363A}" presName="TwoNodes_2" presStyleLbl="node1" presStyleIdx="1" presStyleCnt="2">
        <dgm:presLayoutVars>
          <dgm:bulletEnabled val="1"/>
        </dgm:presLayoutVars>
      </dgm:prSet>
      <dgm:spPr/>
    </dgm:pt>
    <dgm:pt modelId="{57BCA3B8-FCD7-4C80-8E42-4D572AE281F6}" type="pres">
      <dgm:prSet presAssocID="{C11E04AD-2248-4474-A9C2-30F81818363A}" presName="TwoConn_1-2" presStyleLbl="fgAccFollowNode1" presStyleIdx="0" presStyleCnt="1">
        <dgm:presLayoutVars>
          <dgm:bulletEnabled val="1"/>
        </dgm:presLayoutVars>
      </dgm:prSet>
      <dgm:spPr/>
    </dgm:pt>
    <dgm:pt modelId="{32D430C9-40EB-49A3-A0A9-7FB5B3FDDD45}" type="pres">
      <dgm:prSet presAssocID="{C11E04AD-2248-4474-A9C2-30F81818363A}" presName="TwoNodes_1_text" presStyleLbl="node1" presStyleIdx="1" presStyleCnt="2">
        <dgm:presLayoutVars>
          <dgm:bulletEnabled val="1"/>
        </dgm:presLayoutVars>
      </dgm:prSet>
      <dgm:spPr/>
    </dgm:pt>
    <dgm:pt modelId="{B201133C-856F-45FC-98F9-5706677365E3}" type="pres">
      <dgm:prSet presAssocID="{C11E04AD-2248-4474-A9C2-30F81818363A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5223C03-ED0B-4481-A3D6-89423360B785}" type="presOf" srcId="{65B55082-1E14-4172-82D4-BA01EE0490E5}" destId="{B201133C-856F-45FC-98F9-5706677365E3}" srcOrd="1" destOrd="0" presId="urn:microsoft.com/office/officeart/2005/8/layout/vProcess5"/>
    <dgm:cxn modelId="{F3B0F810-047B-4B01-B3F5-447E39368F2C}" type="presOf" srcId="{5C1095AF-BB55-418C-9F35-643FB1B7ACF8}" destId="{57BCA3B8-FCD7-4C80-8E42-4D572AE281F6}" srcOrd="0" destOrd="0" presId="urn:microsoft.com/office/officeart/2005/8/layout/vProcess5"/>
    <dgm:cxn modelId="{B61D6571-E734-40D2-AD50-2426C0B83DF8}" type="presOf" srcId="{65B55082-1E14-4172-82D4-BA01EE0490E5}" destId="{5712F7D7-A270-4797-93E0-036D3E068087}" srcOrd="0" destOrd="0" presId="urn:microsoft.com/office/officeart/2005/8/layout/vProcess5"/>
    <dgm:cxn modelId="{E7ACDE76-328B-4ADE-BD42-CC3CB312A8F2}" srcId="{C11E04AD-2248-4474-A9C2-30F81818363A}" destId="{55F1D6FE-88AB-4FAA-A32E-976A452C8B41}" srcOrd="0" destOrd="0" parTransId="{6D322953-72DB-4EAB-A221-DD083EFC9721}" sibTransId="{5C1095AF-BB55-418C-9F35-643FB1B7ACF8}"/>
    <dgm:cxn modelId="{58ABAB80-197B-4F01-87BA-B4580C62BCE2}" type="presOf" srcId="{55F1D6FE-88AB-4FAA-A32E-976A452C8B41}" destId="{32D430C9-40EB-49A3-A0A9-7FB5B3FDDD45}" srcOrd="1" destOrd="0" presId="urn:microsoft.com/office/officeart/2005/8/layout/vProcess5"/>
    <dgm:cxn modelId="{89DCA089-71C4-4CAD-9D04-320922872B94}" type="presOf" srcId="{C11E04AD-2248-4474-A9C2-30F81818363A}" destId="{68926A98-7319-495D-96A9-C142F80D3A20}" srcOrd="0" destOrd="0" presId="urn:microsoft.com/office/officeart/2005/8/layout/vProcess5"/>
    <dgm:cxn modelId="{94A9E4D0-856C-40BB-A9A5-325220CD8AD5}" srcId="{C11E04AD-2248-4474-A9C2-30F81818363A}" destId="{65B55082-1E14-4172-82D4-BA01EE0490E5}" srcOrd="1" destOrd="0" parTransId="{4757A454-02FC-47DA-90E3-046DB7E83C70}" sibTransId="{3EA2C5EE-A8D0-4998-995A-39838E38310B}"/>
    <dgm:cxn modelId="{6FE8B5FF-D6DB-4A58-BAB7-81E2CC2B8903}" type="presOf" srcId="{55F1D6FE-88AB-4FAA-A32E-976A452C8B41}" destId="{042EB055-2B5F-4430-9394-B235FBB091DC}" srcOrd="0" destOrd="0" presId="urn:microsoft.com/office/officeart/2005/8/layout/vProcess5"/>
    <dgm:cxn modelId="{8338C41C-9E32-4483-9DA8-BD43F9591C67}" type="presParOf" srcId="{68926A98-7319-495D-96A9-C142F80D3A20}" destId="{E0F8A05F-8065-4FEA-A191-D94B9D658AD4}" srcOrd="0" destOrd="0" presId="urn:microsoft.com/office/officeart/2005/8/layout/vProcess5"/>
    <dgm:cxn modelId="{DFA932DB-8C37-4D94-B657-2F7D568F83B4}" type="presParOf" srcId="{68926A98-7319-495D-96A9-C142F80D3A20}" destId="{042EB055-2B5F-4430-9394-B235FBB091DC}" srcOrd="1" destOrd="0" presId="urn:microsoft.com/office/officeart/2005/8/layout/vProcess5"/>
    <dgm:cxn modelId="{87148233-F0B3-439E-A4F3-95E30C0BD34B}" type="presParOf" srcId="{68926A98-7319-495D-96A9-C142F80D3A20}" destId="{5712F7D7-A270-4797-93E0-036D3E068087}" srcOrd="2" destOrd="0" presId="urn:microsoft.com/office/officeart/2005/8/layout/vProcess5"/>
    <dgm:cxn modelId="{F3B6481E-B53E-45F8-B083-DF8703F3BE29}" type="presParOf" srcId="{68926A98-7319-495D-96A9-C142F80D3A20}" destId="{57BCA3B8-FCD7-4C80-8E42-4D572AE281F6}" srcOrd="3" destOrd="0" presId="urn:microsoft.com/office/officeart/2005/8/layout/vProcess5"/>
    <dgm:cxn modelId="{7509BBEB-96E3-4D53-A564-485FA03343D8}" type="presParOf" srcId="{68926A98-7319-495D-96A9-C142F80D3A20}" destId="{32D430C9-40EB-49A3-A0A9-7FB5B3FDDD45}" srcOrd="4" destOrd="0" presId="urn:microsoft.com/office/officeart/2005/8/layout/vProcess5"/>
    <dgm:cxn modelId="{3B6F3801-9900-43A3-AD3F-F2DD8210C97E}" type="presParOf" srcId="{68926A98-7319-495D-96A9-C142F80D3A20}" destId="{B201133C-856F-45FC-98F9-5706677365E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D8174-C296-4945-8D8F-0349BC942A6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9F5132C-D591-4897-896C-BDE9E3DE6E37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ctr"/>
          <a:r>
            <a:rPr lang="pt-PT" sz="2800" b="1" dirty="0">
              <a:solidFill>
                <a:schemeClr val="tx1"/>
              </a:solidFill>
            </a:rPr>
            <a:t>Lei n.º32/2008 de 17 de julho</a:t>
          </a:r>
        </a:p>
      </dgm:t>
    </dgm:pt>
    <dgm:pt modelId="{18067FE8-71EF-4221-BCFC-4ACB65876377}" type="parTrans" cxnId="{C8A9AC10-6807-4D2D-B19D-84C3777B96FD}">
      <dgm:prSet/>
      <dgm:spPr/>
      <dgm:t>
        <a:bodyPr/>
        <a:lstStyle/>
        <a:p>
          <a:endParaRPr lang="pt-PT"/>
        </a:p>
      </dgm:t>
    </dgm:pt>
    <dgm:pt modelId="{FE37D67B-58FA-44F3-AB52-E3D294D7B479}" type="sibTrans" cxnId="{C8A9AC10-6807-4D2D-B19D-84C3777B96FD}">
      <dgm:prSet/>
      <dgm:spPr/>
      <dgm:t>
        <a:bodyPr/>
        <a:lstStyle/>
        <a:p>
          <a:endParaRPr lang="pt-PT"/>
        </a:p>
      </dgm:t>
    </dgm:pt>
    <dgm:pt modelId="{D5F6CC4F-9077-4D4E-A3D1-640BB8B0B2D6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just"/>
          <a:r>
            <a:rPr lang="pt-PT" sz="2400" dirty="0">
              <a:solidFill>
                <a:schemeClr val="tx1"/>
              </a:solidFill>
            </a:rPr>
            <a:t>Os fornecedores de serviços de comunicações eletrónicas ou de rede pública de comunicações </a:t>
          </a:r>
        </a:p>
      </dgm:t>
    </dgm:pt>
    <dgm:pt modelId="{46916558-D5F1-4EF4-945C-393ECC26C6EF}" type="parTrans" cxnId="{EE1B8294-CAFB-4948-8606-BC73EED2299F}">
      <dgm:prSet/>
      <dgm:spPr/>
      <dgm:t>
        <a:bodyPr/>
        <a:lstStyle/>
        <a:p>
          <a:endParaRPr lang="pt-PT"/>
        </a:p>
      </dgm:t>
    </dgm:pt>
    <dgm:pt modelId="{C3F32CE0-6827-41B7-B825-D0A4FBFC41D3}" type="sibTrans" cxnId="{EE1B8294-CAFB-4948-8606-BC73EED2299F}">
      <dgm:prSet/>
      <dgm:spPr/>
      <dgm:t>
        <a:bodyPr/>
        <a:lstStyle/>
        <a:p>
          <a:endParaRPr lang="pt-PT"/>
        </a:p>
      </dgm:t>
    </dgm:pt>
    <dgm:pt modelId="{093542EC-F9CD-4EE0-91FA-AECE54AE2DB6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just"/>
          <a:r>
            <a:rPr lang="pt-PT" sz="2400" dirty="0">
              <a:solidFill>
                <a:schemeClr val="tx1"/>
              </a:solidFill>
            </a:rPr>
            <a:t>Prazo de conservação dos dados – 1 ano </a:t>
          </a:r>
        </a:p>
      </dgm:t>
    </dgm:pt>
    <dgm:pt modelId="{88A24DEE-B702-4D6B-B96B-53B3CF47F5B8}" type="parTrans" cxnId="{23A55968-17BC-4425-8ED8-BE25CD132C7D}">
      <dgm:prSet/>
      <dgm:spPr/>
      <dgm:t>
        <a:bodyPr/>
        <a:lstStyle/>
        <a:p>
          <a:endParaRPr lang="pt-PT"/>
        </a:p>
      </dgm:t>
    </dgm:pt>
    <dgm:pt modelId="{94CDFA49-F03A-4626-B8F7-034FC059E54A}" type="sibTrans" cxnId="{23A55968-17BC-4425-8ED8-BE25CD132C7D}">
      <dgm:prSet/>
      <dgm:spPr/>
      <dgm:t>
        <a:bodyPr/>
        <a:lstStyle/>
        <a:p>
          <a:endParaRPr lang="pt-PT"/>
        </a:p>
      </dgm:t>
    </dgm:pt>
    <dgm:pt modelId="{2398BCCD-CE09-44B1-9719-3E707EA8304D}" type="pres">
      <dgm:prSet presAssocID="{E35D8174-C296-4945-8D8F-0349BC942A62}" presName="outerComposite" presStyleCnt="0">
        <dgm:presLayoutVars>
          <dgm:chMax val="5"/>
          <dgm:dir/>
          <dgm:resizeHandles val="exact"/>
        </dgm:presLayoutVars>
      </dgm:prSet>
      <dgm:spPr/>
    </dgm:pt>
    <dgm:pt modelId="{F1743510-D3C5-4F07-B9B6-AFDA3E4630BE}" type="pres">
      <dgm:prSet presAssocID="{E35D8174-C296-4945-8D8F-0349BC942A62}" presName="dummyMaxCanvas" presStyleCnt="0">
        <dgm:presLayoutVars/>
      </dgm:prSet>
      <dgm:spPr/>
    </dgm:pt>
    <dgm:pt modelId="{9D32ECC0-A288-42E9-8697-3D9DE5F95660}" type="pres">
      <dgm:prSet presAssocID="{E35D8174-C296-4945-8D8F-0349BC942A62}" presName="ThreeNodes_1" presStyleLbl="node1" presStyleIdx="0" presStyleCnt="3">
        <dgm:presLayoutVars>
          <dgm:bulletEnabled val="1"/>
        </dgm:presLayoutVars>
      </dgm:prSet>
      <dgm:spPr/>
    </dgm:pt>
    <dgm:pt modelId="{5B5B479F-E214-4AE5-B2B7-25B8E4E52D96}" type="pres">
      <dgm:prSet presAssocID="{E35D8174-C296-4945-8D8F-0349BC942A62}" presName="ThreeNodes_2" presStyleLbl="node1" presStyleIdx="1" presStyleCnt="3">
        <dgm:presLayoutVars>
          <dgm:bulletEnabled val="1"/>
        </dgm:presLayoutVars>
      </dgm:prSet>
      <dgm:spPr/>
    </dgm:pt>
    <dgm:pt modelId="{D98EF406-F724-436C-8FB8-A7C9C04C68AE}" type="pres">
      <dgm:prSet presAssocID="{E35D8174-C296-4945-8D8F-0349BC942A62}" presName="ThreeNodes_3" presStyleLbl="node1" presStyleIdx="2" presStyleCnt="3">
        <dgm:presLayoutVars>
          <dgm:bulletEnabled val="1"/>
        </dgm:presLayoutVars>
      </dgm:prSet>
      <dgm:spPr/>
    </dgm:pt>
    <dgm:pt modelId="{5425FED9-32ED-477D-8A80-9AC54B9B0BF2}" type="pres">
      <dgm:prSet presAssocID="{E35D8174-C296-4945-8D8F-0349BC942A62}" presName="ThreeConn_1-2" presStyleLbl="fgAccFollowNode1" presStyleIdx="0" presStyleCnt="2">
        <dgm:presLayoutVars>
          <dgm:bulletEnabled val="1"/>
        </dgm:presLayoutVars>
      </dgm:prSet>
      <dgm:spPr/>
    </dgm:pt>
    <dgm:pt modelId="{D6C311BB-DF81-4F01-BCB6-243D74D1A912}" type="pres">
      <dgm:prSet presAssocID="{E35D8174-C296-4945-8D8F-0349BC942A62}" presName="ThreeConn_2-3" presStyleLbl="fgAccFollowNode1" presStyleIdx="1" presStyleCnt="2">
        <dgm:presLayoutVars>
          <dgm:bulletEnabled val="1"/>
        </dgm:presLayoutVars>
      </dgm:prSet>
      <dgm:spPr/>
    </dgm:pt>
    <dgm:pt modelId="{BE028510-A9A0-464D-AA50-EFA1CC5B1CDB}" type="pres">
      <dgm:prSet presAssocID="{E35D8174-C296-4945-8D8F-0349BC942A62}" presName="ThreeNodes_1_text" presStyleLbl="node1" presStyleIdx="2" presStyleCnt="3">
        <dgm:presLayoutVars>
          <dgm:bulletEnabled val="1"/>
        </dgm:presLayoutVars>
      </dgm:prSet>
      <dgm:spPr/>
    </dgm:pt>
    <dgm:pt modelId="{EEC10BC1-EC3B-42CF-BD4E-69A0AA404524}" type="pres">
      <dgm:prSet presAssocID="{E35D8174-C296-4945-8D8F-0349BC942A62}" presName="ThreeNodes_2_text" presStyleLbl="node1" presStyleIdx="2" presStyleCnt="3">
        <dgm:presLayoutVars>
          <dgm:bulletEnabled val="1"/>
        </dgm:presLayoutVars>
      </dgm:prSet>
      <dgm:spPr/>
    </dgm:pt>
    <dgm:pt modelId="{A0F44428-0FAD-4942-9CFF-F42EAEF8491D}" type="pres">
      <dgm:prSet presAssocID="{E35D8174-C296-4945-8D8F-0349BC942A6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8A9AC10-6807-4D2D-B19D-84C3777B96FD}" srcId="{E35D8174-C296-4945-8D8F-0349BC942A62}" destId="{99F5132C-D591-4897-896C-BDE9E3DE6E37}" srcOrd="0" destOrd="0" parTransId="{18067FE8-71EF-4221-BCFC-4ACB65876377}" sibTransId="{FE37D67B-58FA-44F3-AB52-E3D294D7B479}"/>
    <dgm:cxn modelId="{D0130312-B4E7-4AEC-9DCE-24EB7FE7C0D3}" type="presOf" srcId="{D5F6CC4F-9077-4D4E-A3D1-640BB8B0B2D6}" destId="{5B5B479F-E214-4AE5-B2B7-25B8E4E52D96}" srcOrd="0" destOrd="0" presId="urn:microsoft.com/office/officeart/2005/8/layout/vProcess5"/>
    <dgm:cxn modelId="{E0A3BB30-F6A4-4EC7-83A1-D4BE58ADDC8E}" type="presOf" srcId="{093542EC-F9CD-4EE0-91FA-AECE54AE2DB6}" destId="{A0F44428-0FAD-4942-9CFF-F42EAEF8491D}" srcOrd="1" destOrd="0" presId="urn:microsoft.com/office/officeart/2005/8/layout/vProcess5"/>
    <dgm:cxn modelId="{DDDA663D-9D0B-43AE-8042-C42F00C1902E}" type="presOf" srcId="{99F5132C-D591-4897-896C-BDE9E3DE6E37}" destId="{9D32ECC0-A288-42E9-8697-3D9DE5F95660}" srcOrd="0" destOrd="0" presId="urn:microsoft.com/office/officeart/2005/8/layout/vProcess5"/>
    <dgm:cxn modelId="{23A55968-17BC-4425-8ED8-BE25CD132C7D}" srcId="{E35D8174-C296-4945-8D8F-0349BC942A62}" destId="{093542EC-F9CD-4EE0-91FA-AECE54AE2DB6}" srcOrd="2" destOrd="0" parTransId="{88A24DEE-B702-4D6B-B96B-53B3CF47F5B8}" sibTransId="{94CDFA49-F03A-4626-B8F7-034FC059E54A}"/>
    <dgm:cxn modelId="{B41F4279-1326-4E5B-9EC8-F5AF5A973113}" type="presOf" srcId="{FE37D67B-58FA-44F3-AB52-E3D294D7B479}" destId="{5425FED9-32ED-477D-8A80-9AC54B9B0BF2}" srcOrd="0" destOrd="0" presId="urn:microsoft.com/office/officeart/2005/8/layout/vProcess5"/>
    <dgm:cxn modelId="{C83DC591-A77E-46BA-8B5A-ADF96A05B2FC}" type="presOf" srcId="{D5F6CC4F-9077-4D4E-A3D1-640BB8B0B2D6}" destId="{EEC10BC1-EC3B-42CF-BD4E-69A0AA404524}" srcOrd="1" destOrd="0" presId="urn:microsoft.com/office/officeart/2005/8/layout/vProcess5"/>
    <dgm:cxn modelId="{EE1B8294-CAFB-4948-8606-BC73EED2299F}" srcId="{E35D8174-C296-4945-8D8F-0349BC942A62}" destId="{D5F6CC4F-9077-4D4E-A3D1-640BB8B0B2D6}" srcOrd="1" destOrd="0" parTransId="{46916558-D5F1-4EF4-945C-393ECC26C6EF}" sibTransId="{C3F32CE0-6827-41B7-B825-D0A4FBFC41D3}"/>
    <dgm:cxn modelId="{A0E23796-E93C-486B-9818-A0DE2E381953}" type="presOf" srcId="{C3F32CE0-6827-41B7-B825-D0A4FBFC41D3}" destId="{D6C311BB-DF81-4F01-BCB6-243D74D1A912}" srcOrd="0" destOrd="0" presId="urn:microsoft.com/office/officeart/2005/8/layout/vProcess5"/>
    <dgm:cxn modelId="{CFABE4B3-847E-4B08-89DA-6AB722936052}" type="presOf" srcId="{99F5132C-D591-4897-896C-BDE9E3DE6E37}" destId="{BE028510-A9A0-464D-AA50-EFA1CC5B1CDB}" srcOrd="1" destOrd="0" presId="urn:microsoft.com/office/officeart/2005/8/layout/vProcess5"/>
    <dgm:cxn modelId="{F1AB1ABE-060B-4C0C-960C-FF460F9D6CEC}" type="presOf" srcId="{E35D8174-C296-4945-8D8F-0349BC942A62}" destId="{2398BCCD-CE09-44B1-9719-3E707EA8304D}" srcOrd="0" destOrd="0" presId="urn:microsoft.com/office/officeart/2005/8/layout/vProcess5"/>
    <dgm:cxn modelId="{1837A6F2-4336-4440-9639-CA10A45A228E}" type="presOf" srcId="{093542EC-F9CD-4EE0-91FA-AECE54AE2DB6}" destId="{D98EF406-F724-436C-8FB8-A7C9C04C68AE}" srcOrd="0" destOrd="0" presId="urn:microsoft.com/office/officeart/2005/8/layout/vProcess5"/>
    <dgm:cxn modelId="{AD5FBE26-8ECF-4632-B60A-C688A3485DAA}" type="presParOf" srcId="{2398BCCD-CE09-44B1-9719-3E707EA8304D}" destId="{F1743510-D3C5-4F07-B9B6-AFDA3E4630BE}" srcOrd="0" destOrd="0" presId="urn:microsoft.com/office/officeart/2005/8/layout/vProcess5"/>
    <dgm:cxn modelId="{80EA7869-FA77-4674-9F1F-81C606EBC1DD}" type="presParOf" srcId="{2398BCCD-CE09-44B1-9719-3E707EA8304D}" destId="{9D32ECC0-A288-42E9-8697-3D9DE5F95660}" srcOrd="1" destOrd="0" presId="urn:microsoft.com/office/officeart/2005/8/layout/vProcess5"/>
    <dgm:cxn modelId="{F221D7BC-C23C-420F-ADE9-E25588E0D246}" type="presParOf" srcId="{2398BCCD-CE09-44B1-9719-3E707EA8304D}" destId="{5B5B479F-E214-4AE5-B2B7-25B8E4E52D96}" srcOrd="2" destOrd="0" presId="urn:microsoft.com/office/officeart/2005/8/layout/vProcess5"/>
    <dgm:cxn modelId="{E4CB82F6-9B04-47A0-B12D-9963E7FC6380}" type="presParOf" srcId="{2398BCCD-CE09-44B1-9719-3E707EA8304D}" destId="{D98EF406-F724-436C-8FB8-A7C9C04C68AE}" srcOrd="3" destOrd="0" presId="urn:microsoft.com/office/officeart/2005/8/layout/vProcess5"/>
    <dgm:cxn modelId="{2693D6AE-871B-45DB-AFFA-696D85F9EE16}" type="presParOf" srcId="{2398BCCD-CE09-44B1-9719-3E707EA8304D}" destId="{5425FED9-32ED-477D-8A80-9AC54B9B0BF2}" srcOrd="4" destOrd="0" presId="urn:microsoft.com/office/officeart/2005/8/layout/vProcess5"/>
    <dgm:cxn modelId="{F2AE239D-65AA-429A-BFA6-CD7345E71B7B}" type="presParOf" srcId="{2398BCCD-CE09-44B1-9719-3E707EA8304D}" destId="{D6C311BB-DF81-4F01-BCB6-243D74D1A912}" srcOrd="5" destOrd="0" presId="urn:microsoft.com/office/officeart/2005/8/layout/vProcess5"/>
    <dgm:cxn modelId="{3C33E63E-0959-442C-A7CC-3A1FD2CAB469}" type="presParOf" srcId="{2398BCCD-CE09-44B1-9719-3E707EA8304D}" destId="{BE028510-A9A0-464D-AA50-EFA1CC5B1CDB}" srcOrd="6" destOrd="0" presId="urn:microsoft.com/office/officeart/2005/8/layout/vProcess5"/>
    <dgm:cxn modelId="{C2568B81-08BB-4A35-BFA7-958DDCA6006C}" type="presParOf" srcId="{2398BCCD-CE09-44B1-9719-3E707EA8304D}" destId="{EEC10BC1-EC3B-42CF-BD4E-69A0AA404524}" srcOrd="7" destOrd="0" presId="urn:microsoft.com/office/officeart/2005/8/layout/vProcess5"/>
    <dgm:cxn modelId="{D6832481-8FF9-48EA-B8CB-D3216971B764}" type="presParOf" srcId="{2398BCCD-CE09-44B1-9719-3E707EA8304D}" destId="{A0F44428-0FAD-4942-9CFF-F42EAEF8491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D8174-C296-4945-8D8F-0349BC942A6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9F5132C-D591-4897-896C-BDE9E3DE6E37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ctr"/>
          <a:r>
            <a:rPr lang="pt-PT" sz="2800" b="1" dirty="0">
              <a:solidFill>
                <a:schemeClr val="tx1"/>
              </a:solidFill>
            </a:rPr>
            <a:t>D.L. 55/2013 de 17 de abril</a:t>
          </a:r>
        </a:p>
        <a:p>
          <a:pPr algn="ctr"/>
          <a:r>
            <a:rPr lang="pt-PT" sz="2800" b="0" dirty="0">
              <a:solidFill>
                <a:schemeClr val="tx1"/>
              </a:solidFill>
            </a:rPr>
            <a:t>Obrigação legal</a:t>
          </a:r>
        </a:p>
      </dgm:t>
    </dgm:pt>
    <dgm:pt modelId="{18067FE8-71EF-4221-BCFC-4ACB65876377}" type="parTrans" cxnId="{C8A9AC10-6807-4D2D-B19D-84C3777B96FD}">
      <dgm:prSet/>
      <dgm:spPr/>
      <dgm:t>
        <a:bodyPr/>
        <a:lstStyle/>
        <a:p>
          <a:endParaRPr lang="pt-PT"/>
        </a:p>
      </dgm:t>
    </dgm:pt>
    <dgm:pt modelId="{FE37D67B-58FA-44F3-AB52-E3D294D7B479}" type="sibTrans" cxnId="{C8A9AC10-6807-4D2D-B19D-84C3777B96FD}">
      <dgm:prSet/>
      <dgm:spPr/>
      <dgm:t>
        <a:bodyPr/>
        <a:lstStyle/>
        <a:p>
          <a:endParaRPr lang="pt-PT"/>
        </a:p>
      </dgm:t>
    </dgm:pt>
    <dgm:pt modelId="{D5F6CC4F-9077-4D4E-A3D1-640BB8B0B2D6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ctr"/>
          <a:r>
            <a:rPr lang="pt-PT" sz="2400" dirty="0">
              <a:solidFill>
                <a:schemeClr val="tx1"/>
              </a:solidFill>
            </a:rPr>
            <a:t>Missão</a:t>
          </a:r>
        </a:p>
      </dgm:t>
    </dgm:pt>
    <dgm:pt modelId="{46916558-D5F1-4EF4-945C-393ECC26C6EF}" type="parTrans" cxnId="{EE1B8294-CAFB-4948-8606-BC73EED2299F}">
      <dgm:prSet/>
      <dgm:spPr/>
      <dgm:t>
        <a:bodyPr/>
        <a:lstStyle/>
        <a:p>
          <a:endParaRPr lang="pt-PT"/>
        </a:p>
      </dgm:t>
    </dgm:pt>
    <dgm:pt modelId="{C3F32CE0-6827-41B7-B825-D0A4FBFC41D3}" type="sibTrans" cxnId="{EE1B8294-CAFB-4948-8606-BC73EED2299F}">
      <dgm:prSet/>
      <dgm:spPr/>
      <dgm:t>
        <a:bodyPr/>
        <a:lstStyle/>
        <a:p>
          <a:endParaRPr lang="pt-PT"/>
        </a:p>
      </dgm:t>
    </dgm:pt>
    <dgm:pt modelId="{093542EC-F9CD-4EE0-91FA-AECE54AE2DB6}">
      <dgm:prSet phldrT="[Texto]" custT="1"/>
      <dgm:spPr>
        <a:noFill/>
        <a:ln>
          <a:solidFill>
            <a:srgbClr val="FF5050"/>
          </a:solidFill>
        </a:ln>
      </dgm:spPr>
      <dgm:t>
        <a:bodyPr/>
        <a:lstStyle/>
        <a:p>
          <a:pPr algn="just"/>
          <a:r>
            <a:rPr lang="pt-PT" sz="1600" dirty="0">
              <a:solidFill>
                <a:schemeClr val="tx1"/>
              </a:solidFill>
            </a:rPr>
            <a:t>“assegurar a inventariação, gestão e preservação do património científico e tecnológico nacional, bem como do acervo bibliográfico e documental à sua guarda, e promover a preservação de conteúdos disponíveis na Internet nacional, garantindo a disponibilização deste à comunidade científica e ao público em geral, sem prejuízo da coordenação exercida pela </a:t>
          </a:r>
          <a:r>
            <a:rPr lang="pt-PT" sz="1600" dirty="0" err="1">
              <a:solidFill>
                <a:schemeClr val="tx1"/>
              </a:solidFill>
            </a:rPr>
            <a:t>Secretaria-Geral</a:t>
          </a:r>
          <a:r>
            <a:rPr lang="pt-PT" sz="1600" dirty="0">
              <a:solidFill>
                <a:schemeClr val="tx1"/>
              </a:solidFill>
            </a:rPr>
            <a:t> do MEC”.</a:t>
          </a:r>
        </a:p>
      </dgm:t>
    </dgm:pt>
    <dgm:pt modelId="{88A24DEE-B702-4D6B-B96B-53B3CF47F5B8}" type="parTrans" cxnId="{23A55968-17BC-4425-8ED8-BE25CD132C7D}">
      <dgm:prSet/>
      <dgm:spPr/>
      <dgm:t>
        <a:bodyPr/>
        <a:lstStyle/>
        <a:p>
          <a:endParaRPr lang="pt-PT"/>
        </a:p>
      </dgm:t>
    </dgm:pt>
    <dgm:pt modelId="{94CDFA49-F03A-4626-B8F7-034FC059E54A}" type="sibTrans" cxnId="{23A55968-17BC-4425-8ED8-BE25CD132C7D}">
      <dgm:prSet/>
      <dgm:spPr/>
      <dgm:t>
        <a:bodyPr/>
        <a:lstStyle/>
        <a:p>
          <a:endParaRPr lang="pt-PT"/>
        </a:p>
      </dgm:t>
    </dgm:pt>
    <dgm:pt modelId="{2398BCCD-CE09-44B1-9719-3E707EA8304D}" type="pres">
      <dgm:prSet presAssocID="{E35D8174-C296-4945-8D8F-0349BC942A62}" presName="outerComposite" presStyleCnt="0">
        <dgm:presLayoutVars>
          <dgm:chMax val="5"/>
          <dgm:dir/>
          <dgm:resizeHandles val="exact"/>
        </dgm:presLayoutVars>
      </dgm:prSet>
      <dgm:spPr/>
    </dgm:pt>
    <dgm:pt modelId="{F1743510-D3C5-4F07-B9B6-AFDA3E4630BE}" type="pres">
      <dgm:prSet presAssocID="{E35D8174-C296-4945-8D8F-0349BC942A62}" presName="dummyMaxCanvas" presStyleCnt="0">
        <dgm:presLayoutVars/>
      </dgm:prSet>
      <dgm:spPr/>
    </dgm:pt>
    <dgm:pt modelId="{9D32ECC0-A288-42E9-8697-3D9DE5F95660}" type="pres">
      <dgm:prSet presAssocID="{E35D8174-C296-4945-8D8F-0349BC942A62}" presName="ThreeNodes_1" presStyleLbl="node1" presStyleIdx="0" presStyleCnt="3" custScaleX="96206" custScaleY="75229">
        <dgm:presLayoutVars>
          <dgm:bulletEnabled val="1"/>
        </dgm:presLayoutVars>
      </dgm:prSet>
      <dgm:spPr/>
    </dgm:pt>
    <dgm:pt modelId="{5B5B479F-E214-4AE5-B2B7-25B8E4E52D96}" type="pres">
      <dgm:prSet presAssocID="{E35D8174-C296-4945-8D8F-0349BC942A62}" presName="ThreeNodes_2" presStyleLbl="node1" presStyleIdx="1" presStyleCnt="3" custScaleY="44206" custLinFactNeighborX="247" custLinFactNeighborY="-40029">
        <dgm:presLayoutVars>
          <dgm:bulletEnabled val="1"/>
        </dgm:presLayoutVars>
      </dgm:prSet>
      <dgm:spPr/>
    </dgm:pt>
    <dgm:pt modelId="{D98EF406-F724-436C-8FB8-A7C9C04C68AE}" type="pres">
      <dgm:prSet presAssocID="{E35D8174-C296-4945-8D8F-0349BC942A62}" presName="ThreeNodes_3" presStyleLbl="node1" presStyleIdx="2" presStyleCnt="3" custScaleX="109567" custScaleY="140181" custLinFactNeighborX="2224" custLinFactNeighborY="-32486">
        <dgm:presLayoutVars>
          <dgm:bulletEnabled val="1"/>
        </dgm:presLayoutVars>
      </dgm:prSet>
      <dgm:spPr/>
    </dgm:pt>
    <dgm:pt modelId="{5425FED9-32ED-477D-8A80-9AC54B9B0BF2}" type="pres">
      <dgm:prSet presAssocID="{E35D8174-C296-4945-8D8F-0349BC942A62}" presName="ThreeConn_1-2" presStyleLbl="fgAccFollowNode1" presStyleIdx="0" presStyleCnt="2" custLinFactNeighborX="-14700">
        <dgm:presLayoutVars>
          <dgm:bulletEnabled val="1"/>
        </dgm:presLayoutVars>
      </dgm:prSet>
      <dgm:spPr/>
    </dgm:pt>
    <dgm:pt modelId="{D6C311BB-DF81-4F01-BCB6-243D74D1A912}" type="pres">
      <dgm:prSet presAssocID="{E35D8174-C296-4945-8D8F-0349BC942A62}" presName="ThreeConn_2-3" presStyleLbl="fgAccFollowNode1" presStyleIdx="1" presStyleCnt="2" custLinFactNeighborX="2239" custLinFactNeighborY="-96750">
        <dgm:presLayoutVars>
          <dgm:bulletEnabled val="1"/>
        </dgm:presLayoutVars>
      </dgm:prSet>
      <dgm:spPr/>
    </dgm:pt>
    <dgm:pt modelId="{BE028510-A9A0-464D-AA50-EFA1CC5B1CDB}" type="pres">
      <dgm:prSet presAssocID="{E35D8174-C296-4945-8D8F-0349BC942A62}" presName="ThreeNodes_1_text" presStyleLbl="node1" presStyleIdx="2" presStyleCnt="3">
        <dgm:presLayoutVars>
          <dgm:bulletEnabled val="1"/>
        </dgm:presLayoutVars>
      </dgm:prSet>
      <dgm:spPr/>
    </dgm:pt>
    <dgm:pt modelId="{EEC10BC1-EC3B-42CF-BD4E-69A0AA404524}" type="pres">
      <dgm:prSet presAssocID="{E35D8174-C296-4945-8D8F-0349BC942A62}" presName="ThreeNodes_2_text" presStyleLbl="node1" presStyleIdx="2" presStyleCnt="3">
        <dgm:presLayoutVars>
          <dgm:bulletEnabled val="1"/>
        </dgm:presLayoutVars>
      </dgm:prSet>
      <dgm:spPr/>
    </dgm:pt>
    <dgm:pt modelId="{A0F44428-0FAD-4942-9CFF-F42EAEF8491D}" type="pres">
      <dgm:prSet presAssocID="{E35D8174-C296-4945-8D8F-0349BC942A6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8A9AC10-6807-4D2D-B19D-84C3777B96FD}" srcId="{E35D8174-C296-4945-8D8F-0349BC942A62}" destId="{99F5132C-D591-4897-896C-BDE9E3DE6E37}" srcOrd="0" destOrd="0" parTransId="{18067FE8-71EF-4221-BCFC-4ACB65876377}" sibTransId="{FE37D67B-58FA-44F3-AB52-E3D294D7B479}"/>
    <dgm:cxn modelId="{D0130312-B4E7-4AEC-9DCE-24EB7FE7C0D3}" type="presOf" srcId="{D5F6CC4F-9077-4D4E-A3D1-640BB8B0B2D6}" destId="{5B5B479F-E214-4AE5-B2B7-25B8E4E52D96}" srcOrd="0" destOrd="0" presId="urn:microsoft.com/office/officeart/2005/8/layout/vProcess5"/>
    <dgm:cxn modelId="{E0A3BB30-F6A4-4EC7-83A1-D4BE58ADDC8E}" type="presOf" srcId="{093542EC-F9CD-4EE0-91FA-AECE54AE2DB6}" destId="{A0F44428-0FAD-4942-9CFF-F42EAEF8491D}" srcOrd="1" destOrd="0" presId="urn:microsoft.com/office/officeart/2005/8/layout/vProcess5"/>
    <dgm:cxn modelId="{DDDA663D-9D0B-43AE-8042-C42F00C1902E}" type="presOf" srcId="{99F5132C-D591-4897-896C-BDE9E3DE6E37}" destId="{9D32ECC0-A288-42E9-8697-3D9DE5F95660}" srcOrd="0" destOrd="0" presId="urn:microsoft.com/office/officeart/2005/8/layout/vProcess5"/>
    <dgm:cxn modelId="{23A55968-17BC-4425-8ED8-BE25CD132C7D}" srcId="{E35D8174-C296-4945-8D8F-0349BC942A62}" destId="{093542EC-F9CD-4EE0-91FA-AECE54AE2DB6}" srcOrd="2" destOrd="0" parTransId="{88A24DEE-B702-4D6B-B96B-53B3CF47F5B8}" sibTransId="{94CDFA49-F03A-4626-B8F7-034FC059E54A}"/>
    <dgm:cxn modelId="{B41F4279-1326-4E5B-9EC8-F5AF5A973113}" type="presOf" srcId="{FE37D67B-58FA-44F3-AB52-E3D294D7B479}" destId="{5425FED9-32ED-477D-8A80-9AC54B9B0BF2}" srcOrd="0" destOrd="0" presId="urn:microsoft.com/office/officeart/2005/8/layout/vProcess5"/>
    <dgm:cxn modelId="{C83DC591-A77E-46BA-8B5A-ADF96A05B2FC}" type="presOf" srcId="{D5F6CC4F-9077-4D4E-A3D1-640BB8B0B2D6}" destId="{EEC10BC1-EC3B-42CF-BD4E-69A0AA404524}" srcOrd="1" destOrd="0" presId="urn:microsoft.com/office/officeart/2005/8/layout/vProcess5"/>
    <dgm:cxn modelId="{EE1B8294-CAFB-4948-8606-BC73EED2299F}" srcId="{E35D8174-C296-4945-8D8F-0349BC942A62}" destId="{D5F6CC4F-9077-4D4E-A3D1-640BB8B0B2D6}" srcOrd="1" destOrd="0" parTransId="{46916558-D5F1-4EF4-945C-393ECC26C6EF}" sibTransId="{C3F32CE0-6827-41B7-B825-D0A4FBFC41D3}"/>
    <dgm:cxn modelId="{A0E23796-E93C-486B-9818-A0DE2E381953}" type="presOf" srcId="{C3F32CE0-6827-41B7-B825-D0A4FBFC41D3}" destId="{D6C311BB-DF81-4F01-BCB6-243D74D1A912}" srcOrd="0" destOrd="0" presId="urn:microsoft.com/office/officeart/2005/8/layout/vProcess5"/>
    <dgm:cxn modelId="{CFABE4B3-847E-4B08-89DA-6AB722936052}" type="presOf" srcId="{99F5132C-D591-4897-896C-BDE9E3DE6E37}" destId="{BE028510-A9A0-464D-AA50-EFA1CC5B1CDB}" srcOrd="1" destOrd="0" presId="urn:microsoft.com/office/officeart/2005/8/layout/vProcess5"/>
    <dgm:cxn modelId="{F1AB1ABE-060B-4C0C-960C-FF460F9D6CEC}" type="presOf" srcId="{E35D8174-C296-4945-8D8F-0349BC942A62}" destId="{2398BCCD-CE09-44B1-9719-3E707EA8304D}" srcOrd="0" destOrd="0" presId="urn:microsoft.com/office/officeart/2005/8/layout/vProcess5"/>
    <dgm:cxn modelId="{1837A6F2-4336-4440-9639-CA10A45A228E}" type="presOf" srcId="{093542EC-F9CD-4EE0-91FA-AECE54AE2DB6}" destId="{D98EF406-F724-436C-8FB8-A7C9C04C68AE}" srcOrd="0" destOrd="0" presId="urn:microsoft.com/office/officeart/2005/8/layout/vProcess5"/>
    <dgm:cxn modelId="{AD5FBE26-8ECF-4632-B60A-C688A3485DAA}" type="presParOf" srcId="{2398BCCD-CE09-44B1-9719-3E707EA8304D}" destId="{F1743510-D3C5-4F07-B9B6-AFDA3E4630BE}" srcOrd="0" destOrd="0" presId="urn:microsoft.com/office/officeart/2005/8/layout/vProcess5"/>
    <dgm:cxn modelId="{80EA7869-FA77-4674-9F1F-81C606EBC1DD}" type="presParOf" srcId="{2398BCCD-CE09-44B1-9719-3E707EA8304D}" destId="{9D32ECC0-A288-42E9-8697-3D9DE5F95660}" srcOrd="1" destOrd="0" presId="urn:microsoft.com/office/officeart/2005/8/layout/vProcess5"/>
    <dgm:cxn modelId="{F221D7BC-C23C-420F-ADE9-E25588E0D246}" type="presParOf" srcId="{2398BCCD-CE09-44B1-9719-3E707EA8304D}" destId="{5B5B479F-E214-4AE5-B2B7-25B8E4E52D96}" srcOrd="2" destOrd="0" presId="urn:microsoft.com/office/officeart/2005/8/layout/vProcess5"/>
    <dgm:cxn modelId="{E4CB82F6-9B04-47A0-B12D-9963E7FC6380}" type="presParOf" srcId="{2398BCCD-CE09-44B1-9719-3E707EA8304D}" destId="{D98EF406-F724-436C-8FB8-A7C9C04C68AE}" srcOrd="3" destOrd="0" presId="urn:microsoft.com/office/officeart/2005/8/layout/vProcess5"/>
    <dgm:cxn modelId="{2693D6AE-871B-45DB-AFFA-696D85F9EE16}" type="presParOf" srcId="{2398BCCD-CE09-44B1-9719-3E707EA8304D}" destId="{5425FED9-32ED-477D-8A80-9AC54B9B0BF2}" srcOrd="4" destOrd="0" presId="urn:microsoft.com/office/officeart/2005/8/layout/vProcess5"/>
    <dgm:cxn modelId="{F2AE239D-65AA-429A-BFA6-CD7345E71B7B}" type="presParOf" srcId="{2398BCCD-CE09-44B1-9719-3E707EA8304D}" destId="{D6C311BB-DF81-4F01-BCB6-243D74D1A912}" srcOrd="5" destOrd="0" presId="urn:microsoft.com/office/officeart/2005/8/layout/vProcess5"/>
    <dgm:cxn modelId="{3C33E63E-0959-442C-A7CC-3A1FD2CAB469}" type="presParOf" srcId="{2398BCCD-CE09-44B1-9719-3E707EA8304D}" destId="{BE028510-A9A0-464D-AA50-EFA1CC5B1CDB}" srcOrd="6" destOrd="0" presId="urn:microsoft.com/office/officeart/2005/8/layout/vProcess5"/>
    <dgm:cxn modelId="{C2568B81-08BB-4A35-BFA7-958DDCA6006C}" type="presParOf" srcId="{2398BCCD-CE09-44B1-9719-3E707EA8304D}" destId="{EEC10BC1-EC3B-42CF-BD4E-69A0AA404524}" srcOrd="7" destOrd="0" presId="urn:microsoft.com/office/officeart/2005/8/layout/vProcess5"/>
    <dgm:cxn modelId="{D6832481-8FF9-48EA-B8CB-D3216971B764}" type="presParOf" srcId="{2398BCCD-CE09-44B1-9719-3E707EA8304D}" destId="{A0F44428-0FAD-4942-9CFF-F42EAEF8491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EB055-2B5F-4430-9394-B235FBB091DC}">
      <dsp:nvSpPr>
        <dsp:cNvPr id="0" name=""/>
        <dsp:cNvSpPr/>
      </dsp:nvSpPr>
      <dsp:spPr>
        <a:xfrm>
          <a:off x="0" y="0"/>
          <a:ext cx="8777683" cy="1389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solidFill>
                <a:schemeClr val="tx1"/>
              </a:solidFill>
            </a:rPr>
            <a:t>Informar e Aconselhar o Responsável pelo Tratamento e os Trabalhadores que tratam os dados</a:t>
          </a:r>
          <a:endParaRPr lang="pt-PT" sz="2800" kern="1200" dirty="0"/>
        </a:p>
      </dsp:txBody>
      <dsp:txXfrm>
        <a:off x="40695" y="40695"/>
        <a:ext cx="7341614" cy="1308025"/>
      </dsp:txXfrm>
    </dsp:sp>
    <dsp:sp modelId="{5712F7D7-A270-4797-93E0-036D3E068087}">
      <dsp:nvSpPr>
        <dsp:cNvPr id="0" name=""/>
        <dsp:cNvSpPr/>
      </dsp:nvSpPr>
      <dsp:spPr>
        <a:xfrm>
          <a:off x="1549003" y="1698173"/>
          <a:ext cx="8777683" cy="1389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>
              <a:solidFill>
                <a:schemeClr val="tx1"/>
              </a:solidFill>
            </a:rPr>
            <a:t>A respeito das obrigações em matéria de proteção de dados</a:t>
          </a:r>
          <a:endParaRPr lang="pt-PT" sz="2800" kern="1200" dirty="0"/>
        </a:p>
      </dsp:txBody>
      <dsp:txXfrm>
        <a:off x="1589698" y="1738868"/>
        <a:ext cx="6244171" cy="1308025"/>
      </dsp:txXfrm>
    </dsp:sp>
    <dsp:sp modelId="{57BCA3B8-FCD7-4C80-8E42-4D572AE281F6}">
      <dsp:nvSpPr>
        <dsp:cNvPr id="0" name=""/>
        <dsp:cNvSpPr/>
      </dsp:nvSpPr>
      <dsp:spPr>
        <a:xfrm>
          <a:off x="7874564" y="1092234"/>
          <a:ext cx="903119" cy="90311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505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600" kern="1200"/>
        </a:p>
      </dsp:txBody>
      <dsp:txXfrm>
        <a:off x="8077766" y="1092234"/>
        <a:ext cx="496715" cy="679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2ECC0-A288-42E9-8697-3D9DE5F95660}">
      <dsp:nvSpPr>
        <dsp:cNvPr id="0" name=""/>
        <dsp:cNvSpPr/>
      </dsp:nvSpPr>
      <dsp:spPr>
        <a:xfrm>
          <a:off x="0" y="0"/>
          <a:ext cx="6726726" cy="1123525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b="1" kern="1200" dirty="0">
              <a:solidFill>
                <a:schemeClr val="tx1"/>
              </a:solidFill>
            </a:rPr>
            <a:t>Lei n.º32/2008 de 17 de julho</a:t>
          </a:r>
        </a:p>
      </dsp:txBody>
      <dsp:txXfrm>
        <a:off x="32907" y="32907"/>
        <a:ext cx="5514354" cy="1057711"/>
      </dsp:txXfrm>
    </dsp:sp>
    <dsp:sp modelId="{5B5B479F-E214-4AE5-B2B7-25B8E4E52D96}">
      <dsp:nvSpPr>
        <dsp:cNvPr id="0" name=""/>
        <dsp:cNvSpPr/>
      </dsp:nvSpPr>
      <dsp:spPr>
        <a:xfrm>
          <a:off x="593534" y="1310780"/>
          <a:ext cx="6726726" cy="1123525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solidFill>
                <a:schemeClr val="tx1"/>
              </a:solidFill>
            </a:rPr>
            <a:t>Os fornecedores de serviços de comunicações eletrónicas ou de rede pública de comunicações </a:t>
          </a:r>
        </a:p>
      </dsp:txBody>
      <dsp:txXfrm>
        <a:off x="626441" y="1343687"/>
        <a:ext cx="5337086" cy="1057711"/>
      </dsp:txXfrm>
    </dsp:sp>
    <dsp:sp modelId="{D98EF406-F724-436C-8FB8-A7C9C04C68AE}">
      <dsp:nvSpPr>
        <dsp:cNvPr id="0" name=""/>
        <dsp:cNvSpPr/>
      </dsp:nvSpPr>
      <dsp:spPr>
        <a:xfrm>
          <a:off x="1187069" y="2621560"/>
          <a:ext cx="6726726" cy="1123525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solidFill>
                <a:schemeClr val="tx1"/>
              </a:solidFill>
            </a:rPr>
            <a:t>Prazo de conservação dos dados – 1 ano </a:t>
          </a:r>
        </a:p>
      </dsp:txBody>
      <dsp:txXfrm>
        <a:off x="1219976" y="2654467"/>
        <a:ext cx="5337086" cy="1057711"/>
      </dsp:txXfrm>
    </dsp:sp>
    <dsp:sp modelId="{5425FED9-32ED-477D-8A80-9AC54B9B0BF2}">
      <dsp:nvSpPr>
        <dsp:cNvPr id="0" name=""/>
        <dsp:cNvSpPr/>
      </dsp:nvSpPr>
      <dsp:spPr>
        <a:xfrm>
          <a:off x="5996434" y="852007"/>
          <a:ext cx="730291" cy="7302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300" kern="1200"/>
        </a:p>
      </dsp:txBody>
      <dsp:txXfrm>
        <a:off x="6160749" y="852007"/>
        <a:ext cx="401661" cy="549544"/>
      </dsp:txXfrm>
    </dsp:sp>
    <dsp:sp modelId="{D6C311BB-DF81-4F01-BCB6-243D74D1A912}">
      <dsp:nvSpPr>
        <dsp:cNvPr id="0" name=""/>
        <dsp:cNvSpPr/>
      </dsp:nvSpPr>
      <dsp:spPr>
        <a:xfrm>
          <a:off x="6589969" y="2155296"/>
          <a:ext cx="730291" cy="7302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300" kern="1200"/>
        </a:p>
      </dsp:txBody>
      <dsp:txXfrm>
        <a:off x="6754284" y="2155296"/>
        <a:ext cx="401661" cy="549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2ECC0-A288-42E9-8697-3D9DE5F95660}">
      <dsp:nvSpPr>
        <dsp:cNvPr id="0" name=""/>
        <dsp:cNvSpPr/>
      </dsp:nvSpPr>
      <dsp:spPr>
        <a:xfrm>
          <a:off x="-34802" y="27986"/>
          <a:ext cx="6767499" cy="89963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b="1" kern="1200" dirty="0">
              <a:solidFill>
                <a:schemeClr val="tx1"/>
              </a:solidFill>
            </a:rPr>
            <a:t>D.L. 55/2013 de 17 de abril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b="0" kern="1200" dirty="0">
              <a:solidFill>
                <a:schemeClr val="tx1"/>
              </a:solidFill>
            </a:rPr>
            <a:t>Obrigação legal</a:t>
          </a:r>
        </a:p>
      </dsp:txBody>
      <dsp:txXfrm>
        <a:off x="-8453" y="54335"/>
        <a:ext cx="5540723" cy="846938"/>
      </dsp:txXfrm>
    </dsp:sp>
    <dsp:sp modelId="{5B5B479F-E214-4AE5-B2B7-25B8E4E52D96}">
      <dsp:nvSpPr>
        <dsp:cNvPr id="0" name=""/>
        <dsp:cNvSpPr/>
      </dsp:nvSpPr>
      <dsp:spPr>
        <a:xfrm>
          <a:off x="469810" y="1129964"/>
          <a:ext cx="7034384" cy="52864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solidFill>
                <a:schemeClr val="tx1"/>
              </a:solidFill>
            </a:rPr>
            <a:t>Missão</a:t>
          </a:r>
        </a:p>
      </dsp:txBody>
      <dsp:txXfrm>
        <a:off x="485293" y="1145447"/>
        <a:ext cx="5605425" cy="497677"/>
      </dsp:txXfrm>
    </dsp:sp>
    <dsp:sp modelId="{D98EF406-F724-436C-8FB8-A7C9C04C68AE}">
      <dsp:nvSpPr>
        <dsp:cNvPr id="0" name=""/>
        <dsp:cNvSpPr/>
      </dsp:nvSpPr>
      <dsp:spPr>
        <a:xfrm>
          <a:off x="736627" y="2041478"/>
          <a:ext cx="7707363" cy="167637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5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chemeClr val="tx1"/>
              </a:solidFill>
            </a:rPr>
            <a:t>“assegurar a inventariação, gestão e preservação do património científico e tecnológico nacional, bem como do acervo bibliográfico e documental à sua guarda, e promover a preservação de conteúdos disponíveis na Internet nacional, garantindo a disponibilização deste à comunidade científica e ao público em geral, sem prejuízo da coordenação exercida pela </a:t>
          </a:r>
          <a:r>
            <a:rPr lang="pt-PT" sz="1600" kern="1200" dirty="0" err="1">
              <a:solidFill>
                <a:schemeClr val="tx1"/>
              </a:solidFill>
            </a:rPr>
            <a:t>Secretaria-Geral</a:t>
          </a:r>
          <a:r>
            <a:rPr lang="pt-PT" sz="1600" kern="1200" dirty="0">
              <a:solidFill>
                <a:schemeClr val="tx1"/>
              </a:solidFill>
            </a:rPr>
            <a:t> do MEC”.</a:t>
          </a:r>
        </a:p>
      </dsp:txBody>
      <dsp:txXfrm>
        <a:off x="785726" y="2090577"/>
        <a:ext cx="6077427" cy="1578175"/>
      </dsp:txXfrm>
    </dsp:sp>
    <dsp:sp modelId="{5425FED9-32ED-477D-8A80-9AC54B9B0BF2}">
      <dsp:nvSpPr>
        <dsp:cNvPr id="0" name=""/>
        <dsp:cNvSpPr/>
      </dsp:nvSpPr>
      <dsp:spPr>
        <a:xfrm>
          <a:off x="5974562" y="786735"/>
          <a:ext cx="777311" cy="777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500" kern="1200"/>
        </a:p>
      </dsp:txBody>
      <dsp:txXfrm>
        <a:off x="6149457" y="786735"/>
        <a:ext cx="427521" cy="584927"/>
      </dsp:txXfrm>
    </dsp:sp>
    <dsp:sp modelId="{D6C311BB-DF81-4F01-BCB6-243D74D1A912}">
      <dsp:nvSpPr>
        <dsp:cNvPr id="0" name=""/>
        <dsp:cNvSpPr/>
      </dsp:nvSpPr>
      <dsp:spPr>
        <a:xfrm>
          <a:off x="6726912" y="1421889"/>
          <a:ext cx="777311" cy="777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500" kern="1200"/>
        </a:p>
      </dsp:txBody>
      <dsp:txXfrm>
        <a:off x="6901807" y="1421889"/>
        <a:ext cx="427521" cy="584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ABBB7-61C0-4444-90B1-BBC1D615515B}" type="datetimeFigureOut">
              <a:rPr lang="pt-PT" smtClean="0"/>
              <a:t>2022-05-31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0ED7B-343B-4521-8528-37F0054C8D5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3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12BFA-128E-43FC-8A93-1D15ADC3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245" y="1041400"/>
            <a:ext cx="569630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63BF0-7235-491E-AB20-5DCC66253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244" y="3688302"/>
            <a:ext cx="569630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CCB-3E0B-446E-8D3A-030A78AA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03D8-B9BF-4D0C-81AB-3FBD75B44A73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84383-106C-4DF9-BD7C-5C2D4452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EE34D-B97F-45FB-B852-6D3A02EF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8CB6F1-0880-48C5-9A74-E0BAB107FF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747" y="2652310"/>
            <a:ext cx="5023046" cy="282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0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2293-5758-4F89-9B61-C8B4DCF54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A3EEC-A09F-44E8-8B64-F31B0CF8C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92E71-11C2-4AB4-AB51-A389EED7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9A57-6451-4769-A323-3CC539A2976C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21072-1223-44F1-ACE4-52AC1869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52DAD-FEE4-4ACC-AF01-637EFD53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505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8684ED-FD32-41D0-91C5-24AC52FCA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4FFAC-D01B-4173-85D8-A68ECC9E0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A4F1F-6736-4CE9-A59D-E8CF442A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8EF-B2F2-40CF-972E-49499969115C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9FF8-9767-4A8C-AEA6-F716B063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BF07-5410-4332-9EB9-867668EF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638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C5CF-F5B6-4712-8DDF-68D5591F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10216-7A9C-439D-AD38-8F86CF29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EBDF-89AA-41BD-A4C2-EF8E7BB2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725-995B-4CAF-B1B7-84C839E933CC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68B8C-5244-4A25-BD48-FC216668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AF412-7BA7-4802-B043-B17A4B70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469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393F-9CB3-47D1-9E9A-E7896F43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A0E32-043A-40C3-BBA3-D66CFA59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912C7-3FE1-420A-ABEC-3CA13D2A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10C7-74BB-431C-97A3-8FFE65D30E5E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698A-C142-4BA3-9176-331E6B15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A7CCF-DF02-4F6B-9C76-8BCABFEF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099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1F22-8876-4F27-9716-FAE5B002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EA28-5DCA-430F-9B1B-21E5B2F1B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F7EC8-9176-442F-98F1-DCE8489DA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1F28D-39C6-4FEF-877F-9E2EFC8F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BC9-4D19-4E86-9BB9-281A8318879A}" type="datetime1">
              <a:rPr lang="pt-PT" smtClean="0"/>
              <a:t>2022-05-31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7C2AE-09E1-43D1-BF58-90D0ECA6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7EB96-17E4-41E6-8DAC-264133D6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172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1E86-EC4B-4AC2-B8D2-F72D959D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BD3A9-F93D-469F-ABA2-A7F00770D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2C6CD-FD61-400F-84F1-A5BD60E65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1004A-8F67-46EE-9BFB-C201C1E4B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54E14-5A6B-429E-8A6F-49294314A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152EC-C267-401F-A50E-31C0FA76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A146-DA10-4FB6-A756-C8CBF0B64E1E}" type="datetime1">
              <a:rPr lang="pt-PT" smtClean="0"/>
              <a:t>2022-05-31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E60D3-0C37-4E5B-B32F-93B2D510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42685-3C2A-4AE2-8584-010C421F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587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3891-C169-4E58-A245-DFD8C47A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0BD60-ED57-4928-BAF5-CA021FC4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5992-9AE6-47AE-A390-1F22CDE014BB}" type="datetime1">
              <a:rPr lang="pt-PT" smtClean="0"/>
              <a:t>2022-05-31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0EFD3-25BD-48AD-980B-6D193192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EF79B-925E-42E1-95CA-E903D05B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068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6B4C6-5389-437B-86E8-79D1C2D8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DEA1-C144-420E-9DCF-0372DBF191CD}" type="datetime1">
              <a:rPr lang="pt-PT" smtClean="0"/>
              <a:t>2022-05-31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602275-FD43-4678-9DD3-D5BB88BF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3F449-163F-49EE-B09B-3AB768F9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09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36EF-5980-4777-862A-4A72FF46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7449-93CB-4DB9-8D7E-B83A15014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B7139-625B-40EE-B76B-DFCD885EF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610EA-77E0-415B-AB40-B7859EAF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41C-9FE3-42D7-93B3-7E9644D89F81}" type="datetime1">
              <a:rPr lang="pt-PT" smtClean="0"/>
              <a:t>2022-05-31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F9027-2207-4CFF-A97A-DAC432A8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89A26-EC11-48E8-B28F-2AB0BE1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036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0E34-164C-4D8F-9858-9FE7F2FA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2737D-5CA4-499F-AB7B-84F4EA8FF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BD150-019B-4824-AAC4-52EF0D217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7B871-300B-44A6-A067-B211125E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F20D-82F9-468E-8856-429E3673F730}" type="datetime1">
              <a:rPr lang="pt-PT" smtClean="0"/>
              <a:t>2022-05-31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5206B-A041-4FF3-B400-4B989E5B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EAB16-5D9C-4192-AB64-26658866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624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5064D-30E2-4E1A-9AF7-AAFEC699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3A23F-F9AB-481B-9F9C-1F2E9DF90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E191B-D93B-4032-806D-12DDC599C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674E-6D75-4237-AB59-479678FC38B4}" type="datetime1">
              <a:rPr lang="pt-PT" smtClean="0"/>
              <a:t>2022-05-31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070B6-DF24-4262-AC9A-CA491F274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BB1EB-DFE7-4E01-94F0-EF8546AC6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827E-44CE-4A00-AD9F-E0D0A5C2E5AE}" type="slidenum">
              <a:rPr lang="pt-PT" smtClean="0"/>
              <a:t>‹nº›</a:t>
            </a:fld>
            <a:endParaRPr lang="pt-P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D2E68D-B9C6-488D-8B07-12EB17B3E83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B93286-589F-4585-8CF9-70890FF4D3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26" y="357362"/>
            <a:ext cx="571903" cy="2371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7135BB-31FC-402A-B178-12728A01CBF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17460"/>
            <a:ext cx="839837" cy="2371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AC59A1-2C39-4A12-82E5-CA72D9EA996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319" y="358254"/>
            <a:ext cx="878010" cy="18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70396-0BF4-4DBD-949C-894641E4C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91" y="1811414"/>
            <a:ext cx="5696309" cy="2387600"/>
          </a:xfrm>
        </p:spPr>
        <p:txBody>
          <a:bodyPr>
            <a:noAutofit/>
          </a:bodyPr>
          <a:lstStyle/>
          <a:p>
            <a:r>
              <a:rPr lang="pt-PT" sz="3600" b="1" dirty="0"/>
              <a:t>O Registo de Atividades de Tratamento nas Entidades Públicas </a:t>
            </a:r>
            <a:br>
              <a:rPr lang="pt-PT" sz="3600" b="1" dirty="0"/>
            </a:br>
            <a:r>
              <a:rPr lang="pt-PT" sz="3600" b="1" dirty="0"/>
              <a:t>– </a:t>
            </a:r>
            <a:br>
              <a:rPr lang="pt-PT" sz="3600" b="1" dirty="0"/>
            </a:br>
            <a:r>
              <a:rPr lang="pt-PT" sz="3600" b="1" dirty="0"/>
              <a:t>Desafios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120D6-BE6F-4685-AF1C-EE25608F2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574" y="5840892"/>
            <a:ext cx="3887661" cy="821553"/>
          </a:xfrm>
        </p:spPr>
        <p:txBody>
          <a:bodyPr>
            <a:normAutofit/>
          </a:bodyPr>
          <a:lstStyle/>
          <a:p>
            <a:pPr algn="just"/>
            <a:r>
              <a:rPr lang="pt-PT" sz="1600" dirty="0"/>
              <a:t>Margarida Vaz       Petra Fernandes</a:t>
            </a:r>
          </a:p>
          <a:p>
            <a:pPr algn="just"/>
            <a:endParaRPr lang="pt-PT" sz="1600" dirty="0"/>
          </a:p>
        </p:txBody>
      </p:sp>
      <p:pic>
        <p:nvPicPr>
          <p:cNvPr id="6" name="Gráfico 5" descr="Perfil Feminino com preenchimento sólido">
            <a:extLst>
              <a:ext uri="{FF2B5EF4-FFF2-40B4-BE49-F238E27FC236}">
                <a16:creationId xmlns:a16="http://schemas.microsoft.com/office/drawing/2014/main" id="{F26040A1-4B47-C044-5693-F4D3050BF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8176" y="5847975"/>
            <a:ext cx="257549" cy="257549"/>
          </a:xfrm>
          <a:prstGeom prst="rect">
            <a:avLst/>
          </a:prstGeom>
        </p:spPr>
      </p:pic>
      <p:pic>
        <p:nvPicPr>
          <p:cNvPr id="7" name="Gráfico 6" descr="Perfil Feminino com preenchimento sólido">
            <a:extLst>
              <a:ext uri="{FF2B5EF4-FFF2-40B4-BE49-F238E27FC236}">
                <a16:creationId xmlns:a16="http://schemas.microsoft.com/office/drawing/2014/main" id="{8E201644-30ED-CA9F-47F5-081ADFEB2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61487" y="5840892"/>
            <a:ext cx="257549" cy="257549"/>
          </a:xfrm>
          <a:prstGeom prst="rect">
            <a:avLst/>
          </a:prstGeom>
        </p:spPr>
      </p:pic>
      <p:pic>
        <p:nvPicPr>
          <p:cNvPr id="8" name="Gráfico 7" descr="Debate de ideias em grupo destaque">
            <a:extLst>
              <a:ext uri="{FF2B5EF4-FFF2-40B4-BE49-F238E27FC236}">
                <a16:creationId xmlns:a16="http://schemas.microsoft.com/office/drawing/2014/main" id="{4C2DBD1D-4FBF-8299-E73C-18C61D8C8C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0645" y="42853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7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REGISTO DE ATIVIDADES DE TRATAMENTO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PT" dirty="0"/>
              <a:t>Obrigação imposta pelo artigo 30.º do RGPD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P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PT" dirty="0"/>
              <a:t>Registo escrito, incluindo formato eletrónico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P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PT" dirty="0"/>
              <a:t>Facultado à CNPD a seu pedido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134C24D-A23F-AA27-FC61-0A7647A5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3650"/>
            <a:ext cx="2743200" cy="365125"/>
          </a:xfrm>
        </p:spPr>
        <p:txBody>
          <a:bodyPr/>
          <a:lstStyle/>
          <a:p>
            <a:fld id="{6F5D827E-44CE-4A00-AD9F-E0D0A5C2E5AE}" type="slidenum">
              <a:rPr lang="pt-PT" smtClean="0"/>
              <a:t>10</a:t>
            </a:fld>
            <a:endParaRPr lang="pt-PT"/>
          </a:p>
        </p:txBody>
      </p:sp>
      <p:pic>
        <p:nvPicPr>
          <p:cNvPr id="1028" name="Picture 4" descr="Comissão Nacional de Proteção de Dados - ePortugal.gov.pt">
            <a:extLst>
              <a:ext uri="{FF2B5EF4-FFF2-40B4-BE49-F238E27FC236}">
                <a16:creationId xmlns:a16="http://schemas.microsoft.com/office/drawing/2014/main" id="{73E7637D-BE5D-9902-22D2-DCD764E87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1" y="3944144"/>
            <a:ext cx="815798" cy="102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áfico 5" descr="Martelo de juiz com preenchimento sólido">
            <a:extLst>
              <a:ext uri="{FF2B5EF4-FFF2-40B4-BE49-F238E27FC236}">
                <a16:creationId xmlns:a16="http://schemas.microsoft.com/office/drawing/2014/main" id="{6C71D9F2-94BA-6D20-EE39-016133178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20025" y="2181225"/>
            <a:ext cx="609600" cy="609600"/>
          </a:xfrm>
          <a:prstGeom prst="rect">
            <a:avLst/>
          </a:prstGeom>
        </p:spPr>
      </p:pic>
      <p:pic>
        <p:nvPicPr>
          <p:cNvPr id="8" name="Gráfico 7" descr="Portátil destaque">
            <a:extLst>
              <a:ext uri="{FF2B5EF4-FFF2-40B4-BE49-F238E27FC236}">
                <a16:creationId xmlns:a16="http://schemas.microsoft.com/office/drawing/2014/main" id="{B5F5F355-1EEE-F9BE-6A5C-38A8A9DA6E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20025" y="3153569"/>
            <a:ext cx="790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5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REGISTO DE ATIVIDADES DE TRATAMENTO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Deve conter: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4" y="2420943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Tipos de dados recolhidos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11</a:t>
            </a:fld>
            <a:endParaRPr lang="pt-PT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D9A240C-ACFB-A3FD-EDFF-270A45EE6AFD}"/>
              </a:ext>
            </a:extLst>
          </p:cNvPr>
          <p:cNvSpPr/>
          <p:nvPr/>
        </p:nvSpPr>
        <p:spPr>
          <a:xfrm>
            <a:off x="992188" y="3026570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Finalidades de cada tratamento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2CB49FAD-0A52-5A05-6B60-7BA54BB0413E}"/>
              </a:ext>
            </a:extLst>
          </p:cNvPr>
          <p:cNvSpPr/>
          <p:nvPr/>
        </p:nvSpPr>
        <p:spPr>
          <a:xfrm>
            <a:off x="993513" y="3624247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Categorias de dados tratados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7EF7D4B-BB46-FDE0-239F-87BC71E6283B}"/>
              </a:ext>
            </a:extLst>
          </p:cNvPr>
          <p:cNvSpPr/>
          <p:nvPr/>
        </p:nvSpPr>
        <p:spPr>
          <a:xfrm>
            <a:off x="993513" y="4236496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Transmissão de dados para países terceiros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18B59220-954A-2FC1-D07B-E496B3F31009}"/>
              </a:ext>
            </a:extLst>
          </p:cNvPr>
          <p:cNvSpPr/>
          <p:nvPr/>
        </p:nvSpPr>
        <p:spPr>
          <a:xfrm>
            <a:off x="993511" y="4826405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Período de conservação dos dados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FEB460D4-121E-A64D-4422-417DC0C1F700}"/>
              </a:ext>
            </a:extLst>
          </p:cNvPr>
          <p:cNvSpPr/>
          <p:nvPr/>
        </p:nvSpPr>
        <p:spPr>
          <a:xfrm>
            <a:off x="993512" y="5399657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Local de armazenamento dos dados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76FDAC7A-0EF7-CFFB-C335-438D8D21031A}"/>
              </a:ext>
            </a:extLst>
          </p:cNvPr>
          <p:cNvSpPr/>
          <p:nvPr/>
        </p:nvSpPr>
        <p:spPr>
          <a:xfrm>
            <a:off x="993513" y="5969875"/>
            <a:ext cx="6753708" cy="489234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400" dirty="0">
                <a:solidFill>
                  <a:schemeClr val="tx1"/>
                </a:solidFill>
              </a:rPr>
              <a:t>Contactos do responsável pelo tratamento</a:t>
            </a:r>
            <a:endParaRPr lang="pt-P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65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REGISTO DE ATIVIDADES DE TRATAMENTO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Pode conter: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2" y="2420943"/>
            <a:ext cx="10000113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Descrição das medidas técnicas e organizativas no domínio da segurança (proteção lógica/controlo de acesso/registo de </a:t>
            </a:r>
            <a:r>
              <a:rPr lang="pt-PT" sz="2200" dirty="0" err="1">
                <a:solidFill>
                  <a:schemeClr val="tx1"/>
                </a:solidFill>
              </a:rPr>
              <a:t>logs</a:t>
            </a:r>
            <a:r>
              <a:rPr lang="pt-PT" sz="2200" dirty="0">
                <a:solidFill>
                  <a:schemeClr val="tx1"/>
                </a:solidFill>
              </a:rPr>
              <a:t>/salvaguarda dos dados)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12</a:t>
            </a:fld>
            <a:endParaRPr lang="pt-PT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0F2961D-D7E9-396F-E85F-905593F5C5BA}"/>
              </a:ext>
            </a:extLst>
          </p:cNvPr>
          <p:cNvSpPr/>
          <p:nvPr/>
        </p:nvSpPr>
        <p:spPr>
          <a:xfrm>
            <a:off x="985748" y="3270029"/>
            <a:ext cx="10013178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Fundamentos de licitude (consentimento/contrato/interesse legitimo/obrigação legal/ prestação de serviços de saúde/interesse público/exercício de autoridade pública)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D954718C-D90D-636F-A2CA-7BB24CE2E91C}"/>
              </a:ext>
            </a:extLst>
          </p:cNvPr>
          <p:cNvSpPr/>
          <p:nvPr/>
        </p:nvSpPr>
        <p:spPr>
          <a:xfrm>
            <a:off x="990098" y="4092989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Protocolos seguidos nas respostas aos titulares dos dados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DB9E5AFA-EB92-4898-6568-340674790BA2}"/>
              </a:ext>
            </a:extLst>
          </p:cNvPr>
          <p:cNvSpPr/>
          <p:nvPr/>
        </p:nvSpPr>
        <p:spPr>
          <a:xfrm>
            <a:off x="977033" y="4907238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Protocolos seguidos em caso de violação de dados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247E25CB-1028-98AC-A8FE-31AA97F58019}"/>
              </a:ext>
            </a:extLst>
          </p:cNvPr>
          <p:cNvSpPr/>
          <p:nvPr/>
        </p:nvSpPr>
        <p:spPr>
          <a:xfrm>
            <a:off x="955257" y="5695370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Avaliações de impacto</a:t>
            </a:r>
          </a:p>
        </p:txBody>
      </p:sp>
    </p:spTree>
    <p:extLst>
      <p:ext uri="{BB962C8B-B14F-4D97-AF65-F5344CB8AC3E}">
        <p14:creationId xmlns:p14="http://schemas.microsoft.com/office/powerpoint/2010/main" val="3854037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REGISTO DE ATIVIDADES DE TRATAMENTO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Modelos: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9259884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Modelo próprio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13</a:t>
            </a:fld>
            <a:endParaRPr lang="pt-PT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0F2961D-D7E9-396F-E85F-905593F5C5BA}"/>
              </a:ext>
            </a:extLst>
          </p:cNvPr>
          <p:cNvSpPr/>
          <p:nvPr/>
        </p:nvSpPr>
        <p:spPr>
          <a:xfrm>
            <a:off x="985748" y="3270029"/>
            <a:ext cx="9272949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Modelo da CNPD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D954718C-D90D-636F-A2CA-7BB24CE2E91C}"/>
              </a:ext>
            </a:extLst>
          </p:cNvPr>
          <p:cNvSpPr/>
          <p:nvPr/>
        </p:nvSpPr>
        <p:spPr>
          <a:xfrm>
            <a:off x="990098" y="4092989"/>
            <a:ext cx="9272949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Portal RGPD educação e ciência (parceria SGEC, FCT, PE, EPE) entidades das áreas do governo, educação, ciência, tecnologia e ensino superior</a:t>
            </a:r>
          </a:p>
        </p:txBody>
      </p:sp>
    </p:spTree>
    <p:extLst>
      <p:ext uri="{BB962C8B-B14F-4D97-AF65-F5344CB8AC3E}">
        <p14:creationId xmlns:p14="http://schemas.microsoft.com/office/powerpoint/2010/main" val="389598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14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PROPORCIONALIDADE</a:t>
            </a:r>
            <a:endParaRPr lang="pt-PT" sz="2000" b="1" dirty="0">
              <a:solidFill>
                <a:schemeClr val="bg1"/>
              </a:solidFill>
            </a:endParaRPr>
          </a:p>
        </p:txBody>
      </p:sp>
      <p:pic>
        <p:nvPicPr>
          <p:cNvPr id="7" name="Gráfico 6" descr="Pesos diferentes destaque">
            <a:extLst>
              <a:ext uri="{FF2B5EF4-FFF2-40B4-BE49-F238E27FC236}">
                <a16:creationId xmlns:a16="http://schemas.microsoft.com/office/drawing/2014/main" id="{F2A4549C-271C-F7FD-54BF-9A11744B8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8211" y="3889741"/>
            <a:ext cx="911291" cy="91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5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PROPORCIONALIDADE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9259884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Direito (proteção jurídica dos direitos dos titulares dos dados)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15</a:t>
            </a:fld>
            <a:endParaRPr lang="pt-PT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0F2961D-D7E9-396F-E85F-905593F5C5BA}"/>
              </a:ext>
            </a:extLst>
          </p:cNvPr>
          <p:cNvSpPr/>
          <p:nvPr/>
        </p:nvSpPr>
        <p:spPr>
          <a:xfrm>
            <a:off x="985748" y="3655045"/>
            <a:ext cx="9272949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Tecnologia (regras e procedimentos do ponto de vista tecnológico)</a:t>
            </a:r>
          </a:p>
        </p:txBody>
      </p:sp>
      <p:pic>
        <p:nvPicPr>
          <p:cNvPr id="8" name="Marcador de Posição de Conteúdo 7" descr="Martelo de juiz com preenchimento sólido">
            <a:extLst>
              <a:ext uri="{FF2B5EF4-FFF2-40B4-BE49-F238E27FC236}">
                <a16:creationId xmlns:a16="http://schemas.microsoft.com/office/drawing/2014/main" id="{83C88411-6770-774D-E2CB-AACA20485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3262" y="2081289"/>
            <a:ext cx="679308" cy="679308"/>
          </a:xfrm>
          <a:prstGeom prst="rect">
            <a:avLst/>
          </a:prstGeom>
        </p:spPr>
      </p:pic>
      <p:pic>
        <p:nvPicPr>
          <p:cNvPr id="9" name="Gráfico 8" descr="Programador masculino destaque">
            <a:extLst>
              <a:ext uri="{FF2B5EF4-FFF2-40B4-BE49-F238E27FC236}">
                <a16:creationId xmlns:a16="http://schemas.microsoft.com/office/drawing/2014/main" id="{458FB2F5-2F5E-8B7E-AAB9-997060116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58722" y="3443998"/>
            <a:ext cx="679308" cy="67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9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PROPORCIONALIDADE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b="1" dirty="0"/>
              <a:t>Considerando (4)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9259884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O tratamento dos dados pessoais deverá ser concebido para servir as pessoas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16</a:t>
            </a:fld>
            <a:endParaRPr lang="pt-PT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0F2961D-D7E9-396F-E85F-905593F5C5BA}"/>
              </a:ext>
            </a:extLst>
          </p:cNvPr>
          <p:cNvSpPr/>
          <p:nvPr/>
        </p:nvSpPr>
        <p:spPr>
          <a:xfrm>
            <a:off x="985748" y="3069721"/>
            <a:ext cx="9272949" cy="1693858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dirty="0">
                <a:solidFill>
                  <a:schemeClr val="tx1"/>
                </a:solidFill>
              </a:rPr>
              <a:t>O direito à proteção de dados pessoais não é absoluto deve ser considerado em relação à sua função na sociedade e ser equilibrado com outros direitos fundamentais, em conformidade com o princípio da proporcionalidade.  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C5B1E70-B043-7366-5CE0-0C80E354C258}"/>
              </a:ext>
            </a:extLst>
          </p:cNvPr>
          <p:cNvSpPr/>
          <p:nvPr/>
        </p:nvSpPr>
        <p:spPr>
          <a:xfrm>
            <a:off x="5573485" y="3422458"/>
            <a:ext cx="1733004" cy="32221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2159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17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DEFINIÇÃO DE FINALIDADES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17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DEFINIÇÃO DE FINALIDADES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18</a:t>
            </a:fld>
            <a:endParaRPr lang="pt-PT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9D8EBFC-D398-A5C0-4FBA-303D4E84C187}"/>
              </a:ext>
            </a:extLst>
          </p:cNvPr>
          <p:cNvGrpSpPr/>
          <p:nvPr/>
        </p:nvGrpSpPr>
        <p:grpSpPr>
          <a:xfrm>
            <a:off x="1035228" y="2418098"/>
            <a:ext cx="8916640" cy="660707"/>
            <a:chOff x="8470" y="0"/>
            <a:chExt cx="8706550" cy="660707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678DA68-FBE4-ADA7-C868-8BF05A5EFBCE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: Cantos Arredondados 4">
              <a:extLst>
                <a:ext uri="{FF2B5EF4-FFF2-40B4-BE49-F238E27FC236}">
                  <a16:creationId xmlns:a16="http://schemas.microsoft.com/office/drawing/2014/main" id="{FC0FAACA-01CA-B8D5-6FB9-F03A8955150E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RGPD</a:t>
              </a:r>
              <a:endParaRPr lang="pt-PT" sz="2800" b="1" kern="1200" dirty="0"/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39C697-68C8-4186-B7A0-E2D7F7E1EEC3}"/>
              </a:ext>
            </a:extLst>
          </p:cNvPr>
          <p:cNvGrpSpPr/>
          <p:nvPr/>
        </p:nvGrpSpPr>
        <p:grpSpPr>
          <a:xfrm>
            <a:off x="1032386" y="3308796"/>
            <a:ext cx="2928497" cy="2887518"/>
            <a:chOff x="5628" y="890698"/>
            <a:chExt cx="2928497" cy="2076326"/>
          </a:xfrm>
        </p:grpSpPr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B38F6893-9B3C-995C-9DE3-4C91D37FBAB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Arredondados 6">
              <a:extLst>
                <a:ext uri="{FF2B5EF4-FFF2-40B4-BE49-F238E27FC236}">
                  <a16:creationId xmlns:a16="http://schemas.microsoft.com/office/drawing/2014/main" id="{0191AE2F-B147-4469-3E36-18BE235CD97D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just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 dirty="0"/>
                <a:t>Considerando 39)</a:t>
              </a:r>
            </a:p>
            <a:p>
              <a:pPr marL="0" lvl="0" indent="0" algn="just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kern="1200" dirty="0"/>
                <a:t>Os dados pessoais apenas deverão ser tratados se a finalidade do tratamento não puder ser atingida de forma razoável por outros meios.</a:t>
              </a: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BC4C8B91-1F9C-2BF4-6C85-D8945719343E}"/>
              </a:ext>
            </a:extLst>
          </p:cNvPr>
          <p:cNvGrpSpPr/>
          <p:nvPr/>
        </p:nvGrpSpPr>
        <p:grpSpPr>
          <a:xfrm>
            <a:off x="4184648" y="3308796"/>
            <a:ext cx="2663868" cy="2887518"/>
            <a:chOff x="3157890" y="890698"/>
            <a:chExt cx="2663868" cy="2076326"/>
          </a:xfrm>
        </p:grpSpPr>
        <p:sp>
          <p:nvSpPr>
            <p:cNvPr id="24" name="Retângulo: Cantos Arredondados 23">
              <a:extLst>
                <a:ext uri="{FF2B5EF4-FFF2-40B4-BE49-F238E27FC236}">
                  <a16:creationId xmlns:a16="http://schemas.microsoft.com/office/drawing/2014/main" id="{ED6C1C2E-804E-EBDC-162B-495000AD53A0}"/>
                </a:ext>
              </a:extLst>
            </p:cNvPr>
            <p:cNvSpPr/>
            <p:nvPr/>
          </p:nvSpPr>
          <p:spPr>
            <a:xfrm>
              <a:off x="3157890" y="890698"/>
              <a:ext cx="2663868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tângulo: Cantos Arredondados 8">
              <a:extLst>
                <a:ext uri="{FF2B5EF4-FFF2-40B4-BE49-F238E27FC236}">
                  <a16:creationId xmlns:a16="http://schemas.microsoft.com/office/drawing/2014/main" id="{53DF9A3C-50EA-0128-2436-1C88EFBB34CB}"/>
                </a:ext>
              </a:extLst>
            </p:cNvPr>
            <p:cNvSpPr txBox="1"/>
            <p:nvPr/>
          </p:nvSpPr>
          <p:spPr>
            <a:xfrm>
              <a:off x="3218704" y="951512"/>
              <a:ext cx="2542240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 dirty="0"/>
                <a:t>Considerando 50)</a:t>
              </a:r>
            </a:p>
            <a:p>
              <a:pPr marL="0" lvl="0" indent="0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kern="1200" dirty="0"/>
                <a:t>O tratamento de dados apenas é admissível para as finalidades para as quais os dados foram inicialmente recolhidos.</a:t>
              </a:r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8EC3399E-49ED-E4F9-97B6-652709CF8935}"/>
              </a:ext>
            </a:extLst>
          </p:cNvPr>
          <p:cNvGrpSpPr/>
          <p:nvPr/>
        </p:nvGrpSpPr>
        <p:grpSpPr>
          <a:xfrm>
            <a:off x="7072282" y="3308796"/>
            <a:ext cx="2879586" cy="2887518"/>
            <a:chOff x="6045524" y="890698"/>
            <a:chExt cx="2663868" cy="2076326"/>
          </a:xfrm>
        </p:grpSpPr>
        <p:sp>
          <p:nvSpPr>
            <p:cNvPr id="22" name="Retângulo: Cantos Arredondados 21">
              <a:extLst>
                <a:ext uri="{FF2B5EF4-FFF2-40B4-BE49-F238E27FC236}">
                  <a16:creationId xmlns:a16="http://schemas.microsoft.com/office/drawing/2014/main" id="{4B1114A6-87E6-5F14-1A1B-08CB57740536}"/>
                </a:ext>
              </a:extLst>
            </p:cNvPr>
            <p:cNvSpPr/>
            <p:nvPr/>
          </p:nvSpPr>
          <p:spPr>
            <a:xfrm>
              <a:off x="6045524" y="890698"/>
              <a:ext cx="2663868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tângulo: Cantos Arredondados 10">
              <a:extLst>
                <a:ext uri="{FF2B5EF4-FFF2-40B4-BE49-F238E27FC236}">
                  <a16:creationId xmlns:a16="http://schemas.microsoft.com/office/drawing/2014/main" id="{AA98042B-939E-1139-0D82-067051444C9C}"/>
                </a:ext>
              </a:extLst>
            </p:cNvPr>
            <p:cNvSpPr txBox="1"/>
            <p:nvPr/>
          </p:nvSpPr>
          <p:spPr>
            <a:xfrm>
              <a:off x="6106338" y="951512"/>
              <a:ext cx="2542240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just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600" b="1" dirty="0"/>
                <a:t>Artigo 5.º</a:t>
              </a:r>
            </a:p>
            <a:p>
              <a:pPr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600" dirty="0"/>
                <a:t>Finalidades determinadas, explícitas e legítimas.</a:t>
              </a:r>
            </a:p>
            <a:p>
              <a:pPr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600" dirty="0"/>
                <a:t>Adequados, pertinentes e limitados ao que é necessário relativamente às finalidades.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08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DEFINIÇÃO DE FINALIDADES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19</a:t>
            </a:fld>
            <a:endParaRPr lang="pt-PT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9D8EBFC-D398-A5C0-4FBA-303D4E84C187}"/>
              </a:ext>
            </a:extLst>
          </p:cNvPr>
          <p:cNvGrpSpPr/>
          <p:nvPr/>
        </p:nvGrpSpPr>
        <p:grpSpPr>
          <a:xfrm>
            <a:off x="1035228" y="2418098"/>
            <a:ext cx="9061272" cy="660707"/>
            <a:chOff x="8470" y="0"/>
            <a:chExt cx="8706550" cy="660707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678DA68-FBE4-ADA7-C868-8BF05A5EFBCE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: Cantos Arredondados 4">
              <a:extLst>
                <a:ext uri="{FF2B5EF4-FFF2-40B4-BE49-F238E27FC236}">
                  <a16:creationId xmlns:a16="http://schemas.microsoft.com/office/drawing/2014/main" id="{FC0FAACA-01CA-B8D5-6FB9-F03A8955150E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Métodos para definir finalidades</a:t>
              </a:r>
              <a:endParaRPr lang="pt-PT" sz="2800" b="1" kern="1200" dirty="0"/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39C697-68C8-4186-B7A0-E2D7F7E1EEC3}"/>
              </a:ext>
            </a:extLst>
          </p:cNvPr>
          <p:cNvGrpSpPr/>
          <p:nvPr/>
        </p:nvGrpSpPr>
        <p:grpSpPr>
          <a:xfrm>
            <a:off x="1032386" y="3308796"/>
            <a:ext cx="2158489" cy="1958529"/>
            <a:chOff x="5628" y="890698"/>
            <a:chExt cx="2928497" cy="2076326"/>
          </a:xfrm>
        </p:grpSpPr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B38F6893-9B3C-995C-9DE3-4C91D37FBAB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Arredondados 6">
              <a:extLst>
                <a:ext uri="{FF2B5EF4-FFF2-40B4-BE49-F238E27FC236}">
                  <a16:creationId xmlns:a16="http://schemas.microsoft.com/office/drawing/2014/main" id="{0191AE2F-B147-4469-3E36-18BE235CD97D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pt-PT" dirty="0"/>
                <a:t>Obrigações legais das entidades administrativas </a:t>
              </a:r>
            </a:p>
          </p:txBody>
        </p:sp>
      </p:grp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2C01DB5C-E8A5-7C89-6927-FE3AE2FD4169}"/>
              </a:ext>
            </a:extLst>
          </p:cNvPr>
          <p:cNvGrpSpPr/>
          <p:nvPr/>
        </p:nvGrpSpPr>
        <p:grpSpPr>
          <a:xfrm>
            <a:off x="3327911" y="3318321"/>
            <a:ext cx="2158489" cy="1958529"/>
            <a:chOff x="5628" y="890698"/>
            <a:chExt cx="2928497" cy="2076326"/>
          </a:xfrm>
        </p:grpSpPr>
        <p:sp>
          <p:nvSpPr>
            <p:cNvPr id="34" name="Retângulo: Cantos Arredondados 33">
              <a:extLst>
                <a:ext uri="{FF2B5EF4-FFF2-40B4-BE49-F238E27FC236}">
                  <a16:creationId xmlns:a16="http://schemas.microsoft.com/office/drawing/2014/main" id="{C3D7AAD8-240F-19DF-99F7-16DF25F70BD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tângulo: Cantos Arredondados 6">
              <a:extLst>
                <a:ext uri="{FF2B5EF4-FFF2-40B4-BE49-F238E27FC236}">
                  <a16:creationId xmlns:a16="http://schemas.microsoft.com/office/drawing/2014/main" id="{415C3F99-C218-C6E0-7A30-4D2F21DE01DF}"/>
                </a:ext>
              </a:extLst>
            </p:cNvPr>
            <p:cNvSpPr txBox="1"/>
            <p:nvPr/>
          </p:nvSpPr>
          <p:spPr>
            <a:xfrm>
              <a:off x="5628" y="941415"/>
              <a:ext cx="2867683" cy="1964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pt-PT" dirty="0"/>
                <a:t>Caso se pretendam realizar novos tratamentos, devem informar o responsável pelo tratamento de dados pessoais e EPD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9740CBA-A2DB-2AFC-B910-0295C7293CCF}"/>
              </a:ext>
            </a:extLst>
          </p:cNvPr>
          <p:cNvGrpSpPr/>
          <p:nvPr/>
        </p:nvGrpSpPr>
        <p:grpSpPr>
          <a:xfrm>
            <a:off x="5652011" y="3308796"/>
            <a:ext cx="2158489" cy="1958529"/>
            <a:chOff x="5628" y="890698"/>
            <a:chExt cx="2928497" cy="2076326"/>
          </a:xfrm>
        </p:grpSpPr>
        <p:sp>
          <p:nvSpPr>
            <p:cNvPr id="37" name="Retângulo: Cantos Arredondados 36">
              <a:extLst>
                <a:ext uri="{FF2B5EF4-FFF2-40B4-BE49-F238E27FC236}">
                  <a16:creationId xmlns:a16="http://schemas.microsoft.com/office/drawing/2014/main" id="{4C66C7F3-D29E-B082-3B60-C4F472077EDC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tângulo: Cantos Arredondados 6">
              <a:extLst>
                <a:ext uri="{FF2B5EF4-FFF2-40B4-BE49-F238E27FC236}">
                  <a16:creationId xmlns:a16="http://schemas.microsoft.com/office/drawing/2014/main" id="{D0E1ABB1-00B6-16EE-873C-0BBC403C601A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pt-PT" dirty="0"/>
                <a:t>As finalidades deverão estar suportadas documentalmente </a:t>
              </a:r>
            </a:p>
          </p:txBody>
        </p: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403502F8-1552-71B8-9548-FE5C3C7D24AB}"/>
              </a:ext>
            </a:extLst>
          </p:cNvPr>
          <p:cNvGrpSpPr/>
          <p:nvPr/>
        </p:nvGrpSpPr>
        <p:grpSpPr>
          <a:xfrm>
            <a:off x="7938011" y="3308796"/>
            <a:ext cx="2158489" cy="1958529"/>
            <a:chOff x="5628" y="890698"/>
            <a:chExt cx="2928497" cy="2076326"/>
          </a:xfrm>
        </p:grpSpPr>
        <p:sp>
          <p:nvSpPr>
            <p:cNvPr id="40" name="Retângulo: Cantos Arredondados 39">
              <a:extLst>
                <a:ext uri="{FF2B5EF4-FFF2-40B4-BE49-F238E27FC236}">
                  <a16:creationId xmlns:a16="http://schemas.microsoft.com/office/drawing/2014/main" id="{290D035D-2533-5411-EB2B-0B28645FD361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tângulo: Cantos Arredondados 6">
              <a:extLst>
                <a:ext uri="{FF2B5EF4-FFF2-40B4-BE49-F238E27FC236}">
                  <a16:creationId xmlns:a16="http://schemas.microsoft.com/office/drawing/2014/main" id="{4636F26A-13D7-9213-0815-4FC9F2C40AA2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pt-PT" dirty="0"/>
                <a:t>Os titulares de dados pessoais deverão ser informados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663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  <a:p>
            <a:pPr marL="0" indent="0" algn="ctr">
              <a:buNone/>
            </a:pPr>
            <a:r>
              <a:rPr lang="pt-PT" dirty="0"/>
              <a:t>EPD/DPO (</a:t>
            </a:r>
            <a:r>
              <a:rPr lang="pt-PT" i="1" dirty="0"/>
              <a:t>“data </a:t>
            </a:r>
            <a:r>
              <a:rPr lang="pt-PT" i="1" dirty="0" err="1"/>
              <a:t>protection</a:t>
            </a:r>
            <a:r>
              <a:rPr lang="pt-PT" i="1" dirty="0"/>
              <a:t> </a:t>
            </a:r>
            <a:r>
              <a:rPr lang="pt-PT" i="1" dirty="0" err="1"/>
              <a:t>officer</a:t>
            </a:r>
            <a:r>
              <a:rPr lang="pt-PT" i="1" dirty="0"/>
              <a:t>”)</a:t>
            </a:r>
          </a:p>
        </p:txBody>
      </p:sp>
      <p:pic>
        <p:nvPicPr>
          <p:cNvPr id="5" name="Gráfico 4" descr="Bloquear com preenchimento sólido">
            <a:extLst>
              <a:ext uri="{FF2B5EF4-FFF2-40B4-BE49-F238E27FC236}">
                <a16:creationId xmlns:a16="http://schemas.microsoft.com/office/drawing/2014/main" id="{F6EF6B55-EBA6-7A38-28CA-E6301F062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4616" y="4084060"/>
            <a:ext cx="653095" cy="653095"/>
          </a:xfrm>
          <a:prstGeom prst="rect">
            <a:avLst/>
          </a:prstGeom>
        </p:spPr>
      </p:pic>
      <p:pic>
        <p:nvPicPr>
          <p:cNvPr id="9" name="Gráfico 8" descr="Utilizador com preenchimento sólido">
            <a:extLst>
              <a:ext uri="{FF2B5EF4-FFF2-40B4-BE49-F238E27FC236}">
                <a16:creationId xmlns:a16="http://schemas.microsoft.com/office/drawing/2014/main" id="{97C9D4AB-C25C-6AE8-8913-FA0C069AF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41521" y="4084061"/>
            <a:ext cx="653095" cy="653095"/>
          </a:xfrm>
          <a:prstGeom prst="rect">
            <a:avLst/>
          </a:prstGeom>
        </p:spPr>
      </p:pic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ENCARREGADO DE PROTEÇÃO DE DADOS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15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20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PRAZOS DE CONSERVAÇÃO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45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PRAZOS DE CONSERVAÇÃO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Como definir um prazo de conservação?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21</a:t>
            </a:fld>
            <a:endParaRPr lang="pt-PT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32137" y="2911876"/>
            <a:ext cx="9072997" cy="1651246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b="1" dirty="0">
                <a:solidFill>
                  <a:schemeClr val="tx1"/>
                </a:solidFill>
              </a:rPr>
              <a:t>Artigo 5º, n.º 1, al. e) do RGPD:</a:t>
            </a:r>
          </a:p>
          <a:p>
            <a:pPr marL="342900" indent="-342900">
              <a:buFontTx/>
              <a:buChar char="-"/>
            </a:pPr>
            <a:r>
              <a:rPr lang="pt-PT" sz="2000" dirty="0">
                <a:solidFill>
                  <a:schemeClr val="tx1"/>
                </a:solidFill>
              </a:rPr>
              <a:t>Período necessário para as finalidades</a:t>
            </a:r>
          </a:p>
          <a:p>
            <a:pPr marL="342900" indent="-342900">
              <a:buFontTx/>
              <a:buChar char="-"/>
            </a:pPr>
            <a:r>
              <a:rPr lang="pt-PT" sz="2000" dirty="0">
                <a:solidFill>
                  <a:schemeClr val="tx1"/>
                </a:solidFill>
              </a:rPr>
              <a:t>Exceção: arquivo de interesse público, investigação científica ou histórica, ou fins estatísticos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0FAAF7B7-E81A-DC36-EA69-554F38C2F4FF}"/>
              </a:ext>
            </a:extLst>
          </p:cNvPr>
          <p:cNvSpPr/>
          <p:nvPr/>
        </p:nvSpPr>
        <p:spPr>
          <a:xfrm>
            <a:off x="915860" y="4724403"/>
            <a:ext cx="9072997" cy="1072715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200" b="1" dirty="0">
                <a:solidFill>
                  <a:schemeClr val="tx1"/>
                </a:solidFill>
              </a:rPr>
              <a:t>Considerando 39):</a:t>
            </a:r>
          </a:p>
          <a:p>
            <a:pPr marL="342900" indent="-342900">
              <a:buFontTx/>
              <a:buChar char="-"/>
            </a:pPr>
            <a:r>
              <a:rPr lang="pt-PT" sz="2000" dirty="0">
                <a:solidFill>
                  <a:schemeClr val="tx1"/>
                </a:solidFill>
              </a:rPr>
              <a:t>Prazo limitado ao mínimo </a:t>
            </a:r>
          </a:p>
        </p:txBody>
      </p:sp>
    </p:spTree>
    <p:extLst>
      <p:ext uri="{BB962C8B-B14F-4D97-AF65-F5344CB8AC3E}">
        <p14:creationId xmlns:p14="http://schemas.microsoft.com/office/powerpoint/2010/main" val="2097654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PRAZOS DE CONSERVAÇÃO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Exemplos analisados: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22</a:t>
            </a:fld>
            <a:endParaRPr lang="pt-PT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32138" y="2954343"/>
            <a:ext cx="5487711" cy="47465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Curriculum vitae de candidatos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95A6BCD-F33D-A7D9-CB7B-7BEC7280C349}"/>
              </a:ext>
            </a:extLst>
          </p:cNvPr>
          <p:cNvSpPr/>
          <p:nvPr/>
        </p:nvSpPr>
        <p:spPr>
          <a:xfrm>
            <a:off x="941664" y="3611568"/>
            <a:ext cx="5478186" cy="47465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Curriculum vitae dos colaboradores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FCC1FCA1-5538-E7B7-FF92-168A1A02CC52}"/>
              </a:ext>
            </a:extLst>
          </p:cNvPr>
          <p:cNvSpPr/>
          <p:nvPr/>
        </p:nvSpPr>
        <p:spPr>
          <a:xfrm>
            <a:off x="913089" y="4278318"/>
            <a:ext cx="5478186" cy="47465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Contratos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30BD7FC-D482-F9A7-076B-CC8FCF3E1FDA}"/>
              </a:ext>
            </a:extLst>
          </p:cNvPr>
          <p:cNvSpPr/>
          <p:nvPr/>
        </p:nvSpPr>
        <p:spPr>
          <a:xfrm>
            <a:off x="922613" y="4906968"/>
            <a:ext cx="5468661" cy="47465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Base de dados de contactos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EF199708-2A3B-C7C7-71C2-87CA3824AA59}"/>
              </a:ext>
            </a:extLst>
          </p:cNvPr>
          <p:cNvSpPr/>
          <p:nvPr/>
        </p:nvSpPr>
        <p:spPr>
          <a:xfrm>
            <a:off x="951188" y="5573718"/>
            <a:ext cx="5440085" cy="474657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Dados dos colaboradores</a:t>
            </a:r>
          </a:p>
        </p:txBody>
      </p:sp>
    </p:spTree>
    <p:extLst>
      <p:ext uri="{BB962C8B-B14F-4D97-AF65-F5344CB8AC3E}">
        <p14:creationId xmlns:p14="http://schemas.microsoft.com/office/powerpoint/2010/main" val="47955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23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METADADOS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18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4000" b="1" dirty="0"/>
            </a:br>
            <a:r>
              <a:rPr lang="pt-PT" sz="4000" b="1" dirty="0"/>
              <a:t>METADADOS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24</a:t>
            </a:fld>
            <a:endParaRPr lang="pt-PT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028DED5-969E-2CBB-AEA4-F540E31628FC}"/>
              </a:ext>
            </a:extLst>
          </p:cNvPr>
          <p:cNvGraphicFramePr/>
          <p:nvPr/>
        </p:nvGraphicFramePr>
        <p:xfrm>
          <a:off x="1106379" y="2188989"/>
          <a:ext cx="7913796" cy="374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630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4000" b="1" dirty="0"/>
            </a:br>
            <a:r>
              <a:rPr lang="pt-PT" sz="4000" b="1" dirty="0"/>
              <a:t>METADADOS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25</a:t>
            </a:fld>
            <a:endParaRPr lang="pt-PT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9E34C523-BFFA-2DD9-CD5E-597FCF11AC5D}"/>
              </a:ext>
            </a:extLst>
          </p:cNvPr>
          <p:cNvGrpSpPr/>
          <p:nvPr/>
        </p:nvGrpSpPr>
        <p:grpSpPr>
          <a:xfrm>
            <a:off x="1035228" y="2418098"/>
            <a:ext cx="8916640" cy="660707"/>
            <a:chOff x="8470" y="0"/>
            <a:chExt cx="8706550" cy="660707"/>
          </a:xfrm>
        </p:grpSpPr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156FF6D4-466B-BB6E-9E42-33C03B7E2014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tângulo: Cantos Arredondados 4">
              <a:extLst>
                <a:ext uri="{FF2B5EF4-FFF2-40B4-BE49-F238E27FC236}">
                  <a16:creationId xmlns:a16="http://schemas.microsoft.com/office/drawing/2014/main" id="{94979DCF-B3F7-7758-D679-B344E6A07E1C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Acórdão n.º 268/2022 (19/04/2022)</a:t>
              </a:r>
              <a:endParaRPr lang="pt-PT" sz="2800" b="1" kern="1200" dirty="0"/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194CD57A-A46A-FF6F-F68C-1324FD5BF185}"/>
              </a:ext>
            </a:extLst>
          </p:cNvPr>
          <p:cNvGrpSpPr/>
          <p:nvPr/>
        </p:nvGrpSpPr>
        <p:grpSpPr>
          <a:xfrm>
            <a:off x="1032386" y="3308795"/>
            <a:ext cx="4282564" cy="1434655"/>
            <a:chOff x="5628" y="890698"/>
            <a:chExt cx="2928497" cy="2076326"/>
          </a:xfrm>
        </p:grpSpPr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D8EEA0E3-6834-3D3E-5EF9-B5F106CA3CFB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ângulo: Cantos Arredondados 6">
              <a:extLst>
                <a:ext uri="{FF2B5EF4-FFF2-40B4-BE49-F238E27FC236}">
                  <a16:creationId xmlns:a16="http://schemas.microsoft.com/office/drawing/2014/main" id="{17C7EB65-C866-13F8-B9EE-EE16FE9D5A1E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200" kern="1200" dirty="0"/>
                <a:t>Inconstitucional o prazo de 1 ano para dados de tráfego e dados de localização</a:t>
              </a: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84B8B9E8-CCEE-D878-75FB-892431544A53}"/>
              </a:ext>
            </a:extLst>
          </p:cNvPr>
          <p:cNvGrpSpPr/>
          <p:nvPr/>
        </p:nvGrpSpPr>
        <p:grpSpPr>
          <a:xfrm>
            <a:off x="5671061" y="3318320"/>
            <a:ext cx="4282564" cy="1434655"/>
            <a:chOff x="5628" y="890698"/>
            <a:chExt cx="2928497" cy="2076326"/>
          </a:xfrm>
        </p:grpSpPr>
        <p:sp>
          <p:nvSpPr>
            <p:cNvPr id="20" name="Retângulo: Cantos Arredondados 19">
              <a:extLst>
                <a:ext uri="{FF2B5EF4-FFF2-40B4-BE49-F238E27FC236}">
                  <a16:creationId xmlns:a16="http://schemas.microsoft.com/office/drawing/2014/main" id="{5E1498F8-B788-C129-F012-E1C2BBA5D5C2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tângulo: Cantos Arredondados 6">
              <a:extLst>
                <a:ext uri="{FF2B5EF4-FFF2-40B4-BE49-F238E27FC236}">
                  <a16:creationId xmlns:a16="http://schemas.microsoft.com/office/drawing/2014/main" id="{C779C765-AAE8-F034-ABC5-96DA08017653}"/>
                </a:ext>
              </a:extLst>
            </p:cNvPr>
            <p:cNvSpPr txBox="1"/>
            <p:nvPr/>
          </p:nvSpPr>
          <p:spPr>
            <a:xfrm>
              <a:off x="66442" y="951512"/>
              <a:ext cx="2806869" cy="195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200" kern="1200" dirty="0"/>
                <a:t>Inconstitucional a transmissão dos dados às autoridades judiciárias sem notificação ao visado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3618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26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ARQUIVO DE INTERESSE PÚBLICO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10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27</a:t>
            </a:fld>
            <a:endParaRPr lang="pt-PT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37CEE5D-CFEB-52AF-144D-A4CD115FFE94}"/>
              </a:ext>
            </a:extLst>
          </p:cNvPr>
          <p:cNvGraphicFramePr/>
          <p:nvPr/>
        </p:nvGraphicFramePr>
        <p:xfrm>
          <a:off x="1106379" y="2190749"/>
          <a:ext cx="8275746" cy="398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6FA6762-4A2E-774C-C107-1AA346E2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pt-PT" sz="3600" dirty="0"/>
            </a:br>
            <a:r>
              <a:rPr lang="pt-PT" sz="4000" b="1" dirty="0"/>
              <a:t>ARQUIVO DE INTERESSE PÚBLICO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76862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ARQUIVO DE INTERESSE PÚBLICO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RGPD:</a:t>
            </a:r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2" y="2420943"/>
            <a:ext cx="10000113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Considerando 50): Tratamento para fins de arquivo de interesse público é considerado tratamento lícito compatível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28</a:t>
            </a:fld>
            <a:endParaRPr lang="pt-PT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0F2961D-D7E9-396F-E85F-905593F5C5BA}"/>
              </a:ext>
            </a:extLst>
          </p:cNvPr>
          <p:cNvSpPr/>
          <p:nvPr/>
        </p:nvSpPr>
        <p:spPr>
          <a:xfrm>
            <a:off x="985748" y="3270029"/>
            <a:ext cx="10013178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Considerando 52): Derrogação da proibição geral de tratamento de categorias especiais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D954718C-D90D-636F-A2CA-7BB24CE2E91C}"/>
              </a:ext>
            </a:extLst>
          </p:cNvPr>
          <p:cNvSpPr/>
          <p:nvPr/>
        </p:nvSpPr>
        <p:spPr>
          <a:xfrm>
            <a:off x="990098" y="4092989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Considerando 62): Não existe obrigação de fornecer informações ao titular dos dados pessoais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DB9E5AFA-EB92-4898-6568-340674790BA2}"/>
              </a:ext>
            </a:extLst>
          </p:cNvPr>
          <p:cNvSpPr/>
          <p:nvPr/>
        </p:nvSpPr>
        <p:spPr>
          <a:xfrm>
            <a:off x="977033" y="4907238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Considerando 65): Prazos de conservação superiores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247E25CB-1028-98AC-A8FE-31AA97F58019}"/>
              </a:ext>
            </a:extLst>
          </p:cNvPr>
          <p:cNvSpPr/>
          <p:nvPr/>
        </p:nvSpPr>
        <p:spPr>
          <a:xfrm>
            <a:off x="955257" y="5695370"/>
            <a:ext cx="10008827" cy="679308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tx1"/>
                </a:solidFill>
              </a:rPr>
              <a:t>Considerando 156): Medidas técnicas e organizativas para garantir a minimização de dados</a:t>
            </a:r>
          </a:p>
        </p:txBody>
      </p:sp>
    </p:spTree>
    <p:extLst>
      <p:ext uri="{BB962C8B-B14F-4D97-AF65-F5344CB8AC3E}">
        <p14:creationId xmlns:p14="http://schemas.microsoft.com/office/powerpoint/2010/main" val="4206589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ARQUIVO DE INTERESSE PÚBLICO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endParaRPr lang="pt-PT" b="1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29</a:t>
            </a:fld>
            <a:endParaRPr lang="pt-PT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15860" y="2045369"/>
            <a:ext cx="9072997" cy="2180869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Lei n.º 58/2019 de 8 de agosto</a:t>
            </a:r>
          </a:p>
          <a:p>
            <a:r>
              <a:rPr lang="pt-PT" sz="2200" b="1" dirty="0">
                <a:solidFill>
                  <a:schemeClr val="tx1"/>
                </a:solidFill>
              </a:rPr>
              <a:t>Artigo 21.º /2 </a:t>
            </a:r>
          </a:p>
          <a:p>
            <a:r>
              <a:rPr lang="pt-PT" sz="2000" dirty="0">
                <a:solidFill>
                  <a:schemeClr val="tx1"/>
                </a:solidFill>
              </a:rPr>
              <a:t>Prazo de conservação deixa de ser obrigatório – arquivo de interesse público</a:t>
            </a:r>
          </a:p>
          <a:p>
            <a:endParaRPr lang="pt-PT" sz="2000" dirty="0">
              <a:solidFill>
                <a:schemeClr val="tx1"/>
              </a:solidFill>
            </a:endParaRPr>
          </a:p>
          <a:p>
            <a:r>
              <a:rPr lang="pt-PT" sz="2000" b="1" dirty="0">
                <a:solidFill>
                  <a:schemeClr val="tx1"/>
                </a:solidFill>
              </a:rPr>
              <a:t>Artigo 31.º/3</a:t>
            </a:r>
          </a:p>
          <a:p>
            <a:r>
              <a:rPr lang="pt-PT" sz="2000" dirty="0">
                <a:solidFill>
                  <a:schemeClr val="tx1"/>
                </a:solidFill>
              </a:rPr>
              <a:t>Remissão ao D.L. 16/93 de 23 de janeiro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B64BD21-6245-D0FB-3BC0-17CD6F5FFCA6}"/>
              </a:ext>
            </a:extLst>
          </p:cNvPr>
          <p:cNvSpPr/>
          <p:nvPr/>
        </p:nvSpPr>
        <p:spPr>
          <a:xfrm>
            <a:off x="915860" y="4405625"/>
            <a:ext cx="9072997" cy="1537975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D.L. 16/93 de 23 de janeiro </a:t>
            </a:r>
          </a:p>
          <a:p>
            <a:r>
              <a:rPr lang="pt-PT" sz="2200" b="1" dirty="0">
                <a:solidFill>
                  <a:schemeClr val="tx1"/>
                </a:solidFill>
              </a:rPr>
              <a:t>Artigo 20.º</a:t>
            </a:r>
          </a:p>
          <a:p>
            <a:r>
              <a:rPr lang="pt-PT" sz="2000" dirty="0">
                <a:solidFill>
                  <a:schemeClr val="tx1"/>
                </a:solidFill>
              </a:rPr>
              <a:t>Os detentores de arquivos estão obrigados a conservá-los</a:t>
            </a:r>
          </a:p>
        </p:txBody>
      </p:sp>
    </p:spTree>
    <p:extLst>
      <p:ext uri="{BB962C8B-B14F-4D97-AF65-F5344CB8AC3E}">
        <p14:creationId xmlns:p14="http://schemas.microsoft.com/office/powerpoint/2010/main" val="17992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ENCARREGADO DE PROTEÇÃO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Designação obrigatória para entidades públicas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7515966-9ED7-B69C-CE18-DBC8AA725530}"/>
              </a:ext>
            </a:extLst>
          </p:cNvPr>
          <p:cNvSpPr/>
          <p:nvPr/>
        </p:nvSpPr>
        <p:spPr>
          <a:xfrm>
            <a:off x="998813" y="33734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Trabalhador em funções públicas ou Consultor externo 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89D3ABE-F707-9120-4E8D-A81521642CCC}"/>
              </a:ext>
            </a:extLst>
          </p:cNvPr>
          <p:cNvSpPr/>
          <p:nvPr/>
        </p:nvSpPr>
        <p:spPr>
          <a:xfrm>
            <a:off x="998813" y="43640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Pode ser designado por várias entidades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9049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30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929524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EXERCÍCIO DOS DIREITO DOS TITULARES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69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EXERCÍCIO DOS DIREITOS DOS TITULARES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31</a:t>
            </a:fld>
            <a:endParaRPr lang="pt-PT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9D8EBFC-D398-A5C0-4FBA-303D4E84C187}"/>
              </a:ext>
            </a:extLst>
          </p:cNvPr>
          <p:cNvGrpSpPr/>
          <p:nvPr/>
        </p:nvGrpSpPr>
        <p:grpSpPr>
          <a:xfrm>
            <a:off x="1035228" y="2021306"/>
            <a:ext cx="8682587" cy="1057500"/>
            <a:chOff x="8470" y="0"/>
            <a:chExt cx="8706550" cy="660707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678DA68-FBE4-ADA7-C868-8BF05A5EFBCE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: Cantos Arredondados 4">
              <a:extLst>
                <a:ext uri="{FF2B5EF4-FFF2-40B4-BE49-F238E27FC236}">
                  <a16:creationId xmlns:a16="http://schemas.microsoft.com/office/drawing/2014/main" id="{FC0FAACA-01CA-B8D5-6FB9-F03A8955150E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Pedidos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Exercício dos direitos dos titulares de dados</a:t>
              </a:r>
              <a:endParaRPr lang="pt-PT" sz="2800" b="1" kern="1200" dirty="0"/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39C697-68C8-4186-B7A0-E2D7F7E1EEC3}"/>
              </a:ext>
            </a:extLst>
          </p:cNvPr>
          <p:cNvGrpSpPr/>
          <p:nvPr/>
        </p:nvGrpSpPr>
        <p:grpSpPr>
          <a:xfrm>
            <a:off x="1032386" y="3308796"/>
            <a:ext cx="4175718" cy="1479772"/>
            <a:chOff x="5628" y="890698"/>
            <a:chExt cx="2928497" cy="2076326"/>
          </a:xfrm>
        </p:grpSpPr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B38F6893-9B3C-995C-9DE3-4C91D37FBAB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Arredondados 6">
              <a:extLst>
                <a:ext uri="{FF2B5EF4-FFF2-40B4-BE49-F238E27FC236}">
                  <a16:creationId xmlns:a16="http://schemas.microsoft.com/office/drawing/2014/main" id="{0191AE2F-B147-4469-3E36-18BE235CD97D}"/>
                </a:ext>
              </a:extLst>
            </p:cNvPr>
            <p:cNvSpPr txBox="1"/>
            <p:nvPr/>
          </p:nvSpPr>
          <p:spPr>
            <a:xfrm>
              <a:off x="66442" y="951513"/>
              <a:ext cx="2806869" cy="2015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dirty="0">
                  <a:solidFill>
                    <a:schemeClr val="tx1"/>
                  </a:solidFill>
                </a:rPr>
                <a:t>Pedidos incorretamente direcionados</a:t>
              </a:r>
            </a:p>
          </p:txBody>
        </p:sp>
      </p:grp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139F955F-0A26-F591-A540-1C66596CB964}"/>
              </a:ext>
            </a:extLst>
          </p:cNvPr>
          <p:cNvSpPr/>
          <p:nvPr/>
        </p:nvSpPr>
        <p:spPr>
          <a:xfrm>
            <a:off x="5542097" y="3302172"/>
            <a:ext cx="4175718" cy="1570617"/>
          </a:xfrm>
          <a:prstGeom prst="roundRect">
            <a:avLst>
              <a:gd name="adj" fmla="val 10000"/>
            </a:avLst>
          </a:prstGeom>
          <a:ln>
            <a:solidFill>
              <a:srgbClr val="FF505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tângulo: Cantos Arredondados 6">
            <a:extLst>
              <a:ext uri="{FF2B5EF4-FFF2-40B4-BE49-F238E27FC236}">
                <a16:creationId xmlns:a16="http://schemas.microsoft.com/office/drawing/2014/main" id="{12B885D0-CC29-2D84-9E8B-674CDC26F41F}"/>
              </a:ext>
            </a:extLst>
          </p:cNvPr>
          <p:cNvSpPr txBox="1"/>
          <p:nvPr/>
        </p:nvSpPr>
        <p:spPr>
          <a:xfrm>
            <a:off x="5628811" y="3323334"/>
            <a:ext cx="4002290" cy="14652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800" dirty="0">
                <a:solidFill>
                  <a:schemeClr val="tx1"/>
                </a:solidFill>
              </a:rPr>
              <a:t>Pedidos deficientemente fundamentados</a:t>
            </a:r>
          </a:p>
        </p:txBody>
      </p:sp>
    </p:spTree>
    <p:extLst>
      <p:ext uri="{BB962C8B-B14F-4D97-AF65-F5344CB8AC3E}">
        <p14:creationId xmlns:p14="http://schemas.microsoft.com/office/powerpoint/2010/main" val="3372107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32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1350764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</a:t>
            </a:r>
          </a:p>
          <a:p>
            <a:pPr algn="ctr"/>
            <a:r>
              <a:rPr lang="pt-PT" sz="3200" b="1" dirty="0">
                <a:solidFill>
                  <a:schemeClr val="bg1"/>
                </a:solidFill>
              </a:rPr>
              <a:t>- SUBCONTRATAÇÃO</a:t>
            </a:r>
          </a:p>
          <a:p>
            <a:pPr algn="ctr"/>
            <a:r>
              <a:rPr lang="pt-PT" sz="3200" b="1" dirty="0">
                <a:solidFill>
                  <a:schemeClr val="bg1"/>
                </a:solidFill>
              </a:rPr>
              <a:t>- TRANSFERÊNCIA INTERNACIONAL DE DADOS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27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SUBCONTRATAÇÃO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33</a:t>
            </a:fld>
            <a:endParaRPr lang="pt-PT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9D8EBFC-D398-A5C0-4FBA-303D4E84C187}"/>
              </a:ext>
            </a:extLst>
          </p:cNvPr>
          <p:cNvGrpSpPr/>
          <p:nvPr/>
        </p:nvGrpSpPr>
        <p:grpSpPr>
          <a:xfrm>
            <a:off x="1035228" y="2021306"/>
            <a:ext cx="9805225" cy="1057500"/>
            <a:chOff x="8470" y="0"/>
            <a:chExt cx="8706550" cy="660707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678DA68-FBE4-ADA7-C868-8BF05A5EFBCE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: Cantos Arredondados 4">
              <a:extLst>
                <a:ext uri="{FF2B5EF4-FFF2-40B4-BE49-F238E27FC236}">
                  <a16:creationId xmlns:a16="http://schemas.microsoft.com/office/drawing/2014/main" id="{FC0FAACA-01CA-B8D5-6FB9-F03A8955150E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RGPD – </a:t>
              </a:r>
              <a:r>
                <a:rPr lang="pt-PT" sz="2800" b="1" dirty="0" err="1"/>
                <a:t>Art</a:t>
              </a:r>
              <a:r>
                <a:rPr lang="pt-PT" sz="2800" b="1" dirty="0"/>
                <a:t>.  28.º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Subcontratação </a:t>
              </a:r>
              <a:endParaRPr lang="pt-PT" sz="2800" b="1" kern="1200" dirty="0"/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39C697-68C8-4186-B7A0-E2D7F7E1EEC3}"/>
              </a:ext>
            </a:extLst>
          </p:cNvPr>
          <p:cNvGrpSpPr/>
          <p:nvPr/>
        </p:nvGrpSpPr>
        <p:grpSpPr>
          <a:xfrm>
            <a:off x="1032386" y="3308795"/>
            <a:ext cx="4175718" cy="2899139"/>
            <a:chOff x="5628" y="890698"/>
            <a:chExt cx="2928497" cy="2076326"/>
          </a:xfrm>
        </p:grpSpPr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B38F6893-9B3C-995C-9DE3-4C91D37FBAB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Arredondados 6">
              <a:extLst>
                <a:ext uri="{FF2B5EF4-FFF2-40B4-BE49-F238E27FC236}">
                  <a16:creationId xmlns:a16="http://schemas.microsoft.com/office/drawing/2014/main" id="{0191AE2F-B147-4469-3E36-18BE235CD97D}"/>
                </a:ext>
              </a:extLst>
            </p:cNvPr>
            <p:cNvSpPr txBox="1"/>
            <p:nvPr/>
          </p:nvSpPr>
          <p:spPr>
            <a:xfrm>
              <a:off x="66442" y="951513"/>
              <a:ext cx="2806869" cy="171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just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700" dirty="0">
                  <a:solidFill>
                    <a:schemeClr val="tx1"/>
                  </a:solidFill>
                </a:rPr>
                <a:t>O responsável apenas poderá recorrer a subcontratantes que apresentem garantias suficientes</a:t>
              </a:r>
            </a:p>
          </p:txBody>
        </p:sp>
      </p:grp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139F955F-0A26-F591-A540-1C66596CB964}"/>
              </a:ext>
            </a:extLst>
          </p:cNvPr>
          <p:cNvSpPr/>
          <p:nvPr/>
        </p:nvSpPr>
        <p:spPr>
          <a:xfrm>
            <a:off x="5542096" y="3302172"/>
            <a:ext cx="5305274" cy="2905762"/>
          </a:xfrm>
          <a:prstGeom prst="roundRect">
            <a:avLst>
              <a:gd name="adj" fmla="val 10000"/>
            </a:avLst>
          </a:prstGeom>
          <a:ln>
            <a:solidFill>
              <a:srgbClr val="FF505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tângulo: Cantos Arredondados 6">
            <a:extLst>
              <a:ext uri="{FF2B5EF4-FFF2-40B4-BE49-F238E27FC236}">
                <a16:creationId xmlns:a16="http://schemas.microsoft.com/office/drawing/2014/main" id="{12B885D0-CC29-2D84-9E8B-674CDC26F41F}"/>
              </a:ext>
            </a:extLst>
          </p:cNvPr>
          <p:cNvSpPr txBox="1"/>
          <p:nvPr/>
        </p:nvSpPr>
        <p:spPr>
          <a:xfrm>
            <a:off x="5628811" y="3323333"/>
            <a:ext cx="5211642" cy="29885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just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1700" dirty="0">
                <a:solidFill>
                  <a:schemeClr val="tx1"/>
                </a:solidFill>
              </a:rPr>
              <a:t>O acordo é regulado por contrato ou outro ato normativo </a:t>
            </a:r>
          </a:p>
          <a:p>
            <a:pPr lvl="1" algn="just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700" dirty="0">
                <a:solidFill>
                  <a:schemeClr val="tx1"/>
                </a:solidFill>
              </a:rPr>
              <a:t>i) objeto e duração do tratamento</a:t>
            </a:r>
          </a:p>
          <a:p>
            <a:pPr lvl="1" algn="just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700" dirty="0" err="1">
                <a:solidFill>
                  <a:schemeClr val="tx1"/>
                </a:solidFill>
              </a:rPr>
              <a:t>ii</a:t>
            </a:r>
            <a:r>
              <a:rPr lang="pt-PT" sz="1700" dirty="0">
                <a:solidFill>
                  <a:schemeClr val="tx1"/>
                </a:solidFill>
              </a:rPr>
              <a:t>) natureza e finalidade do tratamento</a:t>
            </a:r>
          </a:p>
          <a:p>
            <a:pPr lvl="1" algn="just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700" dirty="0" err="1">
                <a:solidFill>
                  <a:schemeClr val="tx1"/>
                </a:solidFill>
              </a:rPr>
              <a:t>iii</a:t>
            </a:r>
            <a:r>
              <a:rPr lang="pt-PT" sz="1700" dirty="0">
                <a:solidFill>
                  <a:schemeClr val="tx1"/>
                </a:solidFill>
              </a:rPr>
              <a:t>) tipo de dados, categorias dos titulares de  dados</a:t>
            </a:r>
          </a:p>
          <a:p>
            <a:pPr lvl="1" algn="just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700" dirty="0" err="1">
                <a:solidFill>
                  <a:schemeClr val="tx1"/>
                </a:solidFill>
              </a:rPr>
              <a:t>iv</a:t>
            </a:r>
            <a:r>
              <a:rPr lang="pt-PT" sz="1700" dirty="0">
                <a:solidFill>
                  <a:schemeClr val="tx1"/>
                </a:solidFill>
              </a:rPr>
              <a:t>) obrigações e direitos do responsável pelo tratamento de dados</a:t>
            </a:r>
          </a:p>
        </p:txBody>
      </p:sp>
    </p:spTree>
    <p:extLst>
      <p:ext uri="{BB962C8B-B14F-4D97-AF65-F5344CB8AC3E}">
        <p14:creationId xmlns:p14="http://schemas.microsoft.com/office/powerpoint/2010/main" val="1816873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TRANSFERÊNCIA INTERNACIONAL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endParaRPr lang="pt-PT" b="1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34</a:t>
            </a:fld>
            <a:endParaRPr lang="pt-PT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15860" y="2045369"/>
            <a:ext cx="9072997" cy="3453063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RGPD – </a:t>
            </a:r>
            <a:r>
              <a:rPr lang="pt-PT" sz="2800" b="1" dirty="0" err="1">
                <a:solidFill>
                  <a:schemeClr val="tx1"/>
                </a:solidFill>
              </a:rPr>
              <a:t>Art</a:t>
            </a:r>
            <a:r>
              <a:rPr lang="pt-PT" sz="2800" b="1" dirty="0">
                <a:solidFill>
                  <a:schemeClr val="tx1"/>
                </a:solidFill>
              </a:rPr>
              <a:t>.  44.º  </a:t>
            </a:r>
          </a:p>
          <a:p>
            <a:pPr algn="just"/>
            <a:r>
              <a:rPr lang="pt-PT" sz="2200" dirty="0">
                <a:solidFill>
                  <a:schemeClr val="tx1"/>
                </a:solidFill>
              </a:rPr>
              <a:t>Decisão de adequação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i)  Andorra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ii</a:t>
            </a:r>
            <a:r>
              <a:rPr lang="pt-PT" sz="2200" dirty="0">
                <a:solidFill>
                  <a:schemeClr val="tx1"/>
                </a:solidFill>
              </a:rPr>
              <a:t>) Argentina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iii</a:t>
            </a:r>
            <a:r>
              <a:rPr lang="pt-PT" sz="2200" dirty="0">
                <a:solidFill>
                  <a:schemeClr val="tx1"/>
                </a:solidFill>
              </a:rPr>
              <a:t>) Canada (organizações comerciais)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iv</a:t>
            </a:r>
            <a:r>
              <a:rPr lang="pt-PT" sz="2200" dirty="0">
                <a:solidFill>
                  <a:schemeClr val="tx1"/>
                </a:solidFill>
              </a:rPr>
              <a:t>) Japão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v) Reino Unido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vi) Estados Unidos (Acordo de Principio </a:t>
            </a:r>
            <a:r>
              <a:rPr lang="pt-PT" sz="2200" dirty="0" err="1">
                <a:solidFill>
                  <a:schemeClr val="tx1"/>
                </a:solidFill>
              </a:rPr>
              <a:t>Trans-Atlântico</a:t>
            </a:r>
            <a:r>
              <a:rPr lang="pt-PT" sz="2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0452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TRANSFERÊNCIA INTERNACIONAL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endParaRPr lang="pt-PT" b="1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35</a:t>
            </a:fld>
            <a:endParaRPr lang="pt-PT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15860" y="2045369"/>
            <a:ext cx="9072997" cy="3453063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RGPD – </a:t>
            </a:r>
            <a:r>
              <a:rPr lang="pt-PT" sz="2800" b="1" dirty="0" err="1">
                <a:solidFill>
                  <a:schemeClr val="tx1"/>
                </a:solidFill>
              </a:rPr>
              <a:t>Art</a:t>
            </a:r>
            <a:r>
              <a:rPr lang="pt-PT" sz="2800" b="1" dirty="0">
                <a:solidFill>
                  <a:schemeClr val="tx1"/>
                </a:solidFill>
              </a:rPr>
              <a:t>.  44.º  </a:t>
            </a:r>
          </a:p>
          <a:p>
            <a:pPr algn="just"/>
            <a:r>
              <a:rPr lang="pt-PT" sz="2200" dirty="0">
                <a:solidFill>
                  <a:schemeClr val="tx1"/>
                </a:solidFill>
              </a:rPr>
              <a:t>Garantias adequadas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i) instrumento juridicamente vinculativo e com força executiva entre autoridades ou organismos públicos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ii</a:t>
            </a:r>
            <a:r>
              <a:rPr lang="pt-PT" sz="2200" dirty="0">
                <a:solidFill>
                  <a:schemeClr val="tx1"/>
                </a:solidFill>
              </a:rPr>
              <a:t>) regras vinculativas 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iii</a:t>
            </a:r>
            <a:r>
              <a:rPr lang="pt-PT" sz="2200" dirty="0">
                <a:solidFill>
                  <a:schemeClr val="tx1"/>
                </a:solidFill>
              </a:rPr>
              <a:t>) cláusulas-tipo adotadas pela Comissão</a:t>
            </a:r>
          </a:p>
          <a:p>
            <a:pPr lvl="1" algn="just"/>
            <a:r>
              <a:rPr lang="pt-PT" sz="2200" dirty="0" err="1">
                <a:solidFill>
                  <a:schemeClr val="tx1"/>
                </a:solidFill>
              </a:rPr>
              <a:t>iv</a:t>
            </a:r>
            <a:r>
              <a:rPr lang="pt-PT" sz="2200" dirty="0">
                <a:solidFill>
                  <a:schemeClr val="tx1"/>
                </a:solidFill>
              </a:rPr>
              <a:t>) cláusulas-tipo adotadas pela autoridade de controlo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v) código de conduta</a:t>
            </a:r>
          </a:p>
          <a:p>
            <a:pPr lvl="1" algn="just"/>
            <a:r>
              <a:rPr lang="pt-PT" sz="2200" dirty="0">
                <a:solidFill>
                  <a:schemeClr val="tx1"/>
                </a:solidFill>
              </a:rPr>
              <a:t>vi) procedimento de certificação</a:t>
            </a:r>
          </a:p>
        </p:txBody>
      </p:sp>
    </p:spTree>
    <p:extLst>
      <p:ext uri="{BB962C8B-B14F-4D97-AF65-F5344CB8AC3E}">
        <p14:creationId xmlns:p14="http://schemas.microsoft.com/office/powerpoint/2010/main" val="12150490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	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36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414428"/>
            <a:ext cx="8335687" cy="2157572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DESAFIO: </a:t>
            </a:r>
          </a:p>
          <a:p>
            <a:pPr algn="ctr"/>
            <a:r>
              <a:rPr lang="en-GB" sz="3200" b="1" dirty="0"/>
              <a:t>PRAZOS LIMITADOS DO RGPD NÃO SÃO COMPATÍVEIS COM O TEMPO DE RESPOSTA DA ADMINISTRAÇÃO PÚBLICA </a:t>
            </a:r>
          </a:p>
          <a:p>
            <a:pPr algn="ctr"/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07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Prazo de 30 dias para responder aos pedidos dos titulares (art.º 12º/3)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89D3ABE-F707-9120-4E8D-A81521642CCC}"/>
              </a:ext>
            </a:extLst>
          </p:cNvPr>
          <p:cNvSpPr/>
          <p:nvPr/>
        </p:nvSpPr>
        <p:spPr>
          <a:xfrm>
            <a:off x="998813" y="3903507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Notificação de violação de dados no prazo de 72horas (art.º 33º/1)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033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342809-D723-C125-E2C1-BBB9A194D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4800" b="1" dirty="0"/>
              <a:t>PERGUNTAS </a:t>
            </a:r>
          </a:p>
          <a:p>
            <a:pPr marL="0" indent="0" algn="ctr">
              <a:buNone/>
            </a:pPr>
            <a:r>
              <a:rPr lang="pt-PT" sz="4800" b="1" dirty="0"/>
              <a:t>E </a:t>
            </a:r>
          </a:p>
          <a:p>
            <a:pPr marL="0" indent="0" algn="ctr">
              <a:buNone/>
            </a:pPr>
            <a:r>
              <a:rPr lang="pt-PT" sz="4800" b="1" dirty="0"/>
              <a:t>RESPOSTAS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427E5A9-9C91-87C0-8D3E-8A83802A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38</a:t>
            </a:fld>
            <a:endParaRPr lang="pt-PT"/>
          </a:p>
        </p:txBody>
      </p:sp>
      <p:pic>
        <p:nvPicPr>
          <p:cNvPr id="8" name="Gráfico 7" descr="Perguntas destaque">
            <a:extLst>
              <a:ext uri="{FF2B5EF4-FFF2-40B4-BE49-F238E27FC236}">
                <a16:creationId xmlns:a16="http://schemas.microsoft.com/office/drawing/2014/main" id="{CDF9CEC3-22DE-4EBD-059F-1C933E485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10600" y="2680952"/>
            <a:ext cx="1496095" cy="149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8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ENCARREGADO DE PROTEÇÃO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800" dirty="0">
                <a:solidFill>
                  <a:schemeClr val="tx1"/>
                </a:solidFill>
              </a:rPr>
              <a:t>Independente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7515966-9ED7-B69C-CE18-DBC8AA725530}"/>
              </a:ext>
            </a:extLst>
          </p:cNvPr>
          <p:cNvSpPr/>
          <p:nvPr/>
        </p:nvSpPr>
        <p:spPr>
          <a:xfrm>
            <a:off x="998813" y="33734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Não recebe Instruções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89D3ABE-F707-9120-4E8D-A81521642CCC}"/>
              </a:ext>
            </a:extLst>
          </p:cNvPr>
          <p:cNvSpPr/>
          <p:nvPr/>
        </p:nvSpPr>
        <p:spPr>
          <a:xfrm>
            <a:off x="998813" y="43640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Não vincula o Responsável pelo Tratamento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3DC9030-A9FF-568C-C0CE-705DF07E7CC8}"/>
              </a:ext>
            </a:extLst>
          </p:cNvPr>
          <p:cNvSpPr/>
          <p:nvPr/>
        </p:nvSpPr>
        <p:spPr>
          <a:xfrm>
            <a:off x="998813" y="5345118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Não pode ser prejudicado (destituído ou penalizado) pelo exercício das suas funções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C639604-B1E6-4CD1-7576-71855634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451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E557B-616F-4CBC-9845-20759574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PT" sz="3400" b="1" dirty="0"/>
            </a:br>
            <a:r>
              <a:rPr lang="pt-PT" sz="3600" b="1" dirty="0"/>
              <a:t>ENCARREGADO DE PROTEÇÃO DE DADOS</a:t>
            </a:r>
            <a:endParaRPr lang="pt-PT" sz="3400" b="1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25814AE6-F0C6-4EC1-BFB5-376F0F683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82287"/>
              </p:ext>
            </p:extLst>
          </p:nvPr>
        </p:nvGraphicFramePr>
        <p:xfrm>
          <a:off x="865188" y="2292350"/>
          <a:ext cx="10326687" cy="3087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9D6C62FC-7ED7-4651-B84E-0939B6D37F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93" y="4319830"/>
            <a:ext cx="936104" cy="936104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42394B39-B83A-42A2-A284-58432443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DAEA-07BC-4935-B2F5-97F93E28FF72}" type="slidenum">
              <a:rPr lang="pt-PT" smtClean="0"/>
              <a:t>5</a:t>
            </a:fld>
            <a:endParaRPr lang="pt-PT"/>
          </a:p>
        </p:txBody>
      </p:sp>
      <p:pic>
        <p:nvPicPr>
          <p:cNvPr id="10" name="Gráfico 9" descr="Ciclo com pessoas com preenchimento sólido">
            <a:extLst>
              <a:ext uri="{FF2B5EF4-FFF2-40B4-BE49-F238E27FC236}">
                <a16:creationId xmlns:a16="http://schemas.microsoft.com/office/drawing/2014/main" id="{0DA34A5C-CF22-903D-FD1A-1E233F4425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15375" y="25008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ENCARREGADO DE PROTEÇÃO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7C6CAA17-EAF1-FED9-8F68-702444A2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6</a:t>
            </a:fld>
            <a:endParaRPr lang="pt-PT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F9D8EBFC-D398-A5C0-4FBA-303D4E84C187}"/>
              </a:ext>
            </a:extLst>
          </p:cNvPr>
          <p:cNvGrpSpPr/>
          <p:nvPr/>
        </p:nvGrpSpPr>
        <p:grpSpPr>
          <a:xfrm>
            <a:off x="1035228" y="2418098"/>
            <a:ext cx="8706550" cy="660707"/>
            <a:chOff x="8470" y="0"/>
            <a:chExt cx="8706550" cy="660707"/>
          </a:xfrm>
        </p:grpSpPr>
        <p:sp>
          <p:nvSpPr>
            <p:cNvPr id="28" name="Retângulo: Cantos Arredondados 27">
              <a:extLst>
                <a:ext uri="{FF2B5EF4-FFF2-40B4-BE49-F238E27FC236}">
                  <a16:creationId xmlns:a16="http://schemas.microsoft.com/office/drawing/2014/main" id="{D678DA68-FBE4-ADA7-C868-8BF05A5EFBCE}"/>
                </a:ext>
              </a:extLst>
            </p:cNvPr>
            <p:cNvSpPr/>
            <p:nvPr/>
          </p:nvSpPr>
          <p:spPr>
            <a:xfrm>
              <a:off x="8470" y="0"/>
              <a:ext cx="8706550" cy="660707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: Cantos Arredondados 4">
              <a:extLst>
                <a:ext uri="{FF2B5EF4-FFF2-40B4-BE49-F238E27FC236}">
                  <a16:creationId xmlns:a16="http://schemas.microsoft.com/office/drawing/2014/main" id="{FC0FAACA-01CA-B8D5-6FB9-F03A8955150E}"/>
                </a:ext>
              </a:extLst>
            </p:cNvPr>
            <p:cNvSpPr txBox="1"/>
            <p:nvPr/>
          </p:nvSpPr>
          <p:spPr>
            <a:xfrm>
              <a:off x="27821" y="19351"/>
              <a:ext cx="8667848" cy="622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b="1" dirty="0"/>
                <a:t>Ponto de Contacto</a:t>
              </a:r>
              <a:endParaRPr lang="pt-PT" sz="2800" b="1" kern="1200" dirty="0"/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39C697-68C8-4186-B7A0-E2D7F7E1EEC3}"/>
              </a:ext>
            </a:extLst>
          </p:cNvPr>
          <p:cNvGrpSpPr/>
          <p:nvPr/>
        </p:nvGrpSpPr>
        <p:grpSpPr>
          <a:xfrm>
            <a:off x="1032386" y="3308796"/>
            <a:ext cx="4175718" cy="722515"/>
            <a:chOff x="5628" y="890698"/>
            <a:chExt cx="2928497" cy="2076326"/>
          </a:xfrm>
        </p:grpSpPr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B38F6893-9B3C-995C-9DE3-4C91D37FBAB4}"/>
                </a:ext>
              </a:extLst>
            </p:cNvPr>
            <p:cNvSpPr/>
            <p:nvPr/>
          </p:nvSpPr>
          <p:spPr>
            <a:xfrm>
              <a:off x="5628" y="890698"/>
              <a:ext cx="2928497" cy="2076326"/>
            </a:xfrm>
            <a:prstGeom prst="roundRect">
              <a:avLst>
                <a:gd name="adj" fmla="val 10000"/>
              </a:avLst>
            </a:prstGeom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tângulo: Cantos Arredondados 6">
              <a:extLst>
                <a:ext uri="{FF2B5EF4-FFF2-40B4-BE49-F238E27FC236}">
                  <a16:creationId xmlns:a16="http://schemas.microsoft.com/office/drawing/2014/main" id="{0191AE2F-B147-4469-3E36-18BE235CD97D}"/>
                </a:ext>
              </a:extLst>
            </p:cNvPr>
            <p:cNvSpPr txBox="1"/>
            <p:nvPr/>
          </p:nvSpPr>
          <p:spPr>
            <a:xfrm>
              <a:off x="66442" y="951513"/>
              <a:ext cx="2806869" cy="12673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800" dirty="0">
                  <a:solidFill>
                    <a:schemeClr val="tx1"/>
                  </a:solidFill>
                </a:rPr>
                <a:t>Titulares dos dados</a:t>
              </a:r>
            </a:p>
          </p:txBody>
        </p:sp>
      </p:grp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139F955F-0A26-F591-A540-1C66596CB964}"/>
              </a:ext>
            </a:extLst>
          </p:cNvPr>
          <p:cNvSpPr/>
          <p:nvPr/>
        </p:nvSpPr>
        <p:spPr>
          <a:xfrm>
            <a:off x="5542097" y="3302172"/>
            <a:ext cx="4175718" cy="722515"/>
          </a:xfrm>
          <a:prstGeom prst="roundRect">
            <a:avLst>
              <a:gd name="adj" fmla="val 10000"/>
            </a:avLst>
          </a:prstGeom>
          <a:ln>
            <a:solidFill>
              <a:srgbClr val="FF5050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tângulo: Cantos Arredondados 6">
            <a:extLst>
              <a:ext uri="{FF2B5EF4-FFF2-40B4-BE49-F238E27FC236}">
                <a16:creationId xmlns:a16="http://schemas.microsoft.com/office/drawing/2014/main" id="{12B885D0-CC29-2D84-9E8B-674CDC26F41F}"/>
              </a:ext>
            </a:extLst>
          </p:cNvPr>
          <p:cNvSpPr txBox="1"/>
          <p:nvPr/>
        </p:nvSpPr>
        <p:spPr>
          <a:xfrm>
            <a:off x="5628811" y="3323334"/>
            <a:ext cx="4002290" cy="4410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800" dirty="0">
                <a:solidFill>
                  <a:schemeClr val="tx1"/>
                </a:solidFill>
              </a:rPr>
              <a:t>Autoridade de controlo</a:t>
            </a:r>
          </a:p>
        </p:txBody>
      </p:sp>
    </p:spTree>
    <p:extLst>
      <p:ext uri="{BB962C8B-B14F-4D97-AF65-F5344CB8AC3E}">
        <p14:creationId xmlns:p14="http://schemas.microsoft.com/office/powerpoint/2010/main" val="343994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ENCARREGADO DE PROTEÇÃO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Verificar se as obrigações estão a ser cumpridas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7515966-9ED7-B69C-CE18-DBC8AA725530}"/>
              </a:ext>
            </a:extLst>
          </p:cNvPr>
          <p:cNvSpPr/>
          <p:nvPr/>
        </p:nvSpPr>
        <p:spPr>
          <a:xfrm>
            <a:off x="998813" y="33734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Cooperar com a autoridade de controlo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89D3ABE-F707-9120-4E8D-A81521642CCC}"/>
              </a:ext>
            </a:extLst>
          </p:cNvPr>
          <p:cNvSpPr/>
          <p:nvPr/>
        </p:nvSpPr>
        <p:spPr>
          <a:xfrm>
            <a:off x="998813" y="43640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Manter um registo dos tratamentos desde a recolha à destruição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C639604-B1E6-4CD1-7576-71855634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280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r>
              <a:rPr lang="pt-PT" sz="4000" b="1" dirty="0"/>
              <a:t>ENCARREGADO DE PROTEÇÃO DE DADOS</a:t>
            </a: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C698639-E32E-3BF4-1574-DFFB40B42635}"/>
              </a:ext>
            </a:extLst>
          </p:cNvPr>
          <p:cNvSpPr/>
          <p:nvPr/>
        </p:nvSpPr>
        <p:spPr>
          <a:xfrm>
            <a:off x="998813" y="24209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Deve ser envolvido de forma adequada nos tratamentos da entidade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7515966-9ED7-B69C-CE18-DBC8AA725530}"/>
              </a:ext>
            </a:extLst>
          </p:cNvPr>
          <p:cNvSpPr/>
          <p:nvPr/>
        </p:nvSpPr>
        <p:spPr>
          <a:xfrm>
            <a:off x="998813" y="33734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800" dirty="0">
                <a:solidFill>
                  <a:schemeClr val="tx1"/>
                </a:solidFill>
              </a:rPr>
              <a:t>Em tempo útil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89D3ABE-F707-9120-4E8D-A81521642CCC}"/>
              </a:ext>
            </a:extLst>
          </p:cNvPr>
          <p:cNvSpPr/>
          <p:nvPr/>
        </p:nvSpPr>
        <p:spPr>
          <a:xfrm>
            <a:off x="998813" y="4364043"/>
            <a:ext cx="8335687" cy="790891"/>
          </a:xfrm>
          <a:prstGeom prst="roundRect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2800" dirty="0">
                <a:solidFill>
                  <a:schemeClr val="tx1"/>
                </a:solidFill>
              </a:rPr>
              <a:t>Com </a:t>
            </a:r>
            <a:r>
              <a:rPr lang="pt-PT" sz="2800">
                <a:solidFill>
                  <a:schemeClr val="tx1"/>
                </a:solidFill>
              </a:rPr>
              <a:t>os recursos </a:t>
            </a:r>
            <a:r>
              <a:rPr lang="pt-PT" sz="2800" dirty="0">
                <a:solidFill>
                  <a:schemeClr val="tx1"/>
                </a:solidFill>
              </a:rPr>
              <a:t>necessários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C639604-B1E6-4CD1-7576-71855634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169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F9C-FAD3-7741-2FF6-9E92DE76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sz="3600" dirty="0"/>
            </a:br>
            <a:br>
              <a:rPr lang="pt-PT" sz="3600" dirty="0"/>
            </a:br>
            <a:br>
              <a:rPr lang="pt-PT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A017-C9E4-BA3A-9BF5-F6220C3FF0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795886-8F4D-D075-C432-5107455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827E-44CE-4A00-AD9F-E0D0A5C2E5AE}" type="slidenum">
              <a:rPr lang="pt-PT" smtClean="0"/>
              <a:t>9</a:t>
            </a:fld>
            <a:endParaRPr lang="pt-PT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4E21339-3B9E-022E-DB76-6B6850655E85}"/>
              </a:ext>
            </a:extLst>
          </p:cNvPr>
          <p:cNvSpPr/>
          <p:nvPr/>
        </p:nvSpPr>
        <p:spPr>
          <a:xfrm>
            <a:off x="2114575" y="2789721"/>
            <a:ext cx="8335687" cy="790891"/>
          </a:xfrm>
          <a:prstGeom prst="round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</a:rPr>
              <a:t> </a:t>
            </a:r>
            <a:r>
              <a:rPr lang="pt-PT" sz="3200" b="1" dirty="0">
                <a:solidFill>
                  <a:schemeClr val="bg1"/>
                </a:solidFill>
              </a:rPr>
              <a:t>REGISTO DE ATIVIDADES DE TRATAMENTO</a:t>
            </a:r>
            <a:endParaRPr lang="pt-PT" sz="2000" b="1" dirty="0">
              <a:solidFill>
                <a:schemeClr val="bg1"/>
              </a:solidFill>
            </a:endParaRPr>
          </a:p>
        </p:txBody>
      </p:sp>
      <p:pic>
        <p:nvPicPr>
          <p:cNvPr id="7" name="Gráfico 6" descr="Prancheta destaque">
            <a:extLst>
              <a:ext uri="{FF2B5EF4-FFF2-40B4-BE49-F238E27FC236}">
                <a16:creationId xmlns:a16="http://schemas.microsoft.com/office/drawing/2014/main" id="{97ADBB6E-1504-EC77-C030-26115A341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38004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9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33DEC7EA0A43843B9104732F1ABB" ma:contentTypeVersion="20" ma:contentTypeDescription="Create a new document." ma:contentTypeScope="" ma:versionID="2820011dc9485b05e3d025a34c80f9f7">
  <xsd:schema xmlns:xsd="http://www.w3.org/2001/XMLSchema" xmlns:xs="http://www.w3.org/2001/XMLSchema" xmlns:p="http://schemas.microsoft.com/office/2006/metadata/properties" xmlns:ns1="http://schemas.microsoft.com/sharepoint/v3" xmlns:ns2="51bec05e-5738-4d08-ae30-cc59bd156365" xmlns:ns3="a2ae554e-2674-4ff1-877c-7eb1898966fe" targetNamespace="http://schemas.microsoft.com/office/2006/metadata/properties" ma:root="true" ma:fieldsID="d8ae07f440072b84e84ebacd7d2b6ccb" ns1:_="" ns2:_="" ns3:_="">
    <xsd:import namespace="http://schemas.microsoft.com/sharepoint/v3"/>
    <xsd:import namespace="51bec05e-5738-4d08-ae30-cc59bd156365"/>
    <xsd:import namespace="a2ae554e-2674-4ff1-877c-7eb1898966f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c05e-5738-4d08-ae30-cc59bd156365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554e-2674-4ff1-877c-7eb1898966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51bec05e-5738-4d08-ae30-cc59bd156365" xsi:nil="true"/>
    <MigrationWizIdDocumentLibraryPermissions xmlns="51bec05e-5738-4d08-ae30-cc59bd156365" xsi:nil="true"/>
    <MigrationWizIdPermissions xmlns="51bec05e-5738-4d08-ae30-cc59bd156365" xsi:nil="true"/>
    <MigrationWizIdSecurityGroups xmlns="51bec05e-5738-4d08-ae30-cc59bd156365" xsi:nil="true"/>
    <_ip_UnifiedCompliancePolicyUIAction xmlns="http://schemas.microsoft.com/sharepoint/v3" xsi:nil="true"/>
    <MigrationWizId xmlns="51bec05e-5738-4d08-ae30-cc59bd156365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A8CC4-1D7A-4CC3-BCC5-8F37E4D0BBF8}">
  <ds:schemaRefs>
    <ds:schemaRef ds:uri="51bec05e-5738-4d08-ae30-cc59bd156365"/>
    <ds:schemaRef ds:uri="a2ae554e-2674-4ff1-877c-7eb1898966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2DBE287-39F2-4A4D-8181-40ECC2870FA4}">
  <ds:schemaRefs>
    <ds:schemaRef ds:uri="51bec05e-5738-4d08-ae30-cc59bd15636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785F1D4-5014-4972-BC9B-707699ED80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1374</Words>
  <Application>Microsoft Office PowerPoint</Application>
  <PresentationFormat>Ecrã Panorâmico</PresentationFormat>
  <Paragraphs>284</Paragraphs>
  <Slides>38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Office Theme</vt:lpstr>
      <vt:lpstr>O Registo de Atividades de Tratamento nas Entidades Públicas  –  Desafios</vt:lpstr>
      <vt:lpstr>   </vt:lpstr>
      <vt:lpstr>  ENCARREGADO DE PROTEÇÃO DE DADOS </vt:lpstr>
      <vt:lpstr>  ENCARREGADO DE PROTEÇÃO DE DADOS </vt:lpstr>
      <vt:lpstr> ENCARREGADO DE PROTEÇÃO DE DADOS</vt:lpstr>
      <vt:lpstr>  ENCARREGADO DE PROTEÇÃO DE DADOS </vt:lpstr>
      <vt:lpstr>  ENCARREGADO DE PROTEÇÃO DE DADOS </vt:lpstr>
      <vt:lpstr>  ENCARREGADO DE PROTEÇÃO DE DADOS </vt:lpstr>
      <vt:lpstr>   </vt:lpstr>
      <vt:lpstr>  REGISTO DE ATIVIDADES DE TRATAMENTO </vt:lpstr>
      <vt:lpstr>  REGISTO DE ATIVIDADES DE TRATAMENTO </vt:lpstr>
      <vt:lpstr>  REGISTO DE ATIVIDADES DE TRATAMENTO </vt:lpstr>
      <vt:lpstr>  REGISTO DE ATIVIDADES DE TRATAMENTO </vt:lpstr>
      <vt:lpstr>   </vt:lpstr>
      <vt:lpstr>  PROPORCIONALIDADE </vt:lpstr>
      <vt:lpstr>  PROPORCIONALIDADE </vt:lpstr>
      <vt:lpstr>   </vt:lpstr>
      <vt:lpstr>  DEFINIÇÃO DE FINALIDADES </vt:lpstr>
      <vt:lpstr>  DEFINIÇÃO DE FINALIDADES </vt:lpstr>
      <vt:lpstr>   </vt:lpstr>
      <vt:lpstr>  PRAZOS DE CONSERVAÇÃO </vt:lpstr>
      <vt:lpstr>  PRAZOS DE CONSERVAÇÃO </vt:lpstr>
      <vt:lpstr>   </vt:lpstr>
      <vt:lpstr>  METADADOS </vt:lpstr>
      <vt:lpstr>  METADADOS </vt:lpstr>
      <vt:lpstr>   </vt:lpstr>
      <vt:lpstr> ARQUIVO DE INTERESSE PÚBLICO</vt:lpstr>
      <vt:lpstr>  ARQUIVO DE INTERESSE PÚBLICO </vt:lpstr>
      <vt:lpstr>  ARQUIVO DE INTERESSE PÚBLICO </vt:lpstr>
      <vt:lpstr>   </vt:lpstr>
      <vt:lpstr>  EXERCÍCIO DOS DIREITOS DOS TITULARES </vt:lpstr>
      <vt:lpstr>   </vt:lpstr>
      <vt:lpstr>  SUBCONTRATAÇÃO </vt:lpstr>
      <vt:lpstr>  TRANSFERÊNCIA INTERNACIONAL DE DADOS </vt:lpstr>
      <vt:lpstr>  TRANSFERÊNCIA INTERNACIONAL DE DADOS </vt:lpstr>
      <vt:lpstr>   </vt:lpstr>
      <vt:lpstr>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Mendes</dc:creator>
  <cp:lastModifiedBy>Esmeralda Azul</cp:lastModifiedBy>
  <cp:revision>19</cp:revision>
  <dcterms:created xsi:type="dcterms:W3CDTF">2022-04-11T15:44:13Z</dcterms:created>
  <dcterms:modified xsi:type="dcterms:W3CDTF">2022-05-31T20:29:53Z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0x010100B25E33DEC7EA0A43843B9104732F1ABB</vt:lpwstr>
  </property>
</Properties>
</file>