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7"/>
  </p:notesMasterIdLst>
  <p:handoutMasterIdLst>
    <p:handoutMasterId r:id="rId28"/>
  </p:handoutMasterIdLst>
  <p:sldIdLst>
    <p:sldId id="412" r:id="rId3"/>
    <p:sldId id="256" r:id="rId4"/>
    <p:sldId id="371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10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3" r:id="rId26"/>
  </p:sldIdLst>
  <p:sldSz cx="9144000" cy="6858000" type="screen4x3"/>
  <p:notesSz cx="9931400" cy="6794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74079" autoAdjust="0"/>
  </p:normalViewPr>
  <p:slideViewPr>
    <p:cSldViewPr>
      <p:cViewPr varScale="1">
        <p:scale>
          <a:sx n="50" d="100"/>
          <a:sy n="50" d="100"/>
        </p:scale>
        <p:origin x="1648" y="3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7" cy="34129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6071" y="0"/>
            <a:ext cx="4303607" cy="34129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F38586F0-6410-45BF-B08C-205B2C562192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205"/>
            <a:ext cx="4303607" cy="34129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6071" y="6453205"/>
            <a:ext cx="4303607" cy="34129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CE30193F-AF87-44F6-9299-6EF50C6F80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0342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713" cy="341313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102" y="0"/>
            <a:ext cx="4303713" cy="341313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E3D8AB34-BD01-4D87-8305-A61428EC4056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6" y="3270250"/>
            <a:ext cx="7943851" cy="2674938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189"/>
            <a:ext cx="4303713" cy="34131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102" y="6453189"/>
            <a:ext cx="4303713" cy="34131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FF9A11D7-33E6-4E8B-A2CE-0A145B4A16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459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43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986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Exceções deste último: </a:t>
            </a:r>
          </a:p>
          <a:p>
            <a:r>
              <a:rPr lang="pt-PT" dirty="0"/>
              <a:t>investigação seletiva de potenciais vitimas de crimes, nomeadamente crianças desaparecidas;</a:t>
            </a:r>
          </a:p>
          <a:p>
            <a:r>
              <a:rPr lang="pt-PT" dirty="0"/>
              <a:t>Prevenção  de uma ameaça específica, substancial</a:t>
            </a:r>
            <a:r>
              <a:rPr lang="pt-PT" baseline="0" dirty="0"/>
              <a:t> e eminente à vida ou à segurança de pessoas ou de ataque terrorista;</a:t>
            </a:r>
          </a:p>
          <a:p>
            <a:r>
              <a:rPr lang="pt-PT" baseline="0" dirty="0"/>
              <a:t>Deteção, localização identificação de um infrator ou suspeito de infração penal, punível com privação de liberdade de pelo menos três anos.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875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Atualização da comissão = flexibilidade do regulamento</a:t>
            </a:r>
          </a:p>
          <a:p>
            <a:r>
              <a:rPr lang="pt-PT" b="1" dirty="0"/>
              <a:t>Serviços essenciais privado</a:t>
            </a:r>
            <a:r>
              <a:rPr lang="pt-PT" dirty="0"/>
              <a:t>s = acesso crédito/capacidade de endividamento</a:t>
            </a:r>
            <a:r>
              <a:rPr lang="pt-PT" baseline="0" dirty="0"/>
              <a:t> de pessoas; ou </a:t>
            </a:r>
            <a:r>
              <a:rPr lang="pt-PT" b="1" baseline="0" dirty="0"/>
              <a:t>públicos</a:t>
            </a:r>
            <a:r>
              <a:rPr lang="pt-PT" baseline="0" dirty="0"/>
              <a:t> = serviços resposta a emergências (bombeiros ou assistência médica)</a:t>
            </a:r>
          </a:p>
          <a:p>
            <a:r>
              <a:rPr lang="pt-PT" b="1" baseline="0" dirty="0"/>
              <a:t>Manutenção ordem pública</a:t>
            </a:r>
            <a:r>
              <a:rPr lang="pt-PT" baseline="0" dirty="0"/>
              <a:t> = Sistemas IA apara avaliação de risco de pessoas individuais, polígrafos e detetores de estado emocional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303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7480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481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7891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4645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 obviamente não produzam resultados ou medidas que originem decisões que afetem os</a:t>
            </a:r>
            <a:r>
              <a:rPr lang="pt-PT" baseline="0" dirty="0"/>
              <a:t> seus titulares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4264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Em linha com RGPD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5684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266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6875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Superior RGPD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7311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Tratado fundamental da UE</a:t>
            </a:r>
            <a:r>
              <a:rPr lang="pt-PT" baseline="0" dirty="0"/>
              <a:t> – </a:t>
            </a:r>
            <a:r>
              <a:rPr lang="pt-PT" baseline="0" dirty="0" err="1"/>
              <a:t>art</a:t>
            </a:r>
            <a:r>
              <a:rPr lang="pt-PT" baseline="0" dirty="0"/>
              <a:t> 16= </a:t>
            </a:r>
            <a:r>
              <a:rPr lang="pt-PT" dirty="0"/>
              <a:t>Todas as pessoas têm direito à proteção dos dados de caráter pessoal que lhes digam respeito e à livre circulação desses dados.</a:t>
            </a:r>
          </a:p>
          <a:p>
            <a:r>
              <a:rPr lang="pt-PT" dirty="0" err="1"/>
              <a:t>Art</a:t>
            </a:r>
            <a:r>
              <a:rPr lang="pt-PT" dirty="0"/>
              <a:t> 22º RGPD é </a:t>
            </a:r>
            <a:r>
              <a:rPr lang="pt-P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Decisões individuais automatizadas, incluindo definição de perfis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3303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Artº22 das decisões automatizadas …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2593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Aplicação vertical: estado/particular;</a:t>
            </a:r>
            <a:r>
              <a:rPr lang="pt-PT" baseline="0" dirty="0"/>
              <a:t> aplicação horizontal, entre particulares?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4983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675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Proposta de 21.04.2021 COM (2021)</a:t>
            </a:r>
            <a:r>
              <a:rPr lang="pt-PT" baseline="0" dirty="0"/>
              <a:t> 206 final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345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050" dirty="0"/>
              <a:t>Elementos e técnicas IA produzem benefícios socioeconómicos, mas podem também trazer novos riscos ou consequências negativas para os  cidadãos e para a sociedade.</a:t>
            </a:r>
          </a:p>
          <a:p>
            <a:r>
              <a:rPr lang="pt-PT" sz="1050" dirty="0"/>
              <a:t>Num</a:t>
            </a:r>
            <a:r>
              <a:rPr lang="pt-PT" sz="1050" baseline="0" dirty="0"/>
              <a:t> momento em que a evolução tecnológica  e os seus desafios avançam a uma velocidade vertiginosa, importa também uma abordagem equilibrada e com garantias de estabilidade razoavelmente reconhecidas por todos.</a:t>
            </a:r>
          </a:p>
          <a:p>
            <a:r>
              <a:rPr lang="pt-PT" sz="1050" baseline="0" dirty="0"/>
              <a:t>Importa garantir neste contexto</a:t>
            </a:r>
            <a:r>
              <a:rPr lang="pt-PT" sz="1050" dirty="0"/>
              <a:t> a</a:t>
            </a:r>
            <a:r>
              <a:rPr lang="pt-PT" sz="1050" baseline="0" dirty="0"/>
              <a:t> existência de vantagens competitivas das empresas e da economia europeia, e ao mesmo tempo garantir os </a:t>
            </a:r>
            <a:r>
              <a:rPr lang="pt-PT" sz="1050" dirty="0"/>
              <a:t>Direitos fundamentais</a:t>
            </a:r>
            <a:r>
              <a:rPr lang="pt-PT" sz="1050" baseline="0" dirty="0"/>
              <a:t> em matérias como proteção de dados pessoais, a saúde, o ambiente, as alterações climáticas, as finanças, a mobilidade, os assuntos internos, a agricultura, </a:t>
            </a:r>
            <a:r>
              <a:rPr lang="pt-PT" sz="1050" baseline="0" dirty="0" err="1"/>
              <a:t>etc</a:t>
            </a:r>
            <a:r>
              <a:rPr lang="pt-PT" sz="1050" baseline="0" dirty="0"/>
              <a:t> …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332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PT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ANEXO I</a:t>
            </a:r>
            <a:br>
              <a:rPr lang="pt-PT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TÉCNICAS E ABORDAGENS NO DOMÍNIO DA INTELIGÊNCIA ARTIFICIAL</a:t>
            </a:r>
            <a:br>
              <a:rPr lang="pt-PT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referidas no artigo 3.º, ponto 1</a:t>
            </a:r>
          </a:p>
          <a:p>
            <a:pPr fontAlgn="base"/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a)Abordagens de aprendizagem automática, incluindo aprendizagem supervisionada, não supervisionada e por reforço, utilizando uma grande variedade de métodos, designadamente aprendizagem profunda;</a:t>
            </a:r>
          </a:p>
          <a:p>
            <a:pPr fontAlgn="base"/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b)Abordagens baseadas na lógica e no conhecimento, nomeadamente representação do conhecimento, programação (lógica) indutiva, bases de conhecimento, motores de inferência e de dedução, sistemas de raciocínio (simbólico) e sistemas periciais;</a:t>
            </a:r>
          </a:p>
          <a:p>
            <a:pPr fontAlgn="base"/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c)Abordagens estatísticas, estimação de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Bayes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métodos de pesquisa e otimização.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033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Carta dos direitos fundamentais ad União, de 2010.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577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936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6955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11D7-33E6-4E8B-A2CE-0A145B4A16CA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448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1E86-EC4B-4AC2-B8D2-F72D959D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BD3A9-F93D-469F-ABA2-A7F00770D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2C6CD-FD61-400F-84F1-A5BD60E65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1004A-8F67-46EE-9BFB-C201C1E4B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54E14-5A6B-429E-8A6F-49294314A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152EC-C267-401F-A50E-31C0FA76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A55-F386-4B4C-8AC5-C91662DA1454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E60D3-0C37-4E5B-B32F-93B2D510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42685-3C2A-4AE2-8584-010C421F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27E-44CE-4A00-AD9F-E0D0A5C2E5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97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3891-C169-4E58-A245-DFD8C47A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0BD60-ED57-4928-BAF5-CA021FC4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A55-F386-4B4C-8AC5-C91662DA1454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0EFD3-25BD-48AD-980B-6D193192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EF79B-925E-42E1-95CA-E903D05B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27E-44CE-4A00-AD9F-E0D0A5C2E5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861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6B4C6-5389-437B-86E8-79D1C2D8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A55-F386-4B4C-8AC5-C91662DA1454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02275-FD43-4678-9DD3-D5BB88BF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3F449-163F-49EE-B09B-3AB768F9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27E-44CE-4A00-AD9F-E0D0A5C2E5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68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36EF-5980-4777-862A-4A72FF46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57449-93CB-4DB9-8D7E-B83A15014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B7139-625B-40EE-B76B-DFCD885EF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10EA-77E0-415B-AB40-B7859EAF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A55-F386-4B4C-8AC5-C91662DA1454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F9027-2207-4CFF-A97A-DAC432A8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89A26-EC11-48E8-B28F-2AB0BE15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27E-44CE-4A00-AD9F-E0D0A5C2E5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475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0E34-164C-4D8F-9858-9FE7F2FA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32737D-5CA4-499F-AB7B-84F4EA8FF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BD150-019B-4824-AAC4-52EF0D217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7B871-300B-44A6-A067-B211125E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A55-F386-4B4C-8AC5-C91662DA1454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5206B-A041-4FF3-B400-4B989E5B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EAB16-5D9C-4192-AB64-26658866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27E-44CE-4A00-AD9F-E0D0A5C2E5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28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42293-5758-4F89-9B61-C8B4DCF5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A3EEC-A09F-44E8-8B64-F31B0CF8C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92E71-11C2-4AB4-AB51-A389EED7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A55-F386-4B4C-8AC5-C91662DA1454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21072-1223-44F1-ACE4-52AC1869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52DAD-FEE4-4ACC-AF01-637EFD53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27E-44CE-4A00-AD9F-E0D0A5C2E5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1926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684ED-FD32-41D0-91C5-24AC52FCA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4FFAC-D01B-4173-85D8-A68ECC9E0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A4F1F-6736-4CE9-A59D-E8CF442A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A55-F386-4B4C-8AC5-C91662DA1454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9FF8-9767-4A8C-AEA6-F716B063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BF07-5410-4332-9EB9-867668EF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27E-44CE-4A00-AD9F-E0D0A5C2E5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44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685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2900" y="259438"/>
            <a:ext cx="1399002" cy="410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79676" y="0"/>
            <a:ext cx="7164705" cy="1196340"/>
          </a:xfrm>
          <a:custGeom>
            <a:avLst/>
            <a:gdLst/>
            <a:ahLst/>
            <a:cxnLst/>
            <a:rect l="l" t="t" r="r" b="b"/>
            <a:pathLst>
              <a:path w="7164705" h="1196340">
                <a:moveTo>
                  <a:pt x="0" y="1196339"/>
                </a:moveTo>
                <a:lnTo>
                  <a:pt x="7164324" y="1196339"/>
                </a:lnTo>
                <a:lnTo>
                  <a:pt x="7164324" y="0"/>
                </a:lnTo>
                <a:lnTo>
                  <a:pt x="0" y="0"/>
                </a:lnTo>
                <a:lnTo>
                  <a:pt x="0" y="1196339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685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685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2BFA-128E-43FC-8A93-1D15ADC3A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934" y="1041400"/>
            <a:ext cx="4272232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63BF0-7235-491E-AB20-5DCC66253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33" y="3688302"/>
            <a:ext cx="4272232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90CCB-3E0B-446E-8D3A-030A78AA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A55-F386-4B4C-8AC5-C91662DA1454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84383-106C-4DF9-BD7C-5C2D4452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EE34D-B97F-45FB-B852-6D3A02EF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27E-44CE-4A00-AD9F-E0D0A5C2E5AE}" type="slidenum">
              <a:rPr lang="pt-PT" smtClean="0"/>
              <a:t>‹#›</a:t>
            </a:fld>
            <a:endParaRPr lang="pt-P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8CB6F1-0880-48C5-9A74-E0BAB107FF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60" y="2652310"/>
            <a:ext cx="3767285" cy="282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C5CF-F5B6-4712-8DDF-68D5591F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10216-7A9C-439D-AD38-8F86CF29E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EBDF-89AA-41BD-A4C2-EF8E7BB2F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A55-F386-4B4C-8AC5-C91662DA1454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68B8C-5244-4A25-BD48-FC216668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AF412-7BA7-4802-B043-B17A4B70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27E-44CE-4A00-AD9F-E0D0A5C2E5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36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393F-9CB3-47D1-9E9A-E7896F437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A0E32-043A-40C3-BBA3-D66CFA599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912C7-3FE1-420A-ABEC-3CA13D2A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A55-F386-4B4C-8AC5-C91662DA1454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E698A-C142-4BA3-9176-331E6B15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A7CCF-DF02-4F6B-9C76-8BCABFEF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27E-44CE-4A00-AD9F-E0D0A5C2E5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485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1F22-8876-4F27-9716-FAE5B002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0EA28-5DCA-430F-9B1B-21E5B2F1B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F7EC8-9176-442F-98F1-DCE8489DA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1F28D-39C6-4FEF-877F-9E2EFC8F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A55-F386-4B4C-8AC5-C91662DA1454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7C2AE-09E1-43D1-BF58-90D0ECA6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7EB96-17E4-41E6-8DAC-264133D6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27E-44CE-4A00-AD9F-E0D0A5C2E5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41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2900" y="259438"/>
            <a:ext cx="1399002" cy="4108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508" y="754456"/>
            <a:ext cx="8634983" cy="788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F685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0895" y="1688592"/>
            <a:ext cx="8392160" cy="420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B5064D-30E2-4E1A-9AF7-AAFEC699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3A23F-F9AB-481B-9F9C-1F2E9DF90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E191B-D93B-4032-806D-12DDC599C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2A55-F386-4B4C-8AC5-C91662DA1454}" type="datetimeFigureOut">
              <a:rPr lang="pt-PT" smtClean="0"/>
              <a:t>31/05/2022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070B6-DF24-4262-AC9A-CA491F274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BB1EB-DFE7-4E01-94F0-EF8546AC6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D827E-44CE-4A00-AD9F-E0D0A5C2E5AE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2E68D-B9C6-488D-8B07-12EB17B3E8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B93286-589F-4585-8CF9-70890FF4D3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95" y="357362"/>
            <a:ext cx="428927" cy="237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7135BB-31FC-402A-B178-12728A01CBF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7460"/>
            <a:ext cx="629878" cy="237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AC59A1-2C39-4A12-82E5-CA72D9EA996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39" y="358254"/>
            <a:ext cx="658508" cy="1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0396-0BF4-4DBD-949C-894641E4C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40277">
            <a:off x="240093" y="1261653"/>
            <a:ext cx="4479267" cy="2387600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RGPD e o Novo (proposta) Regulamento Inteligência Artificial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120D6-BE6F-4685-AF1C-EE25608F2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32" y="4495800"/>
            <a:ext cx="4272232" cy="1655762"/>
          </a:xfrm>
        </p:spPr>
        <p:txBody>
          <a:bodyPr/>
          <a:lstStyle/>
          <a:p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Como pode a IA afetar os direitos fundamentais dos indivíduos, e como podem esses direitos ser protegidos no contexto do novo regulamento e de outras políticas Europeias, em particular o RGPD. </a:t>
            </a:r>
          </a:p>
        </p:txBody>
      </p:sp>
    </p:spTree>
    <p:extLst>
      <p:ext uri="{BB962C8B-B14F-4D97-AF65-F5344CB8AC3E}">
        <p14:creationId xmlns:p14="http://schemas.microsoft.com/office/powerpoint/2010/main" val="381480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 – </a:t>
            </a:r>
            <a:r>
              <a:rPr lang="pt-PT" sz="4000" spc="-20" dirty="0" err="1">
                <a:solidFill>
                  <a:schemeClr val="bg1"/>
                </a:solidFill>
              </a:rPr>
              <a:t>Zooming</a:t>
            </a:r>
            <a:r>
              <a:rPr lang="pt-PT" sz="4000" spc="-20" dirty="0">
                <a:solidFill>
                  <a:schemeClr val="bg1"/>
                </a:solidFill>
              </a:rPr>
              <a:t> in: disposições específicas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6200" y="1368304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O Regulamento da IA segue uma abordagem baseada em risco: quanto maior for o risco maiores serão as restrições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28600" y="2819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/>
              <a:t>Nivel</a:t>
            </a:r>
            <a:r>
              <a:rPr lang="pt-PT" sz="2400" b="1" dirty="0"/>
              <a:t> de risco definido:</a:t>
            </a:r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Grupo 5"/>
          <p:cNvGrpSpPr/>
          <p:nvPr/>
        </p:nvGrpSpPr>
        <p:grpSpPr>
          <a:xfrm>
            <a:off x="533400" y="2812473"/>
            <a:ext cx="4572000" cy="3792806"/>
            <a:chOff x="533400" y="2812473"/>
            <a:chExt cx="4572000" cy="3792806"/>
          </a:xfrm>
        </p:grpSpPr>
        <p:sp>
          <p:nvSpPr>
            <p:cNvPr id="14" name="object 19"/>
            <p:cNvSpPr/>
            <p:nvPr/>
          </p:nvSpPr>
          <p:spPr>
            <a:xfrm>
              <a:off x="3824975" y="4945128"/>
              <a:ext cx="654733" cy="395498"/>
            </a:xfrm>
            <a:custGeom>
              <a:avLst/>
              <a:gdLst/>
              <a:ahLst/>
              <a:cxnLst/>
              <a:rect l="l" t="t" r="r" b="b"/>
              <a:pathLst>
                <a:path w="489585" h="215264">
                  <a:moveTo>
                    <a:pt x="381762" y="0"/>
                  </a:moveTo>
                  <a:lnTo>
                    <a:pt x="381762" y="53721"/>
                  </a:lnTo>
                  <a:lnTo>
                    <a:pt x="0" y="53721"/>
                  </a:lnTo>
                  <a:lnTo>
                    <a:pt x="0" y="161162"/>
                  </a:lnTo>
                  <a:lnTo>
                    <a:pt x="381762" y="161162"/>
                  </a:lnTo>
                  <a:lnTo>
                    <a:pt x="381762" y="214884"/>
                  </a:lnTo>
                  <a:lnTo>
                    <a:pt x="489203" y="107441"/>
                  </a:lnTo>
                  <a:lnTo>
                    <a:pt x="381762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"/>
            <p:cNvSpPr/>
            <p:nvPr/>
          </p:nvSpPr>
          <p:spPr>
            <a:xfrm>
              <a:off x="4450667" y="5922322"/>
              <a:ext cx="654733" cy="445664"/>
            </a:xfrm>
            <a:custGeom>
              <a:avLst/>
              <a:gdLst/>
              <a:ahLst/>
              <a:cxnLst/>
              <a:rect l="l" t="t" r="r" b="b"/>
              <a:pathLst>
                <a:path w="489585" h="242570">
                  <a:moveTo>
                    <a:pt x="368045" y="0"/>
                  </a:moveTo>
                  <a:lnTo>
                    <a:pt x="368045" y="60579"/>
                  </a:lnTo>
                  <a:lnTo>
                    <a:pt x="0" y="60579"/>
                  </a:lnTo>
                  <a:lnTo>
                    <a:pt x="0" y="181737"/>
                  </a:lnTo>
                  <a:lnTo>
                    <a:pt x="368045" y="181737"/>
                  </a:lnTo>
                  <a:lnTo>
                    <a:pt x="368045" y="242315"/>
                  </a:lnTo>
                  <a:lnTo>
                    <a:pt x="489203" y="121158"/>
                  </a:lnTo>
                  <a:lnTo>
                    <a:pt x="368045" y="0"/>
                  </a:lnTo>
                  <a:close/>
                </a:path>
              </a:pathLst>
            </a:custGeom>
            <a:solidFill>
              <a:srgbClr val="31B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3"/>
            <p:cNvSpPr/>
            <p:nvPr/>
          </p:nvSpPr>
          <p:spPr>
            <a:xfrm>
              <a:off x="3372519" y="3861535"/>
              <a:ext cx="654733" cy="445664"/>
            </a:xfrm>
            <a:custGeom>
              <a:avLst/>
              <a:gdLst/>
              <a:ahLst/>
              <a:cxnLst/>
              <a:rect l="l" t="t" r="r" b="b"/>
              <a:pathLst>
                <a:path w="489585" h="242569">
                  <a:moveTo>
                    <a:pt x="368046" y="0"/>
                  </a:moveTo>
                  <a:lnTo>
                    <a:pt x="368046" y="60578"/>
                  </a:lnTo>
                  <a:lnTo>
                    <a:pt x="0" y="60578"/>
                  </a:lnTo>
                  <a:lnTo>
                    <a:pt x="0" y="181737"/>
                  </a:lnTo>
                  <a:lnTo>
                    <a:pt x="368046" y="181737"/>
                  </a:lnTo>
                  <a:lnTo>
                    <a:pt x="368046" y="242315"/>
                  </a:lnTo>
                  <a:lnTo>
                    <a:pt x="489203" y="12115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E6C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6"/>
            <p:cNvSpPr/>
            <p:nvPr/>
          </p:nvSpPr>
          <p:spPr>
            <a:xfrm>
              <a:off x="2944521" y="2985140"/>
              <a:ext cx="654733" cy="445664"/>
            </a:xfrm>
            <a:custGeom>
              <a:avLst/>
              <a:gdLst/>
              <a:ahLst/>
              <a:cxnLst/>
              <a:rect l="l" t="t" r="r" b="b"/>
              <a:pathLst>
                <a:path w="489585" h="242569">
                  <a:moveTo>
                    <a:pt x="0" y="60578"/>
                  </a:moveTo>
                  <a:lnTo>
                    <a:pt x="368046" y="60578"/>
                  </a:lnTo>
                  <a:lnTo>
                    <a:pt x="368046" y="0"/>
                  </a:lnTo>
                  <a:lnTo>
                    <a:pt x="489204" y="121157"/>
                  </a:lnTo>
                  <a:lnTo>
                    <a:pt x="368046" y="242315"/>
                  </a:lnTo>
                  <a:lnTo>
                    <a:pt x="368046" y="181736"/>
                  </a:lnTo>
                  <a:lnTo>
                    <a:pt x="0" y="181736"/>
                  </a:lnTo>
                  <a:lnTo>
                    <a:pt x="0" y="6057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144">
              <a:solidFill>
                <a:srgbClr val="7C9B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/>
            <p:cNvSpPr/>
            <p:nvPr/>
          </p:nvSpPr>
          <p:spPr>
            <a:xfrm>
              <a:off x="1933568" y="2812473"/>
              <a:ext cx="940066" cy="951992"/>
            </a:xfrm>
            <a:custGeom>
              <a:avLst/>
              <a:gdLst/>
              <a:ahLst/>
              <a:cxnLst/>
              <a:rect l="l" t="t" r="r" b="b"/>
              <a:pathLst>
                <a:path w="702944" h="518160">
                  <a:moveTo>
                    <a:pt x="351663" y="0"/>
                  </a:moveTo>
                  <a:lnTo>
                    <a:pt x="350900" y="0"/>
                  </a:lnTo>
                  <a:lnTo>
                    <a:pt x="0" y="518159"/>
                  </a:lnTo>
                  <a:lnTo>
                    <a:pt x="702563" y="518159"/>
                  </a:lnTo>
                  <a:lnTo>
                    <a:pt x="351663" y="0"/>
                  </a:lnTo>
                  <a:close/>
                </a:path>
              </a:pathLst>
            </a:custGeom>
            <a:solidFill>
              <a:srgbClr val="EE7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/>
            <p:cNvSpPr/>
            <p:nvPr/>
          </p:nvSpPr>
          <p:spPr>
            <a:xfrm>
              <a:off x="1460731" y="3764467"/>
              <a:ext cx="1877585" cy="951992"/>
            </a:xfrm>
            <a:custGeom>
              <a:avLst/>
              <a:gdLst/>
              <a:ahLst/>
              <a:cxnLst/>
              <a:rect l="l" t="t" r="r" b="b"/>
              <a:pathLst>
                <a:path w="1403985" h="518160">
                  <a:moveTo>
                    <a:pt x="1052703" y="0"/>
                  </a:moveTo>
                  <a:lnTo>
                    <a:pt x="350901" y="0"/>
                  </a:lnTo>
                  <a:lnTo>
                    <a:pt x="0" y="518160"/>
                  </a:lnTo>
                  <a:lnTo>
                    <a:pt x="1403604" y="518160"/>
                  </a:lnTo>
                  <a:lnTo>
                    <a:pt x="1052703" y="0"/>
                  </a:lnTo>
                  <a:close/>
                </a:path>
              </a:pathLst>
            </a:custGeom>
            <a:solidFill>
              <a:srgbClr val="E6C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98087" y="4699661"/>
              <a:ext cx="2819350" cy="951992"/>
            </a:xfrm>
            <a:custGeom>
              <a:avLst/>
              <a:gdLst/>
              <a:ahLst/>
              <a:cxnLst/>
              <a:rect l="l" t="t" r="r" b="b"/>
              <a:pathLst>
                <a:path w="2108200" h="518160">
                  <a:moveTo>
                    <a:pt x="1756791" y="0"/>
                  </a:moveTo>
                  <a:lnTo>
                    <a:pt x="350900" y="0"/>
                  </a:lnTo>
                  <a:lnTo>
                    <a:pt x="0" y="518160"/>
                  </a:lnTo>
                  <a:lnTo>
                    <a:pt x="2107692" y="518160"/>
                  </a:lnTo>
                  <a:lnTo>
                    <a:pt x="1756791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6"/>
            <p:cNvSpPr/>
            <p:nvPr/>
          </p:nvSpPr>
          <p:spPr>
            <a:xfrm>
              <a:off x="533400" y="5649785"/>
              <a:ext cx="3756869" cy="955494"/>
            </a:xfrm>
            <a:custGeom>
              <a:avLst/>
              <a:gdLst/>
              <a:ahLst/>
              <a:cxnLst/>
              <a:rect l="l" t="t" r="r" b="b"/>
              <a:pathLst>
                <a:path w="2809240" h="520064">
                  <a:moveTo>
                    <a:pt x="2456815" y="0"/>
                  </a:moveTo>
                  <a:lnTo>
                    <a:pt x="351878" y="0"/>
                  </a:lnTo>
                  <a:lnTo>
                    <a:pt x="0" y="519684"/>
                  </a:lnTo>
                  <a:lnTo>
                    <a:pt x="2808731" y="519684"/>
                  </a:lnTo>
                  <a:lnTo>
                    <a:pt x="2456815" y="0"/>
                  </a:lnTo>
                  <a:close/>
                </a:path>
              </a:pathLst>
            </a:custGeom>
            <a:solidFill>
              <a:srgbClr val="31BA7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1613992" y="5859449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baixo/mínimo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824051" y="4948723"/>
            <a:ext cx="95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limitado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088097" y="4036200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alto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901501" y="3120215"/>
            <a:ext cx="101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não</a:t>
            </a:r>
          </a:p>
          <a:p>
            <a:pPr algn="ctr"/>
            <a:r>
              <a:rPr lang="pt-PT" dirty="0"/>
              <a:t>aceitável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737264" y="2995874"/>
            <a:ext cx="299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Proibida utilização sistemas IA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089164" y="3899701"/>
            <a:ext cx="409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Regulamentação de sistemas de alto risco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809206" y="4971294"/>
            <a:ext cx="285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Obrigações de transparência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136573" y="5942866"/>
            <a:ext cx="2999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Inexistência de obrigações em</a:t>
            </a:r>
          </a:p>
          <a:p>
            <a:r>
              <a:rPr lang="pt-PT" dirty="0"/>
              <a:t> sistemas de IA</a:t>
            </a:r>
          </a:p>
        </p:txBody>
      </p:sp>
    </p:spTree>
    <p:extLst>
      <p:ext uri="{BB962C8B-B14F-4D97-AF65-F5344CB8AC3E}">
        <p14:creationId xmlns:p14="http://schemas.microsoft.com/office/powerpoint/2010/main" val="26704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 – </a:t>
            </a:r>
            <a:r>
              <a:rPr lang="pt-PT" sz="4000" spc="-20" dirty="0" err="1">
                <a:solidFill>
                  <a:schemeClr val="bg1"/>
                </a:solidFill>
              </a:rPr>
              <a:t>Zooming</a:t>
            </a:r>
            <a:r>
              <a:rPr lang="pt-PT" sz="4000" spc="-20" dirty="0">
                <a:solidFill>
                  <a:schemeClr val="bg1"/>
                </a:solidFill>
              </a:rPr>
              <a:t> in: disposições específicas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8600" y="1421564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Praticas proibidas </a:t>
            </a:r>
            <a:r>
              <a:rPr lang="pt-PT" sz="2400" dirty="0"/>
              <a:t>de inteligência artificial (Título II, </a:t>
            </a:r>
            <a:r>
              <a:rPr lang="pt-PT" sz="2400" dirty="0" err="1"/>
              <a:t>Art</a:t>
            </a:r>
            <a:r>
              <a:rPr lang="pt-PT" sz="2400" dirty="0"/>
              <a:t>º 5º)</a:t>
            </a:r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2044814"/>
            <a:ext cx="6248400" cy="466078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Sistemas que implementem técnicas subliminares que contornem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 consciência das pessoas e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possam causar-lhe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danos psicológicos ou físicos;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Sistemas que explorem vulnerabilidades de um grupo específico de pessoas (crianças, idosos, deficiência física e mental);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Sistemas usados por autoridades públicas para fins de pontuação social (avaliação da confiabilidade das pessoas);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Sistemas de identificação biométrica remotos "em tempo real" em espaços acessíveis ao público para manutenção da ordem pública (certas exceções possíveis, se muito “dirigidas” a situação concreta de investigação de crime/ameaça/ataque terrorista)</a:t>
            </a:r>
            <a: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.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bject 37"/>
          <p:cNvSpPr/>
          <p:nvPr/>
        </p:nvSpPr>
        <p:spPr>
          <a:xfrm>
            <a:off x="6845968" y="2963393"/>
            <a:ext cx="222605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25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 – </a:t>
            </a:r>
            <a:r>
              <a:rPr lang="pt-PT" sz="4000" spc="-20" dirty="0" err="1">
                <a:solidFill>
                  <a:schemeClr val="bg1"/>
                </a:solidFill>
              </a:rPr>
              <a:t>Zooming</a:t>
            </a:r>
            <a:r>
              <a:rPr lang="pt-PT" sz="4000" spc="-20" dirty="0">
                <a:solidFill>
                  <a:schemeClr val="bg1"/>
                </a:solidFill>
              </a:rPr>
              <a:t> in: disposições específicas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8600" y="1421564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Alto risco: </a:t>
            </a:r>
            <a:r>
              <a:rPr lang="pt-PT" sz="2400" dirty="0"/>
              <a:t>regulação de sistemas de IA de alto  risco (Título III)</a:t>
            </a:r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1988673"/>
            <a:ext cx="8610600" cy="45294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Regras específicas para sistemas de IA que criam um risco elevado para a saúde e segurança ou direitos fundamentais das pessoas singulares.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Duas categorias principais de sistemas de IA de alto risco: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Sistemas de IA utilizados como componente de segurança de um produto ou como produto abrangido pela legislação de harmonização nas</a:t>
            </a:r>
            <a:r>
              <a:rPr kumimoji="0" lang="pt-PT" altLang="pt-PT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áreas da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saúde e segurança da União (por exemplo, brinquedos, aviação, automóveis, dispositivos médicos, elevadores);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pt-PT" altLang="pt-PT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pt-PT" altLang="pt-PT" dirty="0">
                <a:solidFill>
                  <a:srgbClr val="202124"/>
                </a:solidFill>
                <a:latin typeface="inherit"/>
              </a:rPr>
              <a:t>S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istemas de IA  implantados em oito áreas específicas, identificadas no anexo III – a Comissão pode atualizar conforme necessário por meio de um ato delegado (artigo 7.º): </a:t>
            </a:r>
            <a:r>
              <a:rPr kumimoji="0" lang="pt-PT" altLang="pt-PT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inherit"/>
              </a:rPr>
              <a:t>Identificação biométrica e categorização de pessoas singulares; Gestão e operação de infraestruturas críticas; Educação e formação profissional; Emprego, gestão de trabalhadores e acesso a emprego por conta própria; Acesso e utilização de serviços privados essenciais e serviços e benefícios públicos; Manutenção da ordem pública; Gestão da migração, asilo e controlo fronteiriço; Administração da justiça e processos democráticos</a:t>
            </a:r>
            <a:r>
              <a:rPr kumimoji="0" lang="pt-PT" altLang="pt-PT" sz="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9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 – </a:t>
            </a:r>
            <a:r>
              <a:rPr lang="pt-PT" sz="4000" spc="-20" dirty="0" err="1">
                <a:solidFill>
                  <a:schemeClr val="bg1"/>
                </a:solidFill>
              </a:rPr>
              <a:t>Zooming</a:t>
            </a:r>
            <a:r>
              <a:rPr lang="pt-PT" sz="4000" spc="-20" dirty="0">
                <a:solidFill>
                  <a:schemeClr val="bg1"/>
                </a:solidFill>
              </a:rPr>
              <a:t> in: disposições específicas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8600" y="1421564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Alto risco: </a:t>
            </a:r>
            <a:r>
              <a:rPr lang="pt-PT" sz="2400" dirty="0"/>
              <a:t>requisitos e obrigações para sistemas de IA de alto risco</a:t>
            </a:r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1"/>
          <p:cNvSpPr/>
          <p:nvPr/>
        </p:nvSpPr>
        <p:spPr>
          <a:xfrm>
            <a:off x="325771" y="2590800"/>
            <a:ext cx="3223259" cy="3200400"/>
          </a:xfrm>
          <a:custGeom>
            <a:avLst/>
            <a:gdLst/>
            <a:ahLst/>
            <a:cxnLst/>
            <a:rect l="l" t="t" r="r" b="b"/>
            <a:pathLst>
              <a:path w="1927860" h="2097404">
                <a:moveTo>
                  <a:pt x="1606550" y="0"/>
                </a:moveTo>
                <a:lnTo>
                  <a:pt x="321322" y="0"/>
                </a:lnTo>
                <a:lnTo>
                  <a:pt x="273838" y="3484"/>
                </a:lnTo>
                <a:lnTo>
                  <a:pt x="228517" y="13606"/>
                </a:lnTo>
                <a:lnTo>
                  <a:pt x="185857" y="29869"/>
                </a:lnTo>
                <a:lnTo>
                  <a:pt x="146355" y="51774"/>
                </a:lnTo>
                <a:lnTo>
                  <a:pt x="110508" y="78823"/>
                </a:lnTo>
                <a:lnTo>
                  <a:pt x="78812" y="110521"/>
                </a:lnTo>
                <a:lnTo>
                  <a:pt x="51765" y="146369"/>
                </a:lnTo>
                <a:lnTo>
                  <a:pt x="29863" y="185869"/>
                </a:lnTo>
                <a:lnTo>
                  <a:pt x="13603" y="228524"/>
                </a:lnTo>
                <a:lnTo>
                  <a:pt x="3483" y="273837"/>
                </a:lnTo>
                <a:lnTo>
                  <a:pt x="0" y="321309"/>
                </a:lnTo>
                <a:lnTo>
                  <a:pt x="0" y="1775714"/>
                </a:lnTo>
                <a:lnTo>
                  <a:pt x="3483" y="1823186"/>
                </a:lnTo>
                <a:lnTo>
                  <a:pt x="13603" y="1868499"/>
                </a:lnTo>
                <a:lnTo>
                  <a:pt x="29863" y="1911154"/>
                </a:lnTo>
                <a:lnTo>
                  <a:pt x="51765" y="1950654"/>
                </a:lnTo>
                <a:lnTo>
                  <a:pt x="78812" y="1986502"/>
                </a:lnTo>
                <a:lnTo>
                  <a:pt x="110508" y="2018200"/>
                </a:lnTo>
                <a:lnTo>
                  <a:pt x="146355" y="2045249"/>
                </a:lnTo>
                <a:lnTo>
                  <a:pt x="185857" y="2067154"/>
                </a:lnTo>
                <a:lnTo>
                  <a:pt x="228517" y="2083417"/>
                </a:lnTo>
                <a:lnTo>
                  <a:pt x="273838" y="2093539"/>
                </a:lnTo>
                <a:lnTo>
                  <a:pt x="321322" y="2097023"/>
                </a:lnTo>
                <a:lnTo>
                  <a:pt x="1606550" y="2097023"/>
                </a:lnTo>
                <a:lnTo>
                  <a:pt x="1654022" y="2093539"/>
                </a:lnTo>
                <a:lnTo>
                  <a:pt x="1699335" y="2083417"/>
                </a:lnTo>
                <a:lnTo>
                  <a:pt x="1741990" y="2067154"/>
                </a:lnTo>
                <a:lnTo>
                  <a:pt x="1781490" y="2045249"/>
                </a:lnTo>
                <a:lnTo>
                  <a:pt x="1817338" y="2018200"/>
                </a:lnTo>
                <a:lnTo>
                  <a:pt x="1849036" y="1986502"/>
                </a:lnTo>
                <a:lnTo>
                  <a:pt x="1876085" y="1950654"/>
                </a:lnTo>
                <a:lnTo>
                  <a:pt x="1897990" y="1911154"/>
                </a:lnTo>
                <a:lnTo>
                  <a:pt x="1914253" y="1868499"/>
                </a:lnTo>
                <a:lnTo>
                  <a:pt x="1924375" y="1823186"/>
                </a:lnTo>
                <a:lnTo>
                  <a:pt x="1927860" y="1775714"/>
                </a:lnTo>
                <a:lnTo>
                  <a:pt x="1927860" y="321309"/>
                </a:lnTo>
                <a:lnTo>
                  <a:pt x="1924375" y="273837"/>
                </a:lnTo>
                <a:lnTo>
                  <a:pt x="1914253" y="228524"/>
                </a:lnTo>
                <a:lnTo>
                  <a:pt x="1897990" y="185869"/>
                </a:lnTo>
                <a:lnTo>
                  <a:pt x="1876085" y="146369"/>
                </a:lnTo>
                <a:lnTo>
                  <a:pt x="1849036" y="110521"/>
                </a:lnTo>
                <a:lnTo>
                  <a:pt x="1817338" y="78823"/>
                </a:lnTo>
                <a:lnTo>
                  <a:pt x="1781490" y="51774"/>
                </a:lnTo>
                <a:lnTo>
                  <a:pt x="1741990" y="29869"/>
                </a:lnTo>
                <a:lnTo>
                  <a:pt x="1699335" y="13606"/>
                </a:lnTo>
                <a:lnTo>
                  <a:pt x="1654022" y="3484"/>
                </a:lnTo>
                <a:lnTo>
                  <a:pt x="1606550" y="0"/>
                </a:lnTo>
                <a:close/>
              </a:path>
            </a:pathLst>
          </a:custGeom>
          <a:solidFill>
            <a:srgbClr val="ACD333"/>
          </a:solidFill>
        </p:spPr>
        <p:txBody>
          <a:bodyPr wrap="square" lIns="0" tIns="0" rIns="0" bIns="0" rtlCol="0"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Obrigações</a:t>
            </a:r>
          </a:p>
          <a:p>
            <a:pPr algn="ctr"/>
            <a:r>
              <a:rPr lang="pt-PT" dirty="0"/>
              <a:t>estritamente legais</a:t>
            </a:r>
          </a:p>
          <a:p>
            <a:pPr algn="ctr"/>
            <a:endParaRPr lang="pt-PT" dirty="0"/>
          </a:p>
          <a:p>
            <a:pPr algn="ctr"/>
            <a:r>
              <a:rPr lang="pt-PT" sz="2400" b="1" dirty="0"/>
              <a:t>Antes de colocar os sistemas no mercado</a:t>
            </a:r>
            <a:endParaRPr sz="2400" b="1" dirty="0"/>
          </a:p>
        </p:txBody>
      </p:sp>
      <p:sp>
        <p:nvSpPr>
          <p:cNvPr id="10" name="object 19"/>
          <p:cNvSpPr/>
          <p:nvPr/>
        </p:nvSpPr>
        <p:spPr>
          <a:xfrm>
            <a:off x="3549030" y="1904260"/>
            <a:ext cx="5442570" cy="4877540"/>
          </a:xfrm>
          <a:custGeom>
            <a:avLst/>
            <a:gdLst/>
            <a:ahLst/>
            <a:cxnLst/>
            <a:rect l="l" t="t" r="r" b="b"/>
            <a:pathLst>
              <a:path w="3429000" h="1679575">
                <a:moveTo>
                  <a:pt x="3149092" y="0"/>
                </a:moveTo>
                <a:lnTo>
                  <a:pt x="0" y="0"/>
                </a:lnTo>
                <a:lnTo>
                  <a:pt x="0" y="1679448"/>
                </a:lnTo>
                <a:lnTo>
                  <a:pt x="3149092" y="1679448"/>
                </a:lnTo>
                <a:lnTo>
                  <a:pt x="3194487" y="1675783"/>
                </a:lnTo>
                <a:lnTo>
                  <a:pt x="3237553" y="1665175"/>
                </a:lnTo>
                <a:lnTo>
                  <a:pt x="3277712" y="1648199"/>
                </a:lnTo>
                <a:lnTo>
                  <a:pt x="3314389" y="1625433"/>
                </a:lnTo>
                <a:lnTo>
                  <a:pt x="3347005" y="1597453"/>
                </a:lnTo>
                <a:lnTo>
                  <a:pt x="3374985" y="1564837"/>
                </a:lnTo>
                <a:lnTo>
                  <a:pt x="3397751" y="1528160"/>
                </a:lnTo>
                <a:lnTo>
                  <a:pt x="3414727" y="1488001"/>
                </a:lnTo>
                <a:lnTo>
                  <a:pt x="3425335" y="1444935"/>
                </a:lnTo>
                <a:lnTo>
                  <a:pt x="3429000" y="1399540"/>
                </a:lnTo>
                <a:lnTo>
                  <a:pt x="3429000" y="279908"/>
                </a:lnTo>
                <a:lnTo>
                  <a:pt x="3425335" y="234512"/>
                </a:lnTo>
                <a:lnTo>
                  <a:pt x="3414727" y="191446"/>
                </a:lnTo>
                <a:lnTo>
                  <a:pt x="3397751" y="151287"/>
                </a:lnTo>
                <a:lnTo>
                  <a:pt x="3374985" y="114610"/>
                </a:lnTo>
                <a:lnTo>
                  <a:pt x="3347005" y="81994"/>
                </a:lnTo>
                <a:lnTo>
                  <a:pt x="3314389" y="54014"/>
                </a:lnTo>
                <a:lnTo>
                  <a:pt x="3277712" y="31248"/>
                </a:lnTo>
                <a:lnTo>
                  <a:pt x="3237553" y="14272"/>
                </a:lnTo>
                <a:lnTo>
                  <a:pt x="3194487" y="3664"/>
                </a:lnTo>
                <a:lnTo>
                  <a:pt x="3149092" y="0"/>
                </a:lnTo>
                <a:close/>
              </a:path>
            </a:pathLst>
          </a:custGeom>
          <a:solidFill>
            <a:srgbClr val="E2EECD">
              <a:alpha val="90194"/>
            </a:srgbClr>
          </a:solidFill>
        </p:spPr>
        <p:txBody>
          <a:bodyPr wrap="square" lIns="0" tIns="0" rIns="0" bIns="0" rtlCol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Deve ser criado um </a:t>
            </a:r>
            <a:r>
              <a:rPr lang="pt-PT" dirty="0" err="1"/>
              <a:t>sist</a:t>
            </a:r>
            <a:r>
              <a:rPr lang="pt-PT" dirty="0"/>
              <a:t>. Gestão do risco (</a:t>
            </a:r>
            <a:r>
              <a:rPr lang="pt-PT" dirty="0" err="1"/>
              <a:t>art</a:t>
            </a:r>
            <a:r>
              <a:rPr lang="pt-PT" dirty="0"/>
              <a:t>º 9º)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O treino, validação e os dados de teste devem cumprir requisitos de qualidade  (</a:t>
            </a:r>
            <a:r>
              <a:rPr lang="pt-PT" dirty="0" err="1"/>
              <a:t>Art</a:t>
            </a:r>
            <a:r>
              <a:rPr lang="pt-PT" dirty="0"/>
              <a:t>º 10º)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Deve ser preparada documentação técnica que permita uma avaliação de </a:t>
            </a:r>
            <a:r>
              <a:rPr lang="pt-PT" dirty="0" err="1"/>
              <a:t>compliance</a:t>
            </a:r>
            <a:r>
              <a:rPr lang="pt-PT" dirty="0"/>
              <a:t> (</a:t>
            </a:r>
            <a:r>
              <a:rPr lang="pt-PT" dirty="0" err="1"/>
              <a:t>Art</a:t>
            </a:r>
            <a:r>
              <a:rPr lang="pt-PT" dirty="0"/>
              <a:t>. 11º)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Devem ficar guardados os “</a:t>
            </a:r>
            <a:r>
              <a:rPr lang="pt-PT" dirty="0" err="1"/>
              <a:t>logs</a:t>
            </a:r>
            <a:r>
              <a:rPr lang="pt-PT" dirty="0"/>
              <a:t>” das operações para permitir rastreabilidade do funcionamento do sistema (</a:t>
            </a:r>
            <a:r>
              <a:rPr lang="pt-PT" dirty="0" err="1"/>
              <a:t>Art</a:t>
            </a:r>
            <a:r>
              <a:rPr lang="pt-PT" dirty="0"/>
              <a:t>º 12º);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Deve ser transparente , garantindo aos seus utilizadores  a capacidade de interpretação dos resultados produzidos (</a:t>
            </a:r>
            <a:r>
              <a:rPr lang="pt-PT" dirty="0" err="1"/>
              <a:t>Art</a:t>
            </a:r>
            <a:r>
              <a:rPr lang="pt-PT" dirty="0"/>
              <a:t>º 13º)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Deve permitir efetiva supervisão humana, e permitir diferente decisão (</a:t>
            </a:r>
            <a:r>
              <a:rPr lang="pt-PT" dirty="0" err="1"/>
              <a:t>Art</a:t>
            </a:r>
            <a:r>
              <a:rPr lang="pt-PT" dirty="0"/>
              <a:t>º 14º)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Deve garantir: precisão, solidez e </a:t>
            </a:r>
            <a:r>
              <a:rPr lang="pt-PT" dirty="0" err="1"/>
              <a:t>cibersegurança</a:t>
            </a:r>
            <a:r>
              <a:rPr lang="pt-PT" dirty="0"/>
              <a:t> (</a:t>
            </a:r>
            <a:r>
              <a:rPr lang="pt-PT" dirty="0" err="1"/>
              <a:t>Art</a:t>
            </a:r>
            <a:r>
              <a:rPr lang="pt-PT" dirty="0"/>
              <a:t>º 15º)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Registo do sistema em base de dados  de sistemas IA da UE (</a:t>
            </a:r>
            <a:r>
              <a:rPr lang="pt-PT" dirty="0" err="1"/>
              <a:t>Art</a:t>
            </a:r>
            <a:r>
              <a:rPr lang="pt-PT" dirty="0"/>
              <a:t>º 51º)</a:t>
            </a:r>
          </a:p>
          <a:p>
            <a:r>
              <a:rPr lang="pt-PT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5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 – </a:t>
            </a:r>
            <a:r>
              <a:rPr lang="pt-PT" sz="4000" spc="-20" dirty="0" err="1">
                <a:solidFill>
                  <a:schemeClr val="bg1"/>
                </a:solidFill>
              </a:rPr>
              <a:t>Zooming</a:t>
            </a:r>
            <a:r>
              <a:rPr lang="pt-PT" sz="4000" spc="-20" dirty="0">
                <a:solidFill>
                  <a:schemeClr val="bg1"/>
                </a:solidFill>
              </a:rPr>
              <a:t> in: disposições específicas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8600" y="152461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Risco limitado (Título IV)</a:t>
            </a:r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1986283"/>
            <a:ext cx="8953500" cy="477567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100" b="1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</a:t>
            </a:r>
            <a:r>
              <a:rPr kumimoji="0" lang="pt-PT" altLang="pt-PT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brigações de transparência/informação impostas</a:t>
            </a:r>
            <a:r>
              <a:rPr lang="pt-PT" altLang="pt-PT" sz="2100" b="1" dirty="0">
                <a:solidFill>
                  <a:srgbClr val="202124"/>
                </a:solidFill>
                <a:latin typeface="inherit"/>
              </a:rPr>
              <a:t> p</a:t>
            </a:r>
            <a:r>
              <a:rPr kumimoji="0" lang="pt-PT" altLang="pt-PT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ara sistemas  de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Risco limitado (</a:t>
            </a:r>
            <a:r>
              <a:rPr kumimoji="0" lang="pt-PT" altLang="pt-PT" sz="21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Art</a:t>
            </a:r>
            <a:r>
              <a:rPr lang="pt-PT" altLang="pt-PT" sz="2100" b="1" dirty="0">
                <a:solidFill>
                  <a:srgbClr val="202124"/>
                </a:solidFill>
                <a:latin typeface="inherit"/>
              </a:rPr>
              <a:t>º</a:t>
            </a:r>
            <a:r>
              <a:rPr kumimoji="0" lang="pt-PT" altLang="pt-PT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52º):</a:t>
            </a:r>
            <a:r>
              <a:rPr kumimoji="0" lang="pt-PT" altLang="pt-PT" sz="21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1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Que interajam com humanos (por exemplo “</a:t>
            </a:r>
            <a:r>
              <a:rPr kumimoji="0" lang="pt-PT" altLang="pt-PT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chatbots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”). </a:t>
            </a:r>
            <a:r>
              <a:rPr kumimoji="0" lang="pt-PT" altLang="pt-P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Os seus fornecedores ficam obrigados a implementar na sua conceção e por defeito</a:t>
            </a:r>
            <a:r>
              <a:rPr kumimoji="0" lang="pt-PT" altLang="pt-PT" sz="16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 informação aos utilizadores de que estão a </a:t>
            </a:r>
            <a:r>
              <a:rPr kumimoji="0" lang="pt-PT" altLang="pt-PT" sz="1600" b="0" i="0" u="none" strike="noStrike" cap="none" normalizeH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intergair</a:t>
            </a:r>
            <a:r>
              <a:rPr kumimoji="0" lang="pt-PT" altLang="pt-PT" sz="16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com um sistema de IA, a menos que tal seja absolutamente óbvio. (Esta obrigação não se aplica a sistemas de IA legalmente autorizados para detetar, prevenir, investigar, e reprimir infrações penais, a menos que esses sistemas sejam colocados a público para denunciar esse tipo de infrações).</a:t>
            </a:r>
            <a:endParaRPr lang="pt-PT" altLang="pt-PT" sz="1600" dirty="0">
              <a:solidFill>
                <a:srgbClr val="202124"/>
              </a:solidFill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pt-PT" altLang="pt-PT" sz="2100" dirty="0">
              <a:solidFill>
                <a:srgbClr val="202124"/>
              </a:solidFill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Que realizem reconhecimento de emoções e de categorização biométrica </a:t>
            </a:r>
            <a:r>
              <a:rPr lang="pt-PT" altLang="pt-PT" sz="1600" dirty="0">
                <a:solidFill>
                  <a:srgbClr val="202124"/>
                </a:solidFill>
                <a:latin typeface="inherit"/>
              </a:rPr>
              <a:t>devem informar sobre o seu modo de funcionamento as pessoas a eles expostas (Esta obrigação não se aplica a sistemas de IA usados para caraterização biométrica legalmente autorizados para detetar, prevenir e investigar infrações penais).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pt-PT" altLang="pt-PT" sz="2100" dirty="0">
              <a:solidFill>
                <a:srgbClr val="202124"/>
              </a:solidFill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Que gerem ou manipulem imagem, áudio ou vídeo  </a:t>
            </a:r>
            <a:r>
              <a:rPr lang="pt-PT" altLang="pt-PT" sz="1600" dirty="0">
                <a:solidFill>
                  <a:srgbClr val="202124"/>
                </a:solidFill>
                <a:latin typeface="inherit"/>
              </a:rPr>
              <a:t>de pessoas, objetos, locais ou outras entidades ou mesmo acontecimentos reais e que falsamente façam parecer serem autênticos e verdadeiros (‘</a:t>
            </a:r>
            <a:r>
              <a:rPr lang="pt-PT" altLang="pt-PT" sz="1600" dirty="0" err="1">
                <a:solidFill>
                  <a:srgbClr val="202124"/>
                </a:solidFill>
                <a:latin typeface="inherit"/>
              </a:rPr>
              <a:t>deepfakes</a:t>
            </a:r>
            <a:r>
              <a:rPr lang="pt-PT" altLang="pt-PT" sz="1600" dirty="0">
                <a:solidFill>
                  <a:srgbClr val="202124"/>
                </a:solidFill>
                <a:latin typeface="inherit"/>
              </a:rPr>
              <a:t>’) devem divulgar que o conteúdo foi gerado ou manipulado artificialmente.</a:t>
            </a:r>
            <a:endParaRPr lang="pt-PT" altLang="pt-PT" sz="2100" dirty="0">
              <a:solidFill>
                <a:srgbClr val="202124"/>
              </a:solidFill>
              <a:latin typeface="inherit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7680747" y="1219200"/>
            <a:ext cx="1395845" cy="1357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229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 – </a:t>
            </a:r>
            <a:r>
              <a:rPr lang="pt-PT" sz="4000" spc="-20" dirty="0" err="1">
                <a:solidFill>
                  <a:schemeClr val="bg1"/>
                </a:solidFill>
              </a:rPr>
              <a:t>Zooming</a:t>
            </a:r>
            <a:r>
              <a:rPr lang="pt-PT" sz="4000" spc="-20" dirty="0">
                <a:solidFill>
                  <a:schemeClr val="bg1"/>
                </a:solidFill>
              </a:rPr>
              <a:t> in: disposições específicas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8600" y="152461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Sistemas de baixo/mínimo risco</a:t>
            </a:r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600" y="2376143"/>
            <a:ext cx="1854260" cy="2643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90600" y="2492298"/>
            <a:ext cx="5334000" cy="28828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Sem obrigações legais!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1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ex.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IA em videojogos, filtros de spam, ou em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sistemas que não tratem dados pessoais, como já acontece no RGPD</a:t>
            </a: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, não estão abrangidos pelo regulamento, podendo eventualmente vir a ser considerados no âmbito do futuro regulamento de dados recentemente proposto pela Comissão (</a:t>
            </a:r>
            <a:r>
              <a:rPr lang="pt-PT" altLang="pt-PT" sz="2100" dirty="0" err="1">
                <a:solidFill>
                  <a:srgbClr val="202124"/>
                </a:solidFill>
                <a:latin typeface="inherit"/>
              </a:rPr>
              <a:t>Fev</a:t>
            </a: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 de 2022)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64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 – </a:t>
            </a:r>
            <a:r>
              <a:rPr lang="pt-PT" sz="4000" spc="-20" dirty="0" err="1">
                <a:solidFill>
                  <a:schemeClr val="bg1"/>
                </a:solidFill>
              </a:rPr>
              <a:t>Zooming</a:t>
            </a:r>
            <a:r>
              <a:rPr lang="pt-PT" sz="4000" spc="-20" dirty="0">
                <a:solidFill>
                  <a:schemeClr val="bg1"/>
                </a:solidFill>
              </a:rPr>
              <a:t> in: disposições específicas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8600" y="152461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Medidas de apoio à inovação (Título V)</a:t>
            </a:r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0" y="2429218"/>
            <a:ext cx="3124200" cy="3529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Autoridades do estado membro ou EDPS: </a:t>
            </a:r>
            <a:r>
              <a:rPr kumimoji="0" lang="pt-PT" altLang="pt-PT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criam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sz="21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sandboxes</a:t>
            </a:r>
            <a:r>
              <a:rPr kumimoji="0" lang="pt-PT" altLang="pt-PT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regulatórias de IA =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“ambiente controlado que facilita o desenvolvimento, teste e validação de sistemas inovadores de IA por um tempo limitado antes de sua colocação no mercado” (</a:t>
            </a:r>
            <a:r>
              <a:rPr kumimoji="0" lang="pt-PT" altLang="pt-PT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Art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53)</a:t>
            </a:r>
            <a: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bject 22"/>
          <p:cNvSpPr/>
          <p:nvPr/>
        </p:nvSpPr>
        <p:spPr>
          <a:xfrm>
            <a:off x="4495800" y="2553622"/>
            <a:ext cx="3733800" cy="3313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83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 – </a:t>
            </a:r>
            <a:r>
              <a:rPr lang="pt-PT" sz="4000" spc="-20" dirty="0" err="1">
                <a:solidFill>
                  <a:schemeClr val="bg1"/>
                </a:solidFill>
              </a:rPr>
              <a:t>Zooming</a:t>
            </a:r>
            <a:r>
              <a:rPr lang="pt-PT" sz="4000" spc="-20" dirty="0">
                <a:solidFill>
                  <a:schemeClr val="bg1"/>
                </a:solidFill>
              </a:rPr>
              <a:t> in: disposições específicas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8600" y="152461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Processamento de dados e regulamentação das </a:t>
            </a:r>
            <a:r>
              <a:rPr lang="pt-PT" sz="2400" b="1" dirty="0" err="1"/>
              <a:t>SandBoxes</a:t>
            </a:r>
            <a:endParaRPr lang="pt-PT" sz="2400" b="1" dirty="0"/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1812" y="2486419"/>
            <a:ext cx="8694926" cy="397545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Para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sistemas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 IA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que processem dados pessoais </a:t>
            </a: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na </a:t>
            </a:r>
            <a:r>
              <a:rPr lang="pt-PT" altLang="pt-PT" sz="2100" b="1" dirty="0" err="1">
                <a:solidFill>
                  <a:srgbClr val="202124"/>
                </a:solidFill>
                <a:latin typeface="inherit"/>
              </a:rPr>
              <a:t>SandBox</a:t>
            </a:r>
            <a:r>
              <a:rPr lang="pt-PT" altLang="pt-PT" sz="2100" b="1" dirty="0">
                <a:solidFill>
                  <a:srgbClr val="202124"/>
                </a:solidFill>
                <a:latin typeface="inherit"/>
              </a:rPr>
              <a:t>, </a:t>
            </a: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ainda que </a:t>
            </a:r>
            <a:r>
              <a:rPr lang="pt-PT" altLang="pt-PT" sz="2100" u="sng" dirty="0">
                <a:solidFill>
                  <a:srgbClr val="202124"/>
                </a:solidFill>
                <a:latin typeface="inherit"/>
              </a:rPr>
              <a:t>previamente recolhidos para outros fins </a:t>
            </a: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 deve ser feita análise e registo das operações, em linha com as regras RGPD e em obediência à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 seguintes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condições restritivas: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 os sistemas de IA visarem proteger o interesse público substancial (prevenção do crime, segurança pública, saúde pública, proteção ambiental)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pt-PT" altLang="pt-PT" sz="2000" dirty="0">
                <a:solidFill>
                  <a:srgbClr val="202124"/>
                </a:solidFill>
                <a:latin typeface="inherit"/>
              </a:rPr>
              <a:t>Se a c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onformidade com os requisitos para sistemas de IA de alto risco não</a:t>
            </a:r>
            <a:r>
              <a:rPr kumimoji="0" lang="pt-PT" altLang="pt-PT" sz="20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for possível com anonimização ou dados não pessoais 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Garantindo monitorização para mitigar riscos aos direitos fundamentais;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pt-PT" altLang="pt-PT" sz="2000" dirty="0">
                <a:solidFill>
                  <a:srgbClr val="202124"/>
                </a:solidFill>
                <a:latin typeface="inherit"/>
              </a:rPr>
              <a:t>Os testes forem realizados em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“ambientes” funcionalmente separados, isolados e protegidos;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Sem partilha de dados com terceiros, etc…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(a própria UE</a:t>
            </a:r>
            <a:r>
              <a:rPr kumimoji="0" lang="pt-PT" altLang="pt-PT" sz="16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ou um e</a:t>
            </a:r>
            <a:r>
              <a:rPr kumimoji="0" lang="pt-PT" altLang="pt-P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stado membro pode excluir tal processamento com a legislação nacional)</a:t>
            </a: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8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 – </a:t>
            </a:r>
            <a:r>
              <a:rPr lang="pt-PT" sz="4000" spc="-20" dirty="0" err="1">
                <a:solidFill>
                  <a:schemeClr val="bg1"/>
                </a:solidFill>
              </a:rPr>
              <a:t>Zooming</a:t>
            </a:r>
            <a:r>
              <a:rPr lang="pt-PT" sz="4000" spc="-20" dirty="0">
                <a:solidFill>
                  <a:schemeClr val="bg1"/>
                </a:solidFill>
              </a:rPr>
              <a:t> in: disposições específicas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8600" y="152461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Governança (Título VI)</a:t>
            </a:r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0"/>
          <p:cNvSpPr/>
          <p:nvPr/>
        </p:nvSpPr>
        <p:spPr>
          <a:xfrm>
            <a:off x="659472" y="2016899"/>
            <a:ext cx="7688581" cy="481627"/>
          </a:xfrm>
          <a:custGeom>
            <a:avLst/>
            <a:gdLst/>
            <a:ahLst/>
            <a:cxnLst/>
            <a:rect l="l" t="t" r="r" b="b"/>
            <a:pathLst>
              <a:path w="4712335" h="360045">
                <a:moveTo>
                  <a:pt x="4652264" y="0"/>
                </a:moveTo>
                <a:lnTo>
                  <a:pt x="59943" y="0"/>
                </a:lnTo>
                <a:lnTo>
                  <a:pt x="36609" y="4704"/>
                </a:lnTo>
                <a:lnTo>
                  <a:pt x="17556" y="17541"/>
                </a:lnTo>
                <a:lnTo>
                  <a:pt x="4710" y="36593"/>
                </a:lnTo>
                <a:lnTo>
                  <a:pt x="0" y="59944"/>
                </a:lnTo>
                <a:lnTo>
                  <a:pt x="0" y="299719"/>
                </a:lnTo>
                <a:lnTo>
                  <a:pt x="4710" y="323070"/>
                </a:lnTo>
                <a:lnTo>
                  <a:pt x="17556" y="342122"/>
                </a:lnTo>
                <a:lnTo>
                  <a:pt x="36609" y="354959"/>
                </a:lnTo>
                <a:lnTo>
                  <a:pt x="59943" y="359663"/>
                </a:lnTo>
                <a:lnTo>
                  <a:pt x="4652264" y="359663"/>
                </a:lnTo>
                <a:lnTo>
                  <a:pt x="4675614" y="354959"/>
                </a:lnTo>
                <a:lnTo>
                  <a:pt x="4694666" y="342122"/>
                </a:lnTo>
                <a:lnTo>
                  <a:pt x="4707503" y="323070"/>
                </a:lnTo>
                <a:lnTo>
                  <a:pt x="4712208" y="299719"/>
                </a:lnTo>
                <a:lnTo>
                  <a:pt x="4712208" y="59944"/>
                </a:lnTo>
                <a:lnTo>
                  <a:pt x="4707503" y="36593"/>
                </a:lnTo>
                <a:lnTo>
                  <a:pt x="4694666" y="17541"/>
                </a:lnTo>
                <a:lnTo>
                  <a:pt x="4675614" y="4704"/>
                </a:lnTo>
                <a:lnTo>
                  <a:pt x="465226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r>
              <a:rPr lang="pt-P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nível europeu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bject 20"/>
          <p:cNvSpPr/>
          <p:nvPr/>
        </p:nvSpPr>
        <p:spPr>
          <a:xfrm>
            <a:off x="651853" y="4957578"/>
            <a:ext cx="7688581" cy="481627"/>
          </a:xfrm>
          <a:custGeom>
            <a:avLst/>
            <a:gdLst/>
            <a:ahLst/>
            <a:cxnLst/>
            <a:rect l="l" t="t" r="r" b="b"/>
            <a:pathLst>
              <a:path w="4712335" h="360045">
                <a:moveTo>
                  <a:pt x="4652264" y="0"/>
                </a:moveTo>
                <a:lnTo>
                  <a:pt x="59943" y="0"/>
                </a:lnTo>
                <a:lnTo>
                  <a:pt x="36609" y="4704"/>
                </a:lnTo>
                <a:lnTo>
                  <a:pt x="17556" y="17541"/>
                </a:lnTo>
                <a:lnTo>
                  <a:pt x="4710" y="36593"/>
                </a:lnTo>
                <a:lnTo>
                  <a:pt x="0" y="59944"/>
                </a:lnTo>
                <a:lnTo>
                  <a:pt x="0" y="299719"/>
                </a:lnTo>
                <a:lnTo>
                  <a:pt x="4710" y="323070"/>
                </a:lnTo>
                <a:lnTo>
                  <a:pt x="17556" y="342122"/>
                </a:lnTo>
                <a:lnTo>
                  <a:pt x="36609" y="354959"/>
                </a:lnTo>
                <a:lnTo>
                  <a:pt x="59943" y="359663"/>
                </a:lnTo>
                <a:lnTo>
                  <a:pt x="4652264" y="359663"/>
                </a:lnTo>
                <a:lnTo>
                  <a:pt x="4675614" y="354959"/>
                </a:lnTo>
                <a:lnTo>
                  <a:pt x="4694666" y="342122"/>
                </a:lnTo>
                <a:lnTo>
                  <a:pt x="4707503" y="323070"/>
                </a:lnTo>
                <a:lnTo>
                  <a:pt x="4712208" y="299719"/>
                </a:lnTo>
                <a:lnTo>
                  <a:pt x="4712208" y="59944"/>
                </a:lnTo>
                <a:lnTo>
                  <a:pt x="4707503" y="36593"/>
                </a:lnTo>
                <a:lnTo>
                  <a:pt x="4694666" y="17541"/>
                </a:lnTo>
                <a:lnTo>
                  <a:pt x="4675614" y="4704"/>
                </a:lnTo>
                <a:lnTo>
                  <a:pt x="465226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r>
              <a:rPr lang="pt-P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nível nacional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1853" y="2498526"/>
            <a:ext cx="76962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br>
              <a:rPr lang="pt-PT" dirty="0"/>
            </a:br>
            <a:r>
              <a:rPr lang="pt-PT" dirty="0">
                <a:solidFill>
                  <a:srgbClr val="202124"/>
                </a:solidFill>
                <a:latin typeface="arial" panose="020B0604020202020204" pitchFamily="34" charset="0"/>
              </a:rPr>
              <a:t>É criado um Comité Europeu para a Inteligência Artificial </a:t>
            </a:r>
          </a:p>
          <a:p>
            <a:endParaRPr lang="pt-PT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pt-PT" dirty="0">
                <a:solidFill>
                  <a:srgbClr val="202124"/>
                </a:solidFill>
                <a:latin typeface="arial" panose="020B0604020202020204" pitchFamily="34" charset="0"/>
              </a:rPr>
              <a:t>Objetivo: cooperação com e entre a CE e as autoridades supervisoras nacionais e outras autoridades competentes, estabelecendo orientações e partilhando experiência em sistemas de IA, bem como ajuda na aplicação consistente do regulamento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4244" y="5500301"/>
            <a:ext cx="7543800" cy="1082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PT" dirty="0">
                <a:solidFill>
                  <a:srgbClr val="202124"/>
                </a:solidFill>
                <a:latin typeface="arial" panose="020B0604020202020204" pitchFamily="34" charset="0"/>
              </a:rPr>
              <a:t>Autoridades nacionais de supervisão - aplicação e implementação locais/nacionais de sistemas IA (por exemplo, conformidade com os requisitos para sistemas de IA de alto risco, que pode ser diferente em cada país, embora sempre sujeitos ao comité Europeu)</a:t>
            </a:r>
          </a:p>
        </p:txBody>
      </p:sp>
    </p:spTree>
    <p:extLst>
      <p:ext uri="{BB962C8B-B14F-4D97-AF65-F5344CB8AC3E}">
        <p14:creationId xmlns:p14="http://schemas.microsoft.com/office/powerpoint/2010/main" val="318098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 – </a:t>
            </a:r>
            <a:r>
              <a:rPr lang="pt-PT" sz="4000" spc="-20" dirty="0" err="1">
                <a:solidFill>
                  <a:schemeClr val="bg1"/>
                </a:solidFill>
              </a:rPr>
              <a:t>Zooming</a:t>
            </a:r>
            <a:r>
              <a:rPr lang="pt-PT" sz="4000" spc="-20" dirty="0">
                <a:solidFill>
                  <a:schemeClr val="bg1"/>
                </a:solidFill>
              </a:rPr>
              <a:t> in: disposições específicas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aixaDeTexto 10"/>
          <p:cNvSpPr txBox="1"/>
          <p:nvPr/>
        </p:nvSpPr>
        <p:spPr>
          <a:xfrm>
            <a:off x="228600" y="152461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Execução (Título VIII, capítulo 3)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8515" y="2492958"/>
            <a:ext cx="7245970" cy="28828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Avaliação de sistemas de IA  de alto risco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Exige que o operador coloque o sistema de IA em conformidade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 não for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garantida a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conformidade: proibição ou restrição de comercialização do sistema, retirada do produto do mercado;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Possível também: poder estar conforme com o regulamento de IA, mas com risco para saúde, segurança, etc… -&gt; e requerer ação corretiva </a:t>
            </a: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-&gt;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sem proibição imediata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Sem multas (enquanto em processo de avaliação)!</a:t>
            </a:r>
            <a: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4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05070"/>
            <a:ext cx="9144000" cy="1024129"/>
          </a:xfrm>
          <a:custGeom>
            <a:avLst/>
            <a:gdLst/>
            <a:ahLst/>
            <a:cxnLst/>
            <a:rect l="l" t="t" r="r" b="b"/>
            <a:pathLst>
              <a:path w="9144000" h="792479">
                <a:moveTo>
                  <a:pt x="0" y="792479"/>
                </a:moveTo>
                <a:lnTo>
                  <a:pt x="9144000" y="792479"/>
                </a:lnTo>
                <a:lnTo>
                  <a:pt x="9144000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F68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04569" y="1830222"/>
            <a:ext cx="673480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sz="4000" spc="-200" dirty="0">
                <a:latin typeface="Arial"/>
                <a:cs typeface="Arial"/>
              </a:rPr>
              <a:t>Privacidade </a:t>
            </a:r>
            <a:r>
              <a:rPr sz="4000" spc="-240" dirty="0">
                <a:latin typeface="Arial"/>
                <a:cs typeface="Arial"/>
              </a:rPr>
              <a:t>e </a:t>
            </a:r>
            <a:r>
              <a:rPr sz="4000" spc="-195" dirty="0">
                <a:latin typeface="Arial"/>
                <a:cs typeface="Arial"/>
              </a:rPr>
              <a:t>Proteção </a:t>
            </a:r>
            <a:r>
              <a:rPr sz="4000" spc="-185" dirty="0">
                <a:latin typeface="Arial"/>
                <a:cs typeface="Arial"/>
              </a:rPr>
              <a:t>de</a:t>
            </a:r>
            <a:r>
              <a:rPr sz="4000" spc="-265" dirty="0">
                <a:latin typeface="Arial"/>
                <a:cs typeface="Arial"/>
              </a:rPr>
              <a:t> </a:t>
            </a:r>
            <a:r>
              <a:rPr sz="4000" spc="-290" dirty="0">
                <a:latin typeface="Arial"/>
                <a:cs typeface="Arial"/>
              </a:rPr>
              <a:t>Dados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403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781800" y="5362668"/>
            <a:ext cx="1661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u="sng" spc="-90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Contacto:</a:t>
            </a:r>
          </a:p>
          <a:p>
            <a:endParaRPr lang="pt-PT" sz="2400" b="1" u="sng" spc="-90" dirty="0">
              <a:solidFill>
                <a:srgbClr val="F79546"/>
              </a:solidFill>
              <a:uFill>
                <a:solidFill>
                  <a:srgbClr val="F79546"/>
                </a:solidFill>
              </a:uFill>
              <a:latin typeface="Arial"/>
              <a:cs typeface="Arial"/>
            </a:endParaRPr>
          </a:p>
          <a:p>
            <a:r>
              <a:rPr lang="pt-PT" sz="2400" b="1" u="sng" spc="-90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epd@ua.pt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A3E12-0E04-4719-B574-474147EDE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67666"/>
            <a:ext cx="5105400" cy="17903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 – </a:t>
            </a:r>
            <a:r>
              <a:rPr lang="pt-PT" sz="4000" spc="-20" dirty="0" err="1">
                <a:solidFill>
                  <a:schemeClr val="bg1"/>
                </a:solidFill>
              </a:rPr>
              <a:t>Zooming</a:t>
            </a:r>
            <a:r>
              <a:rPr lang="pt-PT" sz="4000" spc="-20" dirty="0">
                <a:solidFill>
                  <a:schemeClr val="bg1"/>
                </a:solidFill>
              </a:rPr>
              <a:t> in: disposições específicas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aixaDeTexto 10"/>
          <p:cNvSpPr txBox="1"/>
          <p:nvPr/>
        </p:nvSpPr>
        <p:spPr>
          <a:xfrm>
            <a:off x="228600" y="152461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Códigos de conduta e disposições finais (Títulos IX – XII)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2148447"/>
            <a:ext cx="8229600" cy="44525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Códigos de conduta: visam incentivar os fornecedores de sistemas de IA de baixo risco a aplicar voluntariamente os requisitos obrigatórios para sistemas de IA de alto risco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pt-PT" altLang="pt-P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Inconformidades e penalidades: Multas administrativas ou % da faturação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anual mundial, o que for maior: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PT" sz="2100" dirty="0">
              <a:solidFill>
                <a:srgbClr val="202124"/>
              </a:solidFill>
              <a:latin typeface="inheri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Não cumprimento da proibição de sistemas de IA que representem um risco inaceitável; ou o requisito obrigatório para sistemas de IA de alto risco em dados e governança de dados</a:t>
            </a:r>
            <a:r>
              <a:rPr kumimoji="0" lang="pt-PT" altLang="pt-PT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: até 30 m</a:t>
            </a:r>
            <a:r>
              <a:rPr kumimoji="0" lang="pt-PT" altLang="pt-PT" b="1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ou</a:t>
            </a:r>
            <a:r>
              <a:rPr kumimoji="0" lang="pt-PT" altLang="pt-PT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6%.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Incumprimento de quaisquer exigências ou obrigações do regulamento: até 20m, 4%;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Fornecimento de informações incorretas, incompletas ou enganosas aos órgãos notificadores e autoridades nacionais competentes: até 10 milhões, 2%.</a:t>
            </a:r>
            <a:r>
              <a:rPr kumimoji="0" lang="pt-PT" altLang="pt-PT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94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III – Observações e notas conclusivas</a:t>
            </a:r>
          </a:p>
          <a:p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aixaDeTexto 10"/>
          <p:cNvSpPr txBox="1"/>
          <p:nvPr/>
        </p:nvSpPr>
        <p:spPr>
          <a:xfrm>
            <a:off x="228600" y="1524618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Relação entre Regulamento de IA e a proteção de dados (RGPD)- I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4462" y="2373200"/>
            <a:ext cx="8582890" cy="422167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Base jurídica RIA é  também, como no RGPD, o </a:t>
            </a:r>
            <a:r>
              <a:rPr kumimoji="0" lang="pt-PT" altLang="pt-PT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Art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16º TFUE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Com regras específicas de processamento de dados para identificação biométrica em tempo real e em espaços públicos;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Significado de “</a:t>
            </a:r>
            <a:r>
              <a:rPr lang="pt-PT" b="1" dirty="0"/>
              <a:t>A proposta não prejudica e completa o Regulamento Geral sobre a Proteção de Dados</a:t>
            </a:r>
            <a:r>
              <a:rPr lang="pt-PT" dirty="0"/>
              <a:t> 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”?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Considerando 41: </a:t>
            </a: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Reg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pt-PT" altLang="pt-PT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IA não fornece base/licitude</a:t>
            </a:r>
            <a:r>
              <a:rPr kumimoji="0" lang="pt-PT" altLang="pt-PT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para o processamento de dados pessoais;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MAS: o RGPD aplica-se a dados na </a:t>
            </a:r>
            <a:r>
              <a:rPr lang="pt-PT" altLang="pt-PT" dirty="0" err="1">
                <a:solidFill>
                  <a:srgbClr val="202124"/>
                </a:solidFill>
                <a:latin typeface="inherit"/>
              </a:rPr>
              <a:t>S</a:t>
            </a: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andBox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regulatória de IA?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Considerando 54: o</a:t>
            </a:r>
            <a:r>
              <a:rPr kumimoji="0" lang="pt-PT" altLang="pt-PT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b="0" i="0" u="none" strike="noStrike" cap="none" normalizeH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Reg</a:t>
            </a:r>
            <a:r>
              <a:rPr kumimoji="0" lang="pt-PT" altLang="pt-PT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IA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é a base legal para o processamento posterior de dados pessoais  nesse contexto, sendo nesse caso</a:t>
            </a:r>
            <a:r>
              <a:rPr kumimoji="0" lang="pt-PT" altLang="pt-PT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necessária uma avaliação de impacto associada </a:t>
            </a:r>
            <a:r>
              <a:rPr lang="pt-PT" altLang="pt-PT" dirty="0">
                <a:solidFill>
                  <a:srgbClr val="202124"/>
                </a:solidFill>
                <a:latin typeface="inherit"/>
              </a:rPr>
              <a:t>às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lang="pt-PT" altLang="pt-PT" dirty="0" err="1">
                <a:solidFill>
                  <a:srgbClr val="202124"/>
                </a:solidFill>
                <a:latin typeface="inherit"/>
              </a:rPr>
              <a:t>S</a:t>
            </a: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andBoxes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regulatórias de IA;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A s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upervisão humana (</a:t>
            </a:r>
            <a:r>
              <a:rPr kumimoji="0" lang="pt-PT" altLang="pt-PT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Art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º 14º RIA) é mais detalhada do que a prevista no RGPD (</a:t>
            </a:r>
            <a:r>
              <a:rPr kumimoji="0" lang="pt-PT" altLang="pt-PT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Art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º 22º) – </a:t>
            </a: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estará por isso o segundo incluído no primeiro em matéria de decisões automatizadas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?</a:t>
            </a:r>
            <a: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2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III – Observações e notas conclusivas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aixaDeTexto 10"/>
          <p:cNvSpPr txBox="1"/>
          <p:nvPr/>
        </p:nvSpPr>
        <p:spPr>
          <a:xfrm>
            <a:off x="228600" y="1524618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Relação entre Regulamento de IA e a proteção de dados RGPD - II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6375" y="2181332"/>
            <a:ext cx="8305800" cy="44986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E quanto ao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direito à informação em decisões automatizadas?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Art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22 RGPD: não é claro quanto ao direito à informação do titular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Art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13 RIA: já um sistema de IA de alto risco deve ser projetado para “permitir aos utilizadores interpretar</a:t>
            </a:r>
            <a:r>
              <a:rPr kumimoji="0" lang="pt-PT" altLang="pt-PT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 resultado do sistema e utilizá-lo corretamente”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Supervisão IA  imitando a do RGPD: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Comité Europeu de IA vs. EDPB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EDPS incluída no Comité Europeu de IA-&gt; alargamento de competências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Aplicação bastante diferente: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RIA com foco em verificação de requisitos </a:t>
            </a:r>
            <a:r>
              <a:rPr kumimoji="0" lang="pt-PT" altLang="pt-PT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ante, e nesse momento sem aplicação de multas.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RIA i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mpõe obrigações aos utilizadores de sistemas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IA e</a:t>
            </a:r>
            <a:b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para sistemas de risco elevado, os utilizadores </a:t>
            </a:r>
            <a:r>
              <a:rPr kumimoji="0" lang="pt-PT" altLang="pt-PT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“devem utilizá-los de acordo com as instruções de utilização que os acompanham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” </a:t>
            </a:r>
            <a:r>
              <a:rPr kumimoji="0" lang="pt-PT" altLang="pt-PT" sz="2100" b="0" i="0" u="none" strike="noStrike" cap="none" normalizeH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Art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29 RIA</a:t>
            </a:r>
            <a:endParaRPr kumimoji="0" lang="pt-PT" altLang="pt-P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436412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III – Observações e notas conclusivas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aixaDeTexto 10"/>
          <p:cNvSpPr txBox="1"/>
          <p:nvPr/>
        </p:nvSpPr>
        <p:spPr>
          <a:xfrm>
            <a:off x="228600" y="152461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O Regulamento de IA e os direitos fundamentais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2317447"/>
            <a:ext cx="8458200" cy="40370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Perspetiva constitucional: aplicação horizontal da Carta Direitos fundamentais?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Aplicação e defesa de direitos fundamentais entre particulares?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 direito derivado pode prever a aplicação horizontal?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Abordagem geral baseada em risco: Avaliação de impacto vs. Risco, quando em causa 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direitos fundamentais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?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altLang="pt-P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Aplicação intersectorial</a:t>
            </a: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: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conjugação e defesa de vários direitos fundamentais protegidos por diferentes legislações?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altLang="pt-P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EDPS incluída no Comité da IA, sendo simultaneamente encarregada da supervisão das autoridades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de controlo RGPD </a:t>
            </a: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 na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EU. Conflitos?</a:t>
            </a:r>
            <a: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28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12" name="object 15"/>
          <p:cNvSpPr/>
          <p:nvPr/>
        </p:nvSpPr>
        <p:spPr>
          <a:xfrm>
            <a:off x="2481075" y="4988194"/>
            <a:ext cx="2108200" cy="518159"/>
          </a:xfrm>
          <a:custGeom>
            <a:avLst/>
            <a:gdLst/>
            <a:ahLst/>
            <a:cxnLst/>
            <a:rect l="l" t="t" r="r" b="b"/>
            <a:pathLst>
              <a:path w="2108200" h="518160">
                <a:moveTo>
                  <a:pt x="0" y="518160"/>
                </a:moveTo>
                <a:lnTo>
                  <a:pt x="350900" y="0"/>
                </a:lnTo>
                <a:lnTo>
                  <a:pt x="1756791" y="0"/>
                </a:lnTo>
                <a:lnTo>
                  <a:pt x="2107692" y="51816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aixaDeTexto 10"/>
          <p:cNvSpPr txBox="1"/>
          <p:nvPr/>
        </p:nvSpPr>
        <p:spPr>
          <a:xfrm>
            <a:off x="800100" y="3327694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Obrigado! </a:t>
            </a:r>
          </a:p>
        </p:txBody>
      </p:sp>
    </p:spTree>
    <p:extLst>
      <p:ext uri="{BB962C8B-B14F-4D97-AF65-F5344CB8AC3E}">
        <p14:creationId xmlns:p14="http://schemas.microsoft.com/office/powerpoint/2010/main" val="371625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r>
              <a:rPr lang="pt-PT" sz="4000" spc="-20" dirty="0">
                <a:solidFill>
                  <a:schemeClr val="bg1"/>
                </a:solidFill>
              </a:rPr>
              <a:t>Novo Regulamento Europeu sobre Inteligência Artificial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6" name="object 14"/>
          <p:cNvSpPr/>
          <p:nvPr/>
        </p:nvSpPr>
        <p:spPr>
          <a:xfrm>
            <a:off x="6096000" y="4312445"/>
            <a:ext cx="22860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/>
          <p:cNvSpPr/>
          <p:nvPr/>
        </p:nvSpPr>
        <p:spPr>
          <a:xfrm>
            <a:off x="3570243" y="4343400"/>
            <a:ext cx="2003514" cy="1504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609600" y="4343400"/>
            <a:ext cx="2231402" cy="1493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304800" y="2298929"/>
            <a:ext cx="3983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Estruturação da apresentação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4471" y="3200400"/>
            <a:ext cx="254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I - O racional da proposta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13913" y="3200400"/>
            <a:ext cx="2344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II – </a:t>
            </a:r>
            <a:r>
              <a:rPr lang="pt-PT" dirty="0" err="1"/>
              <a:t>Zooming</a:t>
            </a:r>
            <a:r>
              <a:rPr lang="pt-PT" dirty="0"/>
              <a:t> in: </a:t>
            </a:r>
          </a:p>
          <a:p>
            <a:r>
              <a:rPr lang="pt-PT" dirty="0"/>
              <a:t>Disposições específicas</a:t>
            </a:r>
          </a:p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324600" y="3200400"/>
            <a:ext cx="2565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III – Observações e notas </a:t>
            </a:r>
          </a:p>
          <a:p>
            <a:r>
              <a:rPr lang="pt-PT" dirty="0"/>
              <a:t>conclusivas</a:t>
            </a:r>
          </a:p>
        </p:txBody>
      </p:sp>
      <p:cxnSp>
        <p:nvCxnSpPr>
          <p:cNvPr id="15" name="Conexão reta 14"/>
          <p:cNvCxnSpPr/>
          <p:nvPr/>
        </p:nvCxnSpPr>
        <p:spPr>
          <a:xfrm>
            <a:off x="3124200" y="2760594"/>
            <a:ext cx="0" cy="3868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xão reta 15"/>
          <p:cNvCxnSpPr/>
          <p:nvPr/>
        </p:nvCxnSpPr>
        <p:spPr>
          <a:xfrm>
            <a:off x="5867400" y="2819400"/>
            <a:ext cx="0" cy="3868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14781" y="1742907"/>
            <a:ext cx="871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https://eur-lex.europa.eu/legal-content/PT/TXT/HTML/?uri=CELEX:52021PC0206&amp;from=PT</a:t>
            </a:r>
          </a:p>
        </p:txBody>
      </p:sp>
    </p:spTree>
    <p:extLst>
      <p:ext uri="{BB962C8B-B14F-4D97-AF65-F5344CB8AC3E}">
        <p14:creationId xmlns:p14="http://schemas.microsoft.com/office/powerpoint/2010/main" val="158737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 - O Racional da proposta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0" y="1591594"/>
            <a:ext cx="2200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&gt; Objetivo geral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85800" y="3317957"/>
            <a:ext cx="308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&gt; Objetivos específicos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04009" y="2029014"/>
            <a:ext cx="5943600" cy="10823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Assegurar o funcionamento do mercado único criando condições para o desenvolvimento, utilização e colocação no mercado da União de sistemas de IA fiáveis ​​na União.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(Sistemas de IA = produtos e serviços de IA)</a:t>
            </a:r>
            <a:r>
              <a:rPr kumimoji="0" lang="pt-PT" altLang="pt-PT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8" name="object 14"/>
          <p:cNvSpPr/>
          <p:nvPr/>
        </p:nvSpPr>
        <p:spPr>
          <a:xfrm>
            <a:off x="6934200" y="1975328"/>
            <a:ext cx="1981200" cy="1231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/>
          <p:cNvSpPr/>
          <p:nvPr/>
        </p:nvSpPr>
        <p:spPr>
          <a:xfrm>
            <a:off x="6927638" y="3882783"/>
            <a:ext cx="1987761" cy="2740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ixaDeTexto 4"/>
          <p:cNvSpPr txBox="1"/>
          <p:nvPr/>
        </p:nvSpPr>
        <p:spPr>
          <a:xfrm>
            <a:off x="6902661" y="3378728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Fortalecer a Europa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904009" y="3879368"/>
            <a:ext cx="5943600" cy="27443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Garantir que os sistemas de IA colocados no mercado da UE sejam seguros e respeitem a legislação da UE em vigor sobre direitos fundamentais;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Garantir a aplicação eficaz dos requisitos de segurança </a:t>
            </a:r>
            <a:r>
              <a:rPr lang="pt-PT" altLang="pt-PT" dirty="0">
                <a:solidFill>
                  <a:srgbClr val="202124"/>
                </a:solidFill>
                <a:latin typeface="inherit"/>
              </a:rPr>
              <a:t>e privacidade;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Garantir a segurança jurídica dos empreendedores para facilitar o investimento e a inovação em IA;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Facilitar o desenvolvimento de um mercado único para a IA legal, segura e confiável e evitar a fragmentação do mercado.</a:t>
            </a:r>
            <a:r>
              <a:rPr kumimoji="0" lang="pt-PT" altLang="pt-PT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8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 - O Racional da proposta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091" y="1362454"/>
            <a:ext cx="289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&gt; Escopo e definições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5582" y="1869755"/>
            <a:ext cx="3886200" cy="22058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(Título I da Proposta – Disposições Gerais)</a:t>
            </a:r>
            <a:r>
              <a:rPr kumimoji="0" lang="pt-PT" altLang="pt-PT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2227351"/>
            <a:ext cx="8610600" cy="41293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Sistemas de IA = definição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neutra em termos tecnológicos;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altLang="pt-PT" dirty="0">
                <a:solidFill>
                  <a:srgbClr val="202124"/>
                </a:solidFill>
                <a:latin typeface="inherit"/>
              </a:rPr>
              <a:t>	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Artigo 3(1):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“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sistema de inteligência artificial' = software desenvolvido com uma ou mais das técnicas e abordagens listadas no </a:t>
            </a:r>
            <a:r>
              <a:rPr kumimoji="0" lang="pt-PT" altLang="pt-PT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Anexo I</a:t>
            </a:r>
            <a:r>
              <a:rPr kumimoji="0" lang="pt-PT" altLang="pt-PT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 pode, para um determinado conjunto de objetivos definidos pelo homem, gerar saídas como conteúdo, previsões, recomendações ou decisões que influenciam os ambientes em que interagem”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Segue uma abordagem baseada em risco. É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g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arante de s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egurança jurídico/legal;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Sujeitos ao Regulamento de IA: </a:t>
            </a:r>
          </a:p>
          <a:p>
            <a:pPr marL="914400" lvl="1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Fornecedor-Importador-Distribuidor-Utilizador</a:t>
            </a:r>
          </a:p>
          <a:p>
            <a:pPr marL="914400" lvl="1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Fornecedores -&gt; Dentro e fora da UE- se o sistema de IA for localizado na UE ou seu uso afetar pessoas localizadas na UE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3.	Sector</a:t>
            </a:r>
            <a:r>
              <a:rPr kumimoji="0" lang="pt-PT" altLang="pt-PT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rivado e sector público</a:t>
            </a:r>
            <a:r>
              <a:rPr kumimoji="0" lang="pt-PT" altLang="pt-PT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6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 - O Racional da proposta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8873" y="1353158"/>
            <a:ext cx="6636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&gt; Como pode a IA afetar os direitos fundamentais</a:t>
            </a:r>
          </a:p>
        </p:txBody>
      </p:sp>
      <p:sp>
        <p:nvSpPr>
          <p:cNvPr id="11" name="object 49"/>
          <p:cNvSpPr/>
          <p:nvPr/>
        </p:nvSpPr>
        <p:spPr>
          <a:xfrm>
            <a:off x="6459682" y="1841375"/>
            <a:ext cx="2057400" cy="1459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8"/>
          <p:cNvSpPr/>
          <p:nvPr/>
        </p:nvSpPr>
        <p:spPr>
          <a:xfrm>
            <a:off x="287704" y="2741604"/>
            <a:ext cx="1295400" cy="1170588"/>
          </a:xfrm>
          <a:custGeom>
            <a:avLst/>
            <a:gdLst/>
            <a:ahLst/>
            <a:cxnLst/>
            <a:rect l="l" t="t" r="r" b="b"/>
            <a:pathLst>
              <a:path w="614680" h="614679">
                <a:moveTo>
                  <a:pt x="307085" y="0"/>
                </a:moveTo>
                <a:lnTo>
                  <a:pt x="261707" y="3330"/>
                </a:lnTo>
                <a:lnTo>
                  <a:pt x="218396" y="13006"/>
                </a:lnTo>
                <a:lnTo>
                  <a:pt x="177627" y="28550"/>
                </a:lnTo>
                <a:lnTo>
                  <a:pt x="139875" y="49487"/>
                </a:lnTo>
                <a:lnTo>
                  <a:pt x="105616" y="75341"/>
                </a:lnTo>
                <a:lnTo>
                  <a:pt x="75324" y="105636"/>
                </a:lnTo>
                <a:lnTo>
                  <a:pt x="49474" y="139898"/>
                </a:lnTo>
                <a:lnTo>
                  <a:pt x="28541" y="177649"/>
                </a:lnTo>
                <a:lnTo>
                  <a:pt x="13001" y="218415"/>
                </a:lnTo>
                <a:lnTo>
                  <a:pt x="3329" y="261719"/>
                </a:lnTo>
                <a:lnTo>
                  <a:pt x="0" y="307086"/>
                </a:lnTo>
                <a:lnTo>
                  <a:pt x="3329" y="352452"/>
                </a:lnTo>
                <a:lnTo>
                  <a:pt x="13001" y="395756"/>
                </a:lnTo>
                <a:lnTo>
                  <a:pt x="28541" y="436522"/>
                </a:lnTo>
                <a:lnTo>
                  <a:pt x="49474" y="474273"/>
                </a:lnTo>
                <a:lnTo>
                  <a:pt x="75324" y="508535"/>
                </a:lnTo>
                <a:lnTo>
                  <a:pt x="105616" y="538830"/>
                </a:lnTo>
                <a:lnTo>
                  <a:pt x="139875" y="564684"/>
                </a:lnTo>
                <a:lnTo>
                  <a:pt x="177627" y="585621"/>
                </a:lnTo>
                <a:lnTo>
                  <a:pt x="218396" y="601165"/>
                </a:lnTo>
                <a:lnTo>
                  <a:pt x="261707" y="610841"/>
                </a:lnTo>
                <a:lnTo>
                  <a:pt x="307085" y="614172"/>
                </a:lnTo>
                <a:lnTo>
                  <a:pt x="352464" y="610841"/>
                </a:lnTo>
                <a:lnTo>
                  <a:pt x="395775" y="601165"/>
                </a:lnTo>
                <a:lnTo>
                  <a:pt x="436544" y="585621"/>
                </a:lnTo>
                <a:lnTo>
                  <a:pt x="474296" y="564684"/>
                </a:lnTo>
                <a:lnTo>
                  <a:pt x="508555" y="538830"/>
                </a:lnTo>
                <a:lnTo>
                  <a:pt x="538847" y="508535"/>
                </a:lnTo>
                <a:lnTo>
                  <a:pt x="564697" y="474273"/>
                </a:lnTo>
                <a:lnTo>
                  <a:pt x="585630" y="436522"/>
                </a:lnTo>
                <a:lnTo>
                  <a:pt x="601170" y="395756"/>
                </a:lnTo>
                <a:lnTo>
                  <a:pt x="610842" y="352452"/>
                </a:lnTo>
                <a:lnTo>
                  <a:pt x="614172" y="307086"/>
                </a:lnTo>
                <a:lnTo>
                  <a:pt x="610842" y="261719"/>
                </a:lnTo>
                <a:lnTo>
                  <a:pt x="601170" y="218415"/>
                </a:lnTo>
                <a:lnTo>
                  <a:pt x="585630" y="177649"/>
                </a:lnTo>
                <a:lnTo>
                  <a:pt x="564697" y="139898"/>
                </a:lnTo>
                <a:lnTo>
                  <a:pt x="538847" y="105636"/>
                </a:lnTo>
                <a:lnTo>
                  <a:pt x="508555" y="75341"/>
                </a:lnTo>
                <a:lnTo>
                  <a:pt x="474296" y="49487"/>
                </a:lnTo>
                <a:lnTo>
                  <a:pt x="436544" y="28550"/>
                </a:lnTo>
                <a:lnTo>
                  <a:pt x="395775" y="13006"/>
                </a:lnTo>
                <a:lnTo>
                  <a:pt x="352464" y="3330"/>
                </a:lnTo>
                <a:lnTo>
                  <a:pt x="307085" y="0"/>
                </a:lnTo>
                <a:close/>
              </a:path>
            </a:pathLst>
          </a:custGeom>
          <a:solidFill>
            <a:srgbClr val="ACD333">
              <a:alpha val="50195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Dignidade</a:t>
            </a:r>
          </a:p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humana</a:t>
            </a:r>
            <a:endParaRPr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object 50"/>
          <p:cNvSpPr/>
          <p:nvPr/>
        </p:nvSpPr>
        <p:spPr>
          <a:xfrm>
            <a:off x="1845053" y="5073524"/>
            <a:ext cx="2278159" cy="1659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1"/>
          <p:cNvSpPr/>
          <p:nvPr/>
        </p:nvSpPr>
        <p:spPr>
          <a:xfrm>
            <a:off x="238991" y="4162830"/>
            <a:ext cx="2285999" cy="14760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08908" y="4016432"/>
            <a:ext cx="3352800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e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pode afetar positivamente os direitos de certos grupos</a:t>
            </a:r>
            <a: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52800" y="4326778"/>
            <a:ext cx="10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7966" y="1902853"/>
            <a:ext cx="5411559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proposta pode melhorar e promover a proteção dos direitos protegidos pela Carta</a:t>
            </a:r>
            <a: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59477" y="2787150"/>
            <a:ext cx="1295400" cy="1143942"/>
          </a:xfrm>
          <a:custGeom>
            <a:avLst/>
            <a:gdLst/>
            <a:ahLst/>
            <a:cxnLst/>
            <a:rect l="l" t="t" r="r" b="b"/>
            <a:pathLst>
              <a:path w="614680" h="614679">
                <a:moveTo>
                  <a:pt x="307085" y="0"/>
                </a:moveTo>
                <a:lnTo>
                  <a:pt x="261707" y="3330"/>
                </a:lnTo>
                <a:lnTo>
                  <a:pt x="218396" y="13006"/>
                </a:lnTo>
                <a:lnTo>
                  <a:pt x="177627" y="28550"/>
                </a:lnTo>
                <a:lnTo>
                  <a:pt x="139875" y="49487"/>
                </a:lnTo>
                <a:lnTo>
                  <a:pt x="105616" y="75341"/>
                </a:lnTo>
                <a:lnTo>
                  <a:pt x="75324" y="105636"/>
                </a:lnTo>
                <a:lnTo>
                  <a:pt x="49474" y="139898"/>
                </a:lnTo>
                <a:lnTo>
                  <a:pt x="28541" y="177649"/>
                </a:lnTo>
                <a:lnTo>
                  <a:pt x="13001" y="218415"/>
                </a:lnTo>
                <a:lnTo>
                  <a:pt x="3329" y="261719"/>
                </a:lnTo>
                <a:lnTo>
                  <a:pt x="0" y="307086"/>
                </a:lnTo>
                <a:lnTo>
                  <a:pt x="3329" y="352452"/>
                </a:lnTo>
                <a:lnTo>
                  <a:pt x="13001" y="395756"/>
                </a:lnTo>
                <a:lnTo>
                  <a:pt x="28541" y="436522"/>
                </a:lnTo>
                <a:lnTo>
                  <a:pt x="49474" y="474273"/>
                </a:lnTo>
                <a:lnTo>
                  <a:pt x="75324" y="508535"/>
                </a:lnTo>
                <a:lnTo>
                  <a:pt x="105616" y="538830"/>
                </a:lnTo>
                <a:lnTo>
                  <a:pt x="139875" y="564684"/>
                </a:lnTo>
                <a:lnTo>
                  <a:pt x="177627" y="585621"/>
                </a:lnTo>
                <a:lnTo>
                  <a:pt x="218396" y="601165"/>
                </a:lnTo>
                <a:lnTo>
                  <a:pt x="261707" y="610841"/>
                </a:lnTo>
                <a:lnTo>
                  <a:pt x="307085" y="614172"/>
                </a:lnTo>
                <a:lnTo>
                  <a:pt x="352464" y="610841"/>
                </a:lnTo>
                <a:lnTo>
                  <a:pt x="395775" y="601165"/>
                </a:lnTo>
                <a:lnTo>
                  <a:pt x="436544" y="585621"/>
                </a:lnTo>
                <a:lnTo>
                  <a:pt x="474296" y="564684"/>
                </a:lnTo>
                <a:lnTo>
                  <a:pt x="508555" y="538830"/>
                </a:lnTo>
                <a:lnTo>
                  <a:pt x="538847" y="508535"/>
                </a:lnTo>
                <a:lnTo>
                  <a:pt x="564697" y="474273"/>
                </a:lnTo>
                <a:lnTo>
                  <a:pt x="585630" y="436522"/>
                </a:lnTo>
                <a:lnTo>
                  <a:pt x="601170" y="395756"/>
                </a:lnTo>
                <a:lnTo>
                  <a:pt x="610842" y="352452"/>
                </a:lnTo>
                <a:lnTo>
                  <a:pt x="614172" y="307086"/>
                </a:lnTo>
                <a:lnTo>
                  <a:pt x="610842" y="261719"/>
                </a:lnTo>
                <a:lnTo>
                  <a:pt x="601170" y="218415"/>
                </a:lnTo>
                <a:lnTo>
                  <a:pt x="585630" y="177649"/>
                </a:lnTo>
                <a:lnTo>
                  <a:pt x="564697" y="139898"/>
                </a:lnTo>
                <a:lnTo>
                  <a:pt x="538847" y="105636"/>
                </a:lnTo>
                <a:lnTo>
                  <a:pt x="508555" y="75341"/>
                </a:lnTo>
                <a:lnTo>
                  <a:pt x="474296" y="49487"/>
                </a:lnTo>
                <a:lnTo>
                  <a:pt x="436544" y="28550"/>
                </a:lnTo>
                <a:lnTo>
                  <a:pt x="395775" y="13006"/>
                </a:lnTo>
                <a:lnTo>
                  <a:pt x="352464" y="3330"/>
                </a:lnTo>
                <a:lnTo>
                  <a:pt x="307085" y="0"/>
                </a:lnTo>
                <a:close/>
              </a:path>
            </a:pathLst>
          </a:custGeom>
          <a:solidFill>
            <a:srgbClr val="ACD333">
              <a:alpha val="50195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Privacidade</a:t>
            </a:r>
          </a:p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&amp; Proteção dados</a:t>
            </a:r>
            <a:endParaRPr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object 28"/>
          <p:cNvSpPr/>
          <p:nvPr/>
        </p:nvSpPr>
        <p:spPr>
          <a:xfrm>
            <a:off x="2439042" y="2754927"/>
            <a:ext cx="1295400" cy="1143942"/>
          </a:xfrm>
          <a:custGeom>
            <a:avLst/>
            <a:gdLst/>
            <a:ahLst/>
            <a:cxnLst/>
            <a:rect l="l" t="t" r="r" b="b"/>
            <a:pathLst>
              <a:path w="614680" h="614679">
                <a:moveTo>
                  <a:pt x="307085" y="0"/>
                </a:moveTo>
                <a:lnTo>
                  <a:pt x="261707" y="3330"/>
                </a:lnTo>
                <a:lnTo>
                  <a:pt x="218396" y="13006"/>
                </a:lnTo>
                <a:lnTo>
                  <a:pt x="177627" y="28550"/>
                </a:lnTo>
                <a:lnTo>
                  <a:pt x="139875" y="49487"/>
                </a:lnTo>
                <a:lnTo>
                  <a:pt x="105616" y="75341"/>
                </a:lnTo>
                <a:lnTo>
                  <a:pt x="75324" y="105636"/>
                </a:lnTo>
                <a:lnTo>
                  <a:pt x="49474" y="139898"/>
                </a:lnTo>
                <a:lnTo>
                  <a:pt x="28541" y="177649"/>
                </a:lnTo>
                <a:lnTo>
                  <a:pt x="13001" y="218415"/>
                </a:lnTo>
                <a:lnTo>
                  <a:pt x="3329" y="261719"/>
                </a:lnTo>
                <a:lnTo>
                  <a:pt x="0" y="307086"/>
                </a:lnTo>
                <a:lnTo>
                  <a:pt x="3329" y="352452"/>
                </a:lnTo>
                <a:lnTo>
                  <a:pt x="13001" y="395756"/>
                </a:lnTo>
                <a:lnTo>
                  <a:pt x="28541" y="436522"/>
                </a:lnTo>
                <a:lnTo>
                  <a:pt x="49474" y="474273"/>
                </a:lnTo>
                <a:lnTo>
                  <a:pt x="75324" y="508535"/>
                </a:lnTo>
                <a:lnTo>
                  <a:pt x="105616" y="538830"/>
                </a:lnTo>
                <a:lnTo>
                  <a:pt x="139875" y="564684"/>
                </a:lnTo>
                <a:lnTo>
                  <a:pt x="177627" y="585621"/>
                </a:lnTo>
                <a:lnTo>
                  <a:pt x="218396" y="601165"/>
                </a:lnTo>
                <a:lnTo>
                  <a:pt x="261707" y="610841"/>
                </a:lnTo>
                <a:lnTo>
                  <a:pt x="307085" y="614172"/>
                </a:lnTo>
                <a:lnTo>
                  <a:pt x="352464" y="610841"/>
                </a:lnTo>
                <a:lnTo>
                  <a:pt x="395775" y="601165"/>
                </a:lnTo>
                <a:lnTo>
                  <a:pt x="436544" y="585621"/>
                </a:lnTo>
                <a:lnTo>
                  <a:pt x="474296" y="564684"/>
                </a:lnTo>
                <a:lnTo>
                  <a:pt x="508555" y="538830"/>
                </a:lnTo>
                <a:lnTo>
                  <a:pt x="538847" y="508535"/>
                </a:lnTo>
                <a:lnTo>
                  <a:pt x="564697" y="474273"/>
                </a:lnTo>
                <a:lnTo>
                  <a:pt x="585630" y="436522"/>
                </a:lnTo>
                <a:lnTo>
                  <a:pt x="601170" y="395756"/>
                </a:lnTo>
                <a:lnTo>
                  <a:pt x="610842" y="352452"/>
                </a:lnTo>
                <a:lnTo>
                  <a:pt x="614172" y="307086"/>
                </a:lnTo>
                <a:lnTo>
                  <a:pt x="610842" y="261719"/>
                </a:lnTo>
                <a:lnTo>
                  <a:pt x="601170" y="218415"/>
                </a:lnTo>
                <a:lnTo>
                  <a:pt x="585630" y="177649"/>
                </a:lnTo>
                <a:lnTo>
                  <a:pt x="564697" y="139898"/>
                </a:lnTo>
                <a:lnTo>
                  <a:pt x="538847" y="105636"/>
                </a:lnTo>
                <a:lnTo>
                  <a:pt x="508555" y="75341"/>
                </a:lnTo>
                <a:lnTo>
                  <a:pt x="474296" y="49487"/>
                </a:lnTo>
                <a:lnTo>
                  <a:pt x="436544" y="28550"/>
                </a:lnTo>
                <a:lnTo>
                  <a:pt x="395775" y="13006"/>
                </a:lnTo>
                <a:lnTo>
                  <a:pt x="352464" y="3330"/>
                </a:lnTo>
                <a:lnTo>
                  <a:pt x="307085" y="0"/>
                </a:lnTo>
                <a:close/>
              </a:path>
            </a:pathLst>
          </a:custGeom>
          <a:solidFill>
            <a:srgbClr val="ACD333">
              <a:alpha val="50195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Não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descriminação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object 28"/>
          <p:cNvSpPr/>
          <p:nvPr/>
        </p:nvSpPr>
        <p:spPr>
          <a:xfrm>
            <a:off x="3511038" y="2771039"/>
            <a:ext cx="1295400" cy="1143942"/>
          </a:xfrm>
          <a:custGeom>
            <a:avLst/>
            <a:gdLst/>
            <a:ahLst/>
            <a:cxnLst/>
            <a:rect l="l" t="t" r="r" b="b"/>
            <a:pathLst>
              <a:path w="614680" h="614679">
                <a:moveTo>
                  <a:pt x="307085" y="0"/>
                </a:moveTo>
                <a:lnTo>
                  <a:pt x="261707" y="3330"/>
                </a:lnTo>
                <a:lnTo>
                  <a:pt x="218396" y="13006"/>
                </a:lnTo>
                <a:lnTo>
                  <a:pt x="177627" y="28550"/>
                </a:lnTo>
                <a:lnTo>
                  <a:pt x="139875" y="49487"/>
                </a:lnTo>
                <a:lnTo>
                  <a:pt x="105616" y="75341"/>
                </a:lnTo>
                <a:lnTo>
                  <a:pt x="75324" y="105636"/>
                </a:lnTo>
                <a:lnTo>
                  <a:pt x="49474" y="139898"/>
                </a:lnTo>
                <a:lnTo>
                  <a:pt x="28541" y="177649"/>
                </a:lnTo>
                <a:lnTo>
                  <a:pt x="13001" y="218415"/>
                </a:lnTo>
                <a:lnTo>
                  <a:pt x="3329" y="261719"/>
                </a:lnTo>
                <a:lnTo>
                  <a:pt x="0" y="307086"/>
                </a:lnTo>
                <a:lnTo>
                  <a:pt x="3329" y="352452"/>
                </a:lnTo>
                <a:lnTo>
                  <a:pt x="13001" y="395756"/>
                </a:lnTo>
                <a:lnTo>
                  <a:pt x="28541" y="436522"/>
                </a:lnTo>
                <a:lnTo>
                  <a:pt x="49474" y="474273"/>
                </a:lnTo>
                <a:lnTo>
                  <a:pt x="75324" y="508535"/>
                </a:lnTo>
                <a:lnTo>
                  <a:pt x="105616" y="538830"/>
                </a:lnTo>
                <a:lnTo>
                  <a:pt x="139875" y="564684"/>
                </a:lnTo>
                <a:lnTo>
                  <a:pt x="177627" y="585621"/>
                </a:lnTo>
                <a:lnTo>
                  <a:pt x="218396" y="601165"/>
                </a:lnTo>
                <a:lnTo>
                  <a:pt x="261707" y="610841"/>
                </a:lnTo>
                <a:lnTo>
                  <a:pt x="307085" y="614172"/>
                </a:lnTo>
                <a:lnTo>
                  <a:pt x="352464" y="610841"/>
                </a:lnTo>
                <a:lnTo>
                  <a:pt x="395775" y="601165"/>
                </a:lnTo>
                <a:lnTo>
                  <a:pt x="436544" y="585621"/>
                </a:lnTo>
                <a:lnTo>
                  <a:pt x="474296" y="564684"/>
                </a:lnTo>
                <a:lnTo>
                  <a:pt x="508555" y="538830"/>
                </a:lnTo>
                <a:lnTo>
                  <a:pt x="538847" y="508535"/>
                </a:lnTo>
                <a:lnTo>
                  <a:pt x="564697" y="474273"/>
                </a:lnTo>
                <a:lnTo>
                  <a:pt x="585630" y="436522"/>
                </a:lnTo>
                <a:lnTo>
                  <a:pt x="601170" y="395756"/>
                </a:lnTo>
                <a:lnTo>
                  <a:pt x="610842" y="352452"/>
                </a:lnTo>
                <a:lnTo>
                  <a:pt x="614172" y="307086"/>
                </a:lnTo>
                <a:lnTo>
                  <a:pt x="610842" y="261719"/>
                </a:lnTo>
                <a:lnTo>
                  <a:pt x="601170" y="218415"/>
                </a:lnTo>
                <a:lnTo>
                  <a:pt x="585630" y="177649"/>
                </a:lnTo>
                <a:lnTo>
                  <a:pt x="564697" y="139898"/>
                </a:lnTo>
                <a:lnTo>
                  <a:pt x="538847" y="105636"/>
                </a:lnTo>
                <a:lnTo>
                  <a:pt x="508555" y="75341"/>
                </a:lnTo>
                <a:lnTo>
                  <a:pt x="474296" y="49487"/>
                </a:lnTo>
                <a:lnTo>
                  <a:pt x="436544" y="28550"/>
                </a:lnTo>
                <a:lnTo>
                  <a:pt x="395775" y="13006"/>
                </a:lnTo>
                <a:lnTo>
                  <a:pt x="352464" y="3330"/>
                </a:lnTo>
                <a:lnTo>
                  <a:pt x="307085" y="0"/>
                </a:lnTo>
                <a:close/>
              </a:path>
            </a:pathLst>
          </a:custGeom>
          <a:solidFill>
            <a:srgbClr val="ACD333">
              <a:alpha val="50195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Liberdade de expressão</a:t>
            </a:r>
            <a:endParaRPr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object 28"/>
          <p:cNvSpPr/>
          <p:nvPr/>
        </p:nvSpPr>
        <p:spPr>
          <a:xfrm>
            <a:off x="4587771" y="2754927"/>
            <a:ext cx="1295400" cy="1143942"/>
          </a:xfrm>
          <a:custGeom>
            <a:avLst/>
            <a:gdLst/>
            <a:ahLst/>
            <a:cxnLst/>
            <a:rect l="l" t="t" r="r" b="b"/>
            <a:pathLst>
              <a:path w="614680" h="614679">
                <a:moveTo>
                  <a:pt x="307085" y="0"/>
                </a:moveTo>
                <a:lnTo>
                  <a:pt x="261707" y="3330"/>
                </a:lnTo>
                <a:lnTo>
                  <a:pt x="218396" y="13006"/>
                </a:lnTo>
                <a:lnTo>
                  <a:pt x="177627" y="28550"/>
                </a:lnTo>
                <a:lnTo>
                  <a:pt x="139875" y="49487"/>
                </a:lnTo>
                <a:lnTo>
                  <a:pt x="105616" y="75341"/>
                </a:lnTo>
                <a:lnTo>
                  <a:pt x="75324" y="105636"/>
                </a:lnTo>
                <a:lnTo>
                  <a:pt x="49474" y="139898"/>
                </a:lnTo>
                <a:lnTo>
                  <a:pt x="28541" y="177649"/>
                </a:lnTo>
                <a:lnTo>
                  <a:pt x="13001" y="218415"/>
                </a:lnTo>
                <a:lnTo>
                  <a:pt x="3329" y="261719"/>
                </a:lnTo>
                <a:lnTo>
                  <a:pt x="0" y="307086"/>
                </a:lnTo>
                <a:lnTo>
                  <a:pt x="3329" y="352452"/>
                </a:lnTo>
                <a:lnTo>
                  <a:pt x="13001" y="395756"/>
                </a:lnTo>
                <a:lnTo>
                  <a:pt x="28541" y="436522"/>
                </a:lnTo>
                <a:lnTo>
                  <a:pt x="49474" y="474273"/>
                </a:lnTo>
                <a:lnTo>
                  <a:pt x="75324" y="508535"/>
                </a:lnTo>
                <a:lnTo>
                  <a:pt x="105616" y="538830"/>
                </a:lnTo>
                <a:lnTo>
                  <a:pt x="139875" y="564684"/>
                </a:lnTo>
                <a:lnTo>
                  <a:pt x="177627" y="585621"/>
                </a:lnTo>
                <a:lnTo>
                  <a:pt x="218396" y="601165"/>
                </a:lnTo>
                <a:lnTo>
                  <a:pt x="261707" y="610841"/>
                </a:lnTo>
                <a:lnTo>
                  <a:pt x="307085" y="614172"/>
                </a:lnTo>
                <a:lnTo>
                  <a:pt x="352464" y="610841"/>
                </a:lnTo>
                <a:lnTo>
                  <a:pt x="395775" y="601165"/>
                </a:lnTo>
                <a:lnTo>
                  <a:pt x="436544" y="585621"/>
                </a:lnTo>
                <a:lnTo>
                  <a:pt x="474296" y="564684"/>
                </a:lnTo>
                <a:lnTo>
                  <a:pt x="508555" y="538830"/>
                </a:lnTo>
                <a:lnTo>
                  <a:pt x="538847" y="508535"/>
                </a:lnTo>
                <a:lnTo>
                  <a:pt x="564697" y="474273"/>
                </a:lnTo>
                <a:lnTo>
                  <a:pt x="585630" y="436522"/>
                </a:lnTo>
                <a:lnTo>
                  <a:pt x="601170" y="395756"/>
                </a:lnTo>
                <a:lnTo>
                  <a:pt x="610842" y="352452"/>
                </a:lnTo>
                <a:lnTo>
                  <a:pt x="614172" y="307086"/>
                </a:lnTo>
                <a:lnTo>
                  <a:pt x="610842" y="261719"/>
                </a:lnTo>
                <a:lnTo>
                  <a:pt x="601170" y="218415"/>
                </a:lnTo>
                <a:lnTo>
                  <a:pt x="585630" y="177649"/>
                </a:lnTo>
                <a:lnTo>
                  <a:pt x="564697" y="139898"/>
                </a:lnTo>
                <a:lnTo>
                  <a:pt x="538847" y="105636"/>
                </a:lnTo>
                <a:lnTo>
                  <a:pt x="508555" y="75341"/>
                </a:lnTo>
                <a:lnTo>
                  <a:pt x="474296" y="49487"/>
                </a:lnTo>
                <a:lnTo>
                  <a:pt x="436544" y="28550"/>
                </a:lnTo>
                <a:lnTo>
                  <a:pt x="395775" y="13006"/>
                </a:lnTo>
                <a:lnTo>
                  <a:pt x="352464" y="3330"/>
                </a:lnTo>
                <a:lnTo>
                  <a:pt x="307085" y="0"/>
                </a:lnTo>
                <a:close/>
              </a:path>
            </a:pathLst>
          </a:custGeom>
          <a:solidFill>
            <a:srgbClr val="ACD333">
              <a:alpha val="50195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Tratamento</a:t>
            </a:r>
          </a:p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</a:t>
            </a:r>
            <a:endParaRPr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555399" y="4288678"/>
            <a:ext cx="234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- Podemos ser amigos?</a:t>
            </a:r>
          </a:p>
        </p:txBody>
      </p:sp>
      <p:sp>
        <p:nvSpPr>
          <p:cNvPr id="33" name="object 28"/>
          <p:cNvSpPr/>
          <p:nvPr/>
        </p:nvSpPr>
        <p:spPr>
          <a:xfrm>
            <a:off x="4587771" y="4941564"/>
            <a:ext cx="1295400" cy="1143942"/>
          </a:xfrm>
          <a:custGeom>
            <a:avLst/>
            <a:gdLst/>
            <a:ahLst/>
            <a:cxnLst/>
            <a:rect l="l" t="t" r="r" b="b"/>
            <a:pathLst>
              <a:path w="614680" h="614679">
                <a:moveTo>
                  <a:pt x="307085" y="0"/>
                </a:moveTo>
                <a:lnTo>
                  <a:pt x="261707" y="3330"/>
                </a:lnTo>
                <a:lnTo>
                  <a:pt x="218396" y="13006"/>
                </a:lnTo>
                <a:lnTo>
                  <a:pt x="177627" y="28550"/>
                </a:lnTo>
                <a:lnTo>
                  <a:pt x="139875" y="49487"/>
                </a:lnTo>
                <a:lnTo>
                  <a:pt x="105616" y="75341"/>
                </a:lnTo>
                <a:lnTo>
                  <a:pt x="75324" y="105636"/>
                </a:lnTo>
                <a:lnTo>
                  <a:pt x="49474" y="139898"/>
                </a:lnTo>
                <a:lnTo>
                  <a:pt x="28541" y="177649"/>
                </a:lnTo>
                <a:lnTo>
                  <a:pt x="13001" y="218415"/>
                </a:lnTo>
                <a:lnTo>
                  <a:pt x="3329" y="261719"/>
                </a:lnTo>
                <a:lnTo>
                  <a:pt x="0" y="307086"/>
                </a:lnTo>
                <a:lnTo>
                  <a:pt x="3329" y="352452"/>
                </a:lnTo>
                <a:lnTo>
                  <a:pt x="13001" y="395756"/>
                </a:lnTo>
                <a:lnTo>
                  <a:pt x="28541" y="436522"/>
                </a:lnTo>
                <a:lnTo>
                  <a:pt x="49474" y="474273"/>
                </a:lnTo>
                <a:lnTo>
                  <a:pt x="75324" y="508535"/>
                </a:lnTo>
                <a:lnTo>
                  <a:pt x="105616" y="538830"/>
                </a:lnTo>
                <a:lnTo>
                  <a:pt x="139875" y="564684"/>
                </a:lnTo>
                <a:lnTo>
                  <a:pt x="177627" y="585621"/>
                </a:lnTo>
                <a:lnTo>
                  <a:pt x="218396" y="601165"/>
                </a:lnTo>
                <a:lnTo>
                  <a:pt x="261707" y="610841"/>
                </a:lnTo>
                <a:lnTo>
                  <a:pt x="307085" y="614172"/>
                </a:lnTo>
                <a:lnTo>
                  <a:pt x="352464" y="610841"/>
                </a:lnTo>
                <a:lnTo>
                  <a:pt x="395775" y="601165"/>
                </a:lnTo>
                <a:lnTo>
                  <a:pt x="436544" y="585621"/>
                </a:lnTo>
                <a:lnTo>
                  <a:pt x="474296" y="564684"/>
                </a:lnTo>
                <a:lnTo>
                  <a:pt x="508555" y="538830"/>
                </a:lnTo>
                <a:lnTo>
                  <a:pt x="538847" y="508535"/>
                </a:lnTo>
                <a:lnTo>
                  <a:pt x="564697" y="474273"/>
                </a:lnTo>
                <a:lnTo>
                  <a:pt x="585630" y="436522"/>
                </a:lnTo>
                <a:lnTo>
                  <a:pt x="601170" y="395756"/>
                </a:lnTo>
                <a:lnTo>
                  <a:pt x="610842" y="352452"/>
                </a:lnTo>
                <a:lnTo>
                  <a:pt x="614172" y="307086"/>
                </a:lnTo>
                <a:lnTo>
                  <a:pt x="610842" y="261719"/>
                </a:lnTo>
                <a:lnTo>
                  <a:pt x="601170" y="218415"/>
                </a:lnTo>
                <a:lnTo>
                  <a:pt x="585630" y="177649"/>
                </a:lnTo>
                <a:lnTo>
                  <a:pt x="564697" y="139898"/>
                </a:lnTo>
                <a:lnTo>
                  <a:pt x="538847" y="105636"/>
                </a:lnTo>
                <a:lnTo>
                  <a:pt x="508555" y="75341"/>
                </a:lnTo>
                <a:lnTo>
                  <a:pt x="474296" y="49487"/>
                </a:lnTo>
                <a:lnTo>
                  <a:pt x="436544" y="28550"/>
                </a:lnTo>
                <a:lnTo>
                  <a:pt x="395775" y="13006"/>
                </a:lnTo>
                <a:lnTo>
                  <a:pt x="352464" y="3330"/>
                </a:lnTo>
                <a:lnTo>
                  <a:pt x="307085" y="0"/>
                </a:lnTo>
                <a:close/>
              </a:path>
            </a:pathLst>
          </a:custGeom>
          <a:solidFill>
            <a:srgbClr val="ACD333">
              <a:alpha val="50195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Direitos </a:t>
            </a:r>
          </a:p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dos trabalhadores</a:t>
            </a:r>
            <a:endParaRPr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object 28"/>
          <p:cNvSpPr/>
          <p:nvPr/>
        </p:nvSpPr>
        <p:spPr>
          <a:xfrm>
            <a:off x="5513249" y="5470374"/>
            <a:ext cx="1295400" cy="1143942"/>
          </a:xfrm>
          <a:custGeom>
            <a:avLst/>
            <a:gdLst/>
            <a:ahLst/>
            <a:cxnLst/>
            <a:rect l="l" t="t" r="r" b="b"/>
            <a:pathLst>
              <a:path w="614680" h="614679">
                <a:moveTo>
                  <a:pt x="307085" y="0"/>
                </a:moveTo>
                <a:lnTo>
                  <a:pt x="261707" y="3330"/>
                </a:lnTo>
                <a:lnTo>
                  <a:pt x="218396" y="13006"/>
                </a:lnTo>
                <a:lnTo>
                  <a:pt x="177627" y="28550"/>
                </a:lnTo>
                <a:lnTo>
                  <a:pt x="139875" y="49487"/>
                </a:lnTo>
                <a:lnTo>
                  <a:pt x="105616" y="75341"/>
                </a:lnTo>
                <a:lnTo>
                  <a:pt x="75324" y="105636"/>
                </a:lnTo>
                <a:lnTo>
                  <a:pt x="49474" y="139898"/>
                </a:lnTo>
                <a:lnTo>
                  <a:pt x="28541" y="177649"/>
                </a:lnTo>
                <a:lnTo>
                  <a:pt x="13001" y="218415"/>
                </a:lnTo>
                <a:lnTo>
                  <a:pt x="3329" y="261719"/>
                </a:lnTo>
                <a:lnTo>
                  <a:pt x="0" y="307086"/>
                </a:lnTo>
                <a:lnTo>
                  <a:pt x="3329" y="352452"/>
                </a:lnTo>
                <a:lnTo>
                  <a:pt x="13001" y="395756"/>
                </a:lnTo>
                <a:lnTo>
                  <a:pt x="28541" y="436522"/>
                </a:lnTo>
                <a:lnTo>
                  <a:pt x="49474" y="474273"/>
                </a:lnTo>
                <a:lnTo>
                  <a:pt x="75324" y="508535"/>
                </a:lnTo>
                <a:lnTo>
                  <a:pt x="105616" y="538830"/>
                </a:lnTo>
                <a:lnTo>
                  <a:pt x="139875" y="564684"/>
                </a:lnTo>
                <a:lnTo>
                  <a:pt x="177627" y="585621"/>
                </a:lnTo>
                <a:lnTo>
                  <a:pt x="218396" y="601165"/>
                </a:lnTo>
                <a:lnTo>
                  <a:pt x="261707" y="610841"/>
                </a:lnTo>
                <a:lnTo>
                  <a:pt x="307085" y="614172"/>
                </a:lnTo>
                <a:lnTo>
                  <a:pt x="352464" y="610841"/>
                </a:lnTo>
                <a:lnTo>
                  <a:pt x="395775" y="601165"/>
                </a:lnTo>
                <a:lnTo>
                  <a:pt x="436544" y="585621"/>
                </a:lnTo>
                <a:lnTo>
                  <a:pt x="474296" y="564684"/>
                </a:lnTo>
                <a:lnTo>
                  <a:pt x="508555" y="538830"/>
                </a:lnTo>
                <a:lnTo>
                  <a:pt x="538847" y="508535"/>
                </a:lnTo>
                <a:lnTo>
                  <a:pt x="564697" y="474273"/>
                </a:lnTo>
                <a:lnTo>
                  <a:pt x="585630" y="436522"/>
                </a:lnTo>
                <a:lnTo>
                  <a:pt x="601170" y="395756"/>
                </a:lnTo>
                <a:lnTo>
                  <a:pt x="610842" y="352452"/>
                </a:lnTo>
                <a:lnTo>
                  <a:pt x="614172" y="307086"/>
                </a:lnTo>
                <a:lnTo>
                  <a:pt x="610842" y="261719"/>
                </a:lnTo>
                <a:lnTo>
                  <a:pt x="601170" y="218415"/>
                </a:lnTo>
                <a:lnTo>
                  <a:pt x="585630" y="177649"/>
                </a:lnTo>
                <a:lnTo>
                  <a:pt x="564697" y="139898"/>
                </a:lnTo>
                <a:lnTo>
                  <a:pt x="538847" y="105636"/>
                </a:lnTo>
                <a:lnTo>
                  <a:pt x="508555" y="75341"/>
                </a:lnTo>
                <a:lnTo>
                  <a:pt x="474296" y="49487"/>
                </a:lnTo>
                <a:lnTo>
                  <a:pt x="436544" y="28550"/>
                </a:lnTo>
                <a:lnTo>
                  <a:pt x="395775" y="13006"/>
                </a:lnTo>
                <a:lnTo>
                  <a:pt x="352464" y="3330"/>
                </a:lnTo>
                <a:lnTo>
                  <a:pt x="307085" y="0"/>
                </a:lnTo>
                <a:close/>
              </a:path>
            </a:pathLst>
          </a:custGeom>
          <a:solidFill>
            <a:srgbClr val="ACD333">
              <a:alpha val="50195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Proteção </a:t>
            </a:r>
          </a:p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dos consumidores</a:t>
            </a:r>
            <a:endParaRPr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object 28"/>
          <p:cNvSpPr/>
          <p:nvPr/>
        </p:nvSpPr>
        <p:spPr>
          <a:xfrm>
            <a:off x="6885308" y="5470374"/>
            <a:ext cx="1295400" cy="1143942"/>
          </a:xfrm>
          <a:custGeom>
            <a:avLst/>
            <a:gdLst/>
            <a:ahLst/>
            <a:cxnLst/>
            <a:rect l="l" t="t" r="r" b="b"/>
            <a:pathLst>
              <a:path w="614680" h="614679">
                <a:moveTo>
                  <a:pt x="307085" y="0"/>
                </a:moveTo>
                <a:lnTo>
                  <a:pt x="261707" y="3330"/>
                </a:lnTo>
                <a:lnTo>
                  <a:pt x="218396" y="13006"/>
                </a:lnTo>
                <a:lnTo>
                  <a:pt x="177627" y="28550"/>
                </a:lnTo>
                <a:lnTo>
                  <a:pt x="139875" y="49487"/>
                </a:lnTo>
                <a:lnTo>
                  <a:pt x="105616" y="75341"/>
                </a:lnTo>
                <a:lnTo>
                  <a:pt x="75324" y="105636"/>
                </a:lnTo>
                <a:lnTo>
                  <a:pt x="49474" y="139898"/>
                </a:lnTo>
                <a:lnTo>
                  <a:pt x="28541" y="177649"/>
                </a:lnTo>
                <a:lnTo>
                  <a:pt x="13001" y="218415"/>
                </a:lnTo>
                <a:lnTo>
                  <a:pt x="3329" y="261719"/>
                </a:lnTo>
                <a:lnTo>
                  <a:pt x="0" y="307086"/>
                </a:lnTo>
                <a:lnTo>
                  <a:pt x="3329" y="352452"/>
                </a:lnTo>
                <a:lnTo>
                  <a:pt x="13001" y="395756"/>
                </a:lnTo>
                <a:lnTo>
                  <a:pt x="28541" y="436522"/>
                </a:lnTo>
                <a:lnTo>
                  <a:pt x="49474" y="474273"/>
                </a:lnTo>
                <a:lnTo>
                  <a:pt x="75324" y="508535"/>
                </a:lnTo>
                <a:lnTo>
                  <a:pt x="105616" y="538830"/>
                </a:lnTo>
                <a:lnTo>
                  <a:pt x="139875" y="564684"/>
                </a:lnTo>
                <a:lnTo>
                  <a:pt x="177627" y="585621"/>
                </a:lnTo>
                <a:lnTo>
                  <a:pt x="218396" y="601165"/>
                </a:lnTo>
                <a:lnTo>
                  <a:pt x="261707" y="610841"/>
                </a:lnTo>
                <a:lnTo>
                  <a:pt x="307085" y="614172"/>
                </a:lnTo>
                <a:lnTo>
                  <a:pt x="352464" y="610841"/>
                </a:lnTo>
                <a:lnTo>
                  <a:pt x="395775" y="601165"/>
                </a:lnTo>
                <a:lnTo>
                  <a:pt x="436544" y="585621"/>
                </a:lnTo>
                <a:lnTo>
                  <a:pt x="474296" y="564684"/>
                </a:lnTo>
                <a:lnTo>
                  <a:pt x="508555" y="538830"/>
                </a:lnTo>
                <a:lnTo>
                  <a:pt x="538847" y="508535"/>
                </a:lnTo>
                <a:lnTo>
                  <a:pt x="564697" y="474273"/>
                </a:lnTo>
                <a:lnTo>
                  <a:pt x="585630" y="436522"/>
                </a:lnTo>
                <a:lnTo>
                  <a:pt x="601170" y="395756"/>
                </a:lnTo>
                <a:lnTo>
                  <a:pt x="610842" y="352452"/>
                </a:lnTo>
                <a:lnTo>
                  <a:pt x="614172" y="307086"/>
                </a:lnTo>
                <a:lnTo>
                  <a:pt x="610842" y="261719"/>
                </a:lnTo>
                <a:lnTo>
                  <a:pt x="601170" y="218415"/>
                </a:lnTo>
                <a:lnTo>
                  <a:pt x="585630" y="177649"/>
                </a:lnTo>
                <a:lnTo>
                  <a:pt x="564697" y="139898"/>
                </a:lnTo>
                <a:lnTo>
                  <a:pt x="538847" y="105636"/>
                </a:lnTo>
                <a:lnTo>
                  <a:pt x="508555" y="75341"/>
                </a:lnTo>
                <a:lnTo>
                  <a:pt x="474296" y="49487"/>
                </a:lnTo>
                <a:lnTo>
                  <a:pt x="436544" y="28550"/>
                </a:lnTo>
                <a:lnTo>
                  <a:pt x="395775" y="13006"/>
                </a:lnTo>
                <a:lnTo>
                  <a:pt x="352464" y="3330"/>
                </a:lnTo>
                <a:lnTo>
                  <a:pt x="307085" y="0"/>
                </a:lnTo>
                <a:close/>
              </a:path>
            </a:pathLst>
          </a:custGeom>
          <a:solidFill>
            <a:srgbClr val="ACD333">
              <a:alpha val="50195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Proteção  Ambiental</a:t>
            </a:r>
            <a:endParaRPr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object 28"/>
          <p:cNvSpPr/>
          <p:nvPr/>
        </p:nvSpPr>
        <p:spPr>
          <a:xfrm>
            <a:off x="6237608" y="4648200"/>
            <a:ext cx="1295400" cy="1143942"/>
          </a:xfrm>
          <a:custGeom>
            <a:avLst/>
            <a:gdLst/>
            <a:ahLst/>
            <a:cxnLst/>
            <a:rect l="l" t="t" r="r" b="b"/>
            <a:pathLst>
              <a:path w="614680" h="614679">
                <a:moveTo>
                  <a:pt x="307085" y="0"/>
                </a:moveTo>
                <a:lnTo>
                  <a:pt x="261707" y="3330"/>
                </a:lnTo>
                <a:lnTo>
                  <a:pt x="218396" y="13006"/>
                </a:lnTo>
                <a:lnTo>
                  <a:pt x="177627" y="28550"/>
                </a:lnTo>
                <a:lnTo>
                  <a:pt x="139875" y="49487"/>
                </a:lnTo>
                <a:lnTo>
                  <a:pt x="105616" y="75341"/>
                </a:lnTo>
                <a:lnTo>
                  <a:pt x="75324" y="105636"/>
                </a:lnTo>
                <a:lnTo>
                  <a:pt x="49474" y="139898"/>
                </a:lnTo>
                <a:lnTo>
                  <a:pt x="28541" y="177649"/>
                </a:lnTo>
                <a:lnTo>
                  <a:pt x="13001" y="218415"/>
                </a:lnTo>
                <a:lnTo>
                  <a:pt x="3329" y="261719"/>
                </a:lnTo>
                <a:lnTo>
                  <a:pt x="0" y="307086"/>
                </a:lnTo>
                <a:lnTo>
                  <a:pt x="3329" y="352452"/>
                </a:lnTo>
                <a:lnTo>
                  <a:pt x="13001" y="395756"/>
                </a:lnTo>
                <a:lnTo>
                  <a:pt x="28541" y="436522"/>
                </a:lnTo>
                <a:lnTo>
                  <a:pt x="49474" y="474273"/>
                </a:lnTo>
                <a:lnTo>
                  <a:pt x="75324" y="508535"/>
                </a:lnTo>
                <a:lnTo>
                  <a:pt x="105616" y="538830"/>
                </a:lnTo>
                <a:lnTo>
                  <a:pt x="139875" y="564684"/>
                </a:lnTo>
                <a:lnTo>
                  <a:pt x="177627" y="585621"/>
                </a:lnTo>
                <a:lnTo>
                  <a:pt x="218396" y="601165"/>
                </a:lnTo>
                <a:lnTo>
                  <a:pt x="261707" y="610841"/>
                </a:lnTo>
                <a:lnTo>
                  <a:pt x="307085" y="614172"/>
                </a:lnTo>
                <a:lnTo>
                  <a:pt x="352464" y="610841"/>
                </a:lnTo>
                <a:lnTo>
                  <a:pt x="395775" y="601165"/>
                </a:lnTo>
                <a:lnTo>
                  <a:pt x="436544" y="585621"/>
                </a:lnTo>
                <a:lnTo>
                  <a:pt x="474296" y="564684"/>
                </a:lnTo>
                <a:lnTo>
                  <a:pt x="508555" y="538830"/>
                </a:lnTo>
                <a:lnTo>
                  <a:pt x="538847" y="508535"/>
                </a:lnTo>
                <a:lnTo>
                  <a:pt x="564697" y="474273"/>
                </a:lnTo>
                <a:lnTo>
                  <a:pt x="585630" y="436522"/>
                </a:lnTo>
                <a:lnTo>
                  <a:pt x="601170" y="395756"/>
                </a:lnTo>
                <a:lnTo>
                  <a:pt x="610842" y="352452"/>
                </a:lnTo>
                <a:lnTo>
                  <a:pt x="614172" y="307086"/>
                </a:lnTo>
                <a:lnTo>
                  <a:pt x="610842" y="261719"/>
                </a:lnTo>
                <a:lnTo>
                  <a:pt x="601170" y="218415"/>
                </a:lnTo>
                <a:lnTo>
                  <a:pt x="585630" y="177649"/>
                </a:lnTo>
                <a:lnTo>
                  <a:pt x="564697" y="139898"/>
                </a:lnTo>
                <a:lnTo>
                  <a:pt x="538847" y="105636"/>
                </a:lnTo>
                <a:lnTo>
                  <a:pt x="508555" y="75341"/>
                </a:lnTo>
                <a:lnTo>
                  <a:pt x="474296" y="49487"/>
                </a:lnTo>
                <a:lnTo>
                  <a:pt x="436544" y="28550"/>
                </a:lnTo>
                <a:lnTo>
                  <a:pt x="395775" y="13006"/>
                </a:lnTo>
                <a:lnTo>
                  <a:pt x="352464" y="3330"/>
                </a:lnTo>
                <a:lnTo>
                  <a:pt x="307085" y="0"/>
                </a:lnTo>
                <a:close/>
              </a:path>
            </a:pathLst>
          </a:custGeom>
          <a:solidFill>
            <a:srgbClr val="ACD333">
              <a:alpha val="50195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Direitos do homem/ criança</a:t>
            </a:r>
            <a:endParaRPr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object 28"/>
          <p:cNvSpPr/>
          <p:nvPr/>
        </p:nvSpPr>
        <p:spPr>
          <a:xfrm>
            <a:off x="7696200" y="4932687"/>
            <a:ext cx="1295400" cy="1143942"/>
          </a:xfrm>
          <a:custGeom>
            <a:avLst/>
            <a:gdLst/>
            <a:ahLst/>
            <a:cxnLst/>
            <a:rect l="l" t="t" r="r" b="b"/>
            <a:pathLst>
              <a:path w="614680" h="614679">
                <a:moveTo>
                  <a:pt x="307085" y="0"/>
                </a:moveTo>
                <a:lnTo>
                  <a:pt x="261707" y="3330"/>
                </a:lnTo>
                <a:lnTo>
                  <a:pt x="218396" y="13006"/>
                </a:lnTo>
                <a:lnTo>
                  <a:pt x="177627" y="28550"/>
                </a:lnTo>
                <a:lnTo>
                  <a:pt x="139875" y="49487"/>
                </a:lnTo>
                <a:lnTo>
                  <a:pt x="105616" y="75341"/>
                </a:lnTo>
                <a:lnTo>
                  <a:pt x="75324" y="105636"/>
                </a:lnTo>
                <a:lnTo>
                  <a:pt x="49474" y="139898"/>
                </a:lnTo>
                <a:lnTo>
                  <a:pt x="28541" y="177649"/>
                </a:lnTo>
                <a:lnTo>
                  <a:pt x="13001" y="218415"/>
                </a:lnTo>
                <a:lnTo>
                  <a:pt x="3329" y="261719"/>
                </a:lnTo>
                <a:lnTo>
                  <a:pt x="0" y="307086"/>
                </a:lnTo>
                <a:lnTo>
                  <a:pt x="3329" y="352452"/>
                </a:lnTo>
                <a:lnTo>
                  <a:pt x="13001" y="395756"/>
                </a:lnTo>
                <a:lnTo>
                  <a:pt x="28541" y="436522"/>
                </a:lnTo>
                <a:lnTo>
                  <a:pt x="49474" y="474273"/>
                </a:lnTo>
                <a:lnTo>
                  <a:pt x="75324" y="508535"/>
                </a:lnTo>
                <a:lnTo>
                  <a:pt x="105616" y="538830"/>
                </a:lnTo>
                <a:lnTo>
                  <a:pt x="139875" y="564684"/>
                </a:lnTo>
                <a:lnTo>
                  <a:pt x="177627" y="585621"/>
                </a:lnTo>
                <a:lnTo>
                  <a:pt x="218396" y="601165"/>
                </a:lnTo>
                <a:lnTo>
                  <a:pt x="261707" y="610841"/>
                </a:lnTo>
                <a:lnTo>
                  <a:pt x="307085" y="614172"/>
                </a:lnTo>
                <a:lnTo>
                  <a:pt x="352464" y="610841"/>
                </a:lnTo>
                <a:lnTo>
                  <a:pt x="395775" y="601165"/>
                </a:lnTo>
                <a:lnTo>
                  <a:pt x="436544" y="585621"/>
                </a:lnTo>
                <a:lnTo>
                  <a:pt x="474296" y="564684"/>
                </a:lnTo>
                <a:lnTo>
                  <a:pt x="508555" y="538830"/>
                </a:lnTo>
                <a:lnTo>
                  <a:pt x="538847" y="508535"/>
                </a:lnTo>
                <a:lnTo>
                  <a:pt x="564697" y="474273"/>
                </a:lnTo>
                <a:lnTo>
                  <a:pt x="585630" y="436522"/>
                </a:lnTo>
                <a:lnTo>
                  <a:pt x="601170" y="395756"/>
                </a:lnTo>
                <a:lnTo>
                  <a:pt x="610842" y="352452"/>
                </a:lnTo>
                <a:lnTo>
                  <a:pt x="614172" y="307086"/>
                </a:lnTo>
                <a:lnTo>
                  <a:pt x="610842" y="261719"/>
                </a:lnTo>
                <a:lnTo>
                  <a:pt x="601170" y="218415"/>
                </a:lnTo>
                <a:lnTo>
                  <a:pt x="585630" y="177649"/>
                </a:lnTo>
                <a:lnTo>
                  <a:pt x="564697" y="139898"/>
                </a:lnTo>
                <a:lnTo>
                  <a:pt x="538847" y="105636"/>
                </a:lnTo>
                <a:lnTo>
                  <a:pt x="508555" y="75341"/>
                </a:lnTo>
                <a:lnTo>
                  <a:pt x="474296" y="49487"/>
                </a:lnTo>
                <a:lnTo>
                  <a:pt x="436544" y="28550"/>
                </a:lnTo>
                <a:lnTo>
                  <a:pt x="395775" y="13006"/>
                </a:lnTo>
                <a:lnTo>
                  <a:pt x="352464" y="3330"/>
                </a:lnTo>
                <a:lnTo>
                  <a:pt x="307085" y="0"/>
                </a:lnTo>
                <a:close/>
              </a:path>
            </a:pathLst>
          </a:custGeom>
          <a:solidFill>
            <a:srgbClr val="ACD333">
              <a:alpha val="50195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Outros</a:t>
            </a:r>
            <a:endParaRPr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4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 - O Racional da proposta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091" y="1362454"/>
            <a:ext cx="633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&gt; Como protegerá o regulamento esses direitos?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1819618"/>
            <a:ext cx="8305800" cy="255968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Estabelecendo um conjunto de requisitos e obrigações: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criando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obrigações para testes </a:t>
            </a:r>
            <a:r>
              <a:rPr kumimoji="0" lang="pt-PT" altLang="pt-PT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ante, gestão de risco e supervisão humana; 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n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</a:t>
            </a:r>
            <a:r>
              <a:rPr kumimoji="0" lang="pt-PT" altLang="pt-PT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caso de infrações: exigindo reparação efetiva - garantindo transparência e rastreabilidade dos sistemas de IA, adicionados a forte controlo </a:t>
            </a:r>
            <a:r>
              <a:rPr kumimoji="0" lang="pt-PT" altLang="pt-PT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pt-PT" altLang="pt-PT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post</a:t>
            </a: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;</a:t>
            </a:r>
            <a:endParaRPr kumimoji="0" lang="pt-PT" altLang="pt-P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sz="2100" dirty="0">
                <a:solidFill>
                  <a:srgbClr val="202124"/>
                </a:solidFill>
                <a:latin typeface="inherit"/>
              </a:rPr>
              <a:t>incluindo r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estrições à liberdade de conduzir negócios e mesmo às “liberdades” das artes e ciências.</a:t>
            </a:r>
            <a:endParaRPr kumimoji="0" lang="pt-PT" altLang="pt-P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bject 12"/>
          <p:cNvSpPr/>
          <p:nvPr/>
        </p:nvSpPr>
        <p:spPr>
          <a:xfrm>
            <a:off x="5943600" y="4685074"/>
            <a:ext cx="2895600" cy="1913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7091" y="4685074"/>
            <a:ext cx="5666509" cy="19133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OBJETIVO: criar um ecossistema de confiança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Cidadãos 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-&gt;confiança para adotar/usar a IA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Empresas e órgãos públicos-</a:t>
            </a: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&gt; segurança jurídica para inovar usando IA.</a:t>
            </a:r>
            <a: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1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 - O Racional da proposta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8600" y="1368304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Coerência com a legislação e políticas europeias vigentes, </a:t>
            </a:r>
          </a:p>
          <a:p>
            <a:r>
              <a:rPr lang="pt-PT" sz="2400" b="1" dirty="0"/>
              <a:t>gerais e setoriais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3291" y="2229303"/>
            <a:ext cx="8257309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Carta dos Direitos Fundamentais da UE;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altLang="pt-P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Legislação existente em matéria de proteção de dados, proteção do consumidor, não discriminação e igualdade de género.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3291" y="3374999"/>
            <a:ext cx="5971309" cy="34214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Coerente e complementar</a:t>
            </a:r>
            <a:r>
              <a:rPr kumimoji="0" lang="pt-PT" altLang="pt-PT" sz="1600" b="1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ao RGPD</a:t>
            </a: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e à Diretiva de Aplicação do</a:t>
            </a:r>
            <a:r>
              <a:rPr kumimoji="0" lang="pt-PT" altLang="pt-PT" sz="1600" b="1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próprio regulamento(IA)</a:t>
            </a: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Coerente com a aplicação do direito da concorrência da UE;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Para sistemas de IA de alto risco que sejam componentes de segurança de produtos: </a:t>
            </a:r>
            <a:r>
              <a:rPr kumimoji="0" lang="pt-PT" altLang="pt-PT" sz="1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esta proposta será integrada na legislação setorial de segurança existente;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Para sistemas de IA de instituições de crédito regulamentadas: </a:t>
            </a:r>
            <a:r>
              <a:rPr kumimoji="0" lang="pt-PT" altLang="pt-PT" sz="1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Exige-se aplicação coerente das obrigações decorrentes da presente proposta  com a legislação da União sobre serviços financeiros;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Consistência com a legislação aplicável na UE sobre serviços intermediários: </a:t>
            </a:r>
            <a:r>
              <a:rPr kumimoji="0" lang="pt-PT" altLang="pt-PT" sz="1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Diretiva de comércio eletrónico 2000/31/EC e proposta para a Lei de Serviços Digitais.</a:t>
            </a:r>
            <a:r>
              <a:rPr kumimoji="0" lang="pt-PT" altLang="pt-PT" sz="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bject 24"/>
          <p:cNvSpPr/>
          <p:nvPr/>
        </p:nvSpPr>
        <p:spPr>
          <a:xfrm>
            <a:off x="6553200" y="3657600"/>
            <a:ext cx="2279074" cy="2661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87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362454"/>
          </a:xfrm>
          <a:custGeom>
            <a:avLst/>
            <a:gdLst/>
            <a:ahLst/>
            <a:cxnLst/>
            <a:rect l="l" t="t" r="r" b="b"/>
            <a:pathLst>
              <a:path w="10055860" h="378459">
                <a:moveTo>
                  <a:pt x="0" y="0"/>
                </a:moveTo>
                <a:lnTo>
                  <a:pt x="10055352" y="0"/>
                </a:lnTo>
                <a:lnTo>
                  <a:pt x="1005535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pt-PT" sz="4000" spc="-20" dirty="0">
              <a:solidFill>
                <a:schemeClr val="bg1"/>
              </a:solidFill>
            </a:endParaRPr>
          </a:p>
          <a:p>
            <a:r>
              <a:rPr lang="pt-PT" sz="4000" spc="-20" dirty="0">
                <a:solidFill>
                  <a:schemeClr val="bg1"/>
                </a:solidFill>
              </a:rPr>
              <a:t> I - O Racional da proposta</a:t>
            </a:r>
            <a:endParaRPr sz="4000" spc="-2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091" y="1362454"/>
            <a:ext cx="7800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&gt; Consistência com outras políticas Europeias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67001" y="3799153"/>
            <a:ext cx="78510" cy="2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1" y="2188556"/>
            <a:ext cx="6083252" cy="42832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proposta faz parte de um pacote legislativo mais amplo destinado a regular o desenvolvimento e o uso da IA: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Diretriz de Máquinas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Diretriz Geral de Segurança do Produto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(Associadas a responsabilidades por implementação de novas tecnologias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Estreitamente ligada à Estratégia da UE para os dados: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Proposta de regulamento de Governança de Dados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t-PT" altLang="pt-PT" sz="2000" dirty="0">
                <a:solidFill>
                  <a:srgbClr val="202124"/>
                </a:solidFill>
                <a:latin typeface="inherit"/>
              </a:rPr>
              <a:t>Diretiva dados abertos</a:t>
            </a:r>
            <a:r>
              <a:rPr lang="pt-PT" altLang="pt-PT" sz="500" dirty="0"/>
              <a:t> </a:t>
            </a:r>
            <a:endParaRPr lang="pt-PT" altLang="pt-PT" sz="160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(que pretendem estabelecer regras harmonizadas sobre acesso e uso de dados) </a:t>
            </a:r>
          </a:p>
        </p:txBody>
      </p:sp>
      <p:sp>
        <p:nvSpPr>
          <p:cNvPr id="10" name="object 12"/>
          <p:cNvSpPr/>
          <p:nvPr/>
        </p:nvSpPr>
        <p:spPr>
          <a:xfrm>
            <a:off x="6235653" y="1756199"/>
            <a:ext cx="2842583" cy="4957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018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6851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194248</TotalTime>
  <Words>3089</Words>
  <Application>Microsoft Office PowerPoint</Application>
  <PresentationFormat>On-screen Show (4:3)</PresentationFormat>
  <Paragraphs>287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Courier New</vt:lpstr>
      <vt:lpstr>inherit</vt:lpstr>
      <vt:lpstr>Wingdings</vt:lpstr>
      <vt:lpstr>Office Theme</vt:lpstr>
      <vt:lpstr>1_Office Theme</vt:lpstr>
      <vt:lpstr>RGPD e o Novo (proposta) Regulamento Inteligência Artificial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División de Consultoría</dc:title>
  <dc:creator>Francisco José Silva</dc:creator>
  <cp:lastModifiedBy>Fernando Batista</cp:lastModifiedBy>
  <cp:revision>235</cp:revision>
  <cp:lastPrinted>2022-05-30T15:12:33Z</cp:lastPrinted>
  <dcterms:created xsi:type="dcterms:W3CDTF">2019-03-10T23:00:03Z</dcterms:created>
  <dcterms:modified xsi:type="dcterms:W3CDTF">2022-06-01T09:59:37Z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2019-03-10T00:00:00Z</vt:filetime>
  </property>
</Properties>
</file>