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modernComment_132_86151EEE.xml" ContentType="application/vnd.ms-powerpoint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5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Ex1.xml" ContentType="application/vnd.ms-office.chartex+xml"/>
  <Override PartName="/ppt/charts/style11.xml" ContentType="application/vnd.ms-office.chartstyle+xml"/>
  <Override PartName="/ppt/charts/colors11.xml" ContentType="application/vnd.ms-office.chartcolorstyle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4"/>
  </p:sldMasterIdLst>
  <p:notesMasterIdLst>
    <p:notesMasterId r:id="rId131"/>
  </p:notesMasterIdLst>
  <p:sldIdLst>
    <p:sldId id="257" r:id="rId5"/>
    <p:sldId id="258" r:id="rId6"/>
    <p:sldId id="821" r:id="rId7"/>
    <p:sldId id="826" r:id="rId8"/>
    <p:sldId id="831" r:id="rId9"/>
    <p:sldId id="833" r:id="rId10"/>
    <p:sldId id="283" r:id="rId11"/>
    <p:sldId id="284" r:id="rId12"/>
    <p:sldId id="285" r:id="rId13"/>
    <p:sldId id="286" r:id="rId14"/>
    <p:sldId id="837" r:id="rId15"/>
    <p:sldId id="774" r:id="rId16"/>
    <p:sldId id="798" r:id="rId17"/>
    <p:sldId id="839" r:id="rId18"/>
    <p:sldId id="810" r:id="rId19"/>
    <p:sldId id="811" r:id="rId20"/>
    <p:sldId id="804" r:id="rId21"/>
    <p:sldId id="902" r:id="rId22"/>
    <p:sldId id="806" r:id="rId23"/>
    <p:sldId id="844" r:id="rId24"/>
    <p:sldId id="818" r:id="rId25"/>
    <p:sldId id="812" r:id="rId26"/>
    <p:sldId id="678" r:id="rId27"/>
    <p:sldId id="903" r:id="rId28"/>
    <p:sldId id="904" r:id="rId29"/>
    <p:sldId id="905" r:id="rId30"/>
    <p:sldId id="848" r:id="rId31"/>
    <p:sldId id="849" r:id="rId32"/>
    <p:sldId id="847" r:id="rId33"/>
    <p:sldId id="813" r:id="rId34"/>
    <p:sldId id="850" r:id="rId35"/>
    <p:sldId id="851" r:id="rId36"/>
    <p:sldId id="853" r:id="rId37"/>
    <p:sldId id="306" r:id="rId38"/>
    <p:sldId id="333" r:id="rId39"/>
    <p:sldId id="852" r:id="rId40"/>
    <p:sldId id="854" r:id="rId41"/>
    <p:sldId id="855" r:id="rId42"/>
    <p:sldId id="857" r:id="rId43"/>
    <p:sldId id="860" r:id="rId44"/>
    <p:sldId id="773" r:id="rId45"/>
    <p:sldId id="772" r:id="rId46"/>
    <p:sldId id="771" r:id="rId47"/>
    <p:sldId id="770" r:id="rId48"/>
    <p:sldId id="769" r:id="rId49"/>
    <p:sldId id="792" r:id="rId50"/>
    <p:sldId id="863" r:id="rId51"/>
    <p:sldId id="766" r:id="rId52"/>
    <p:sldId id="765" r:id="rId53"/>
    <p:sldId id="764" r:id="rId54"/>
    <p:sldId id="763" r:id="rId55"/>
    <p:sldId id="762" r:id="rId56"/>
    <p:sldId id="761" r:id="rId57"/>
    <p:sldId id="760" r:id="rId58"/>
    <p:sldId id="759" r:id="rId59"/>
    <p:sldId id="758" r:id="rId60"/>
    <p:sldId id="757" r:id="rId61"/>
    <p:sldId id="775" r:id="rId62"/>
    <p:sldId id="864" r:id="rId63"/>
    <p:sldId id="865" r:id="rId64"/>
    <p:sldId id="776" r:id="rId65"/>
    <p:sldId id="866" r:id="rId66"/>
    <p:sldId id="858" r:id="rId67"/>
    <p:sldId id="867" r:id="rId68"/>
    <p:sldId id="868" r:id="rId69"/>
    <p:sldId id="781" r:id="rId70"/>
    <p:sldId id="780" r:id="rId71"/>
    <p:sldId id="907" r:id="rId72"/>
    <p:sldId id="906" r:id="rId73"/>
    <p:sldId id="779" r:id="rId74"/>
    <p:sldId id="869" r:id="rId75"/>
    <p:sldId id="870" r:id="rId76"/>
    <p:sldId id="871" r:id="rId77"/>
    <p:sldId id="872" r:id="rId78"/>
    <p:sldId id="874" r:id="rId79"/>
    <p:sldId id="875" r:id="rId80"/>
    <p:sldId id="876" r:id="rId81"/>
    <p:sldId id="796" r:id="rId82"/>
    <p:sldId id="272" r:id="rId83"/>
    <p:sldId id="738" r:id="rId84"/>
    <p:sldId id="877" r:id="rId85"/>
    <p:sldId id="899" r:id="rId86"/>
    <p:sldId id="878" r:id="rId87"/>
    <p:sldId id="741" r:id="rId88"/>
    <p:sldId id="879" r:id="rId89"/>
    <p:sldId id="743" r:id="rId90"/>
    <p:sldId id="900" r:id="rId91"/>
    <p:sldId id="744" r:id="rId92"/>
    <p:sldId id="880" r:id="rId93"/>
    <p:sldId id="881" r:id="rId94"/>
    <p:sldId id="747" r:id="rId95"/>
    <p:sldId id="901" r:id="rId96"/>
    <p:sldId id="749" r:id="rId97"/>
    <p:sldId id="748" r:id="rId98"/>
    <p:sldId id="750" r:id="rId99"/>
    <p:sldId id="910" r:id="rId100"/>
    <p:sldId id="751" r:id="rId101"/>
    <p:sldId id="805" r:id="rId102"/>
    <p:sldId id="802" r:id="rId103"/>
    <p:sldId id="809" r:id="rId104"/>
    <p:sldId id="846" r:id="rId105"/>
    <p:sldId id="859" r:id="rId106"/>
    <p:sldId id="273" r:id="rId107"/>
    <p:sldId id="897" r:id="rId108"/>
    <p:sldId id="898" r:id="rId109"/>
    <p:sldId id="882" r:id="rId110"/>
    <p:sldId id="896" r:id="rId111"/>
    <p:sldId id="261" r:id="rId112"/>
    <p:sldId id="820" r:id="rId113"/>
    <p:sldId id="822" r:id="rId114"/>
    <p:sldId id="825" r:id="rId115"/>
    <p:sldId id="913" r:id="rId116"/>
    <p:sldId id="829" r:id="rId117"/>
    <p:sldId id="830" r:id="rId118"/>
    <p:sldId id="832" r:id="rId119"/>
    <p:sldId id="883" r:id="rId120"/>
    <p:sldId id="834" r:id="rId121"/>
    <p:sldId id="838" r:id="rId122"/>
    <p:sldId id="916" r:id="rId123"/>
    <p:sldId id="915" r:id="rId124"/>
    <p:sldId id="888" r:id="rId125"/>
    <p:sldId id="843" r:id="rId126"/>
    <p:sldId id="884" r:id="rId127"/>
    <p:sldId id="856" r:id="rId128"/>
    <p:sldId id="912" r:id="rId129"/>
    <p:sldId id="262" r:id="rId130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6AF1F1E-83CE-0E53-3EC9-D2516AE84FE7}" name="João Moreira" initials="JM" userId="S::jmm@fccn.pt::e7256a9d-0a20-48f2-8cf0-703981afb78c" providerId="AD"/>
  <p188:author id="{8B836F84-3608-1C48-F75E-3AE6C6292A44}" name="Ana Tavares Pinto" initials="ATP" userId="S::ana.pinto@fccn.pt::4473e6ef-179d-4842-b78c-7b04730e0a62" providerId="AD"/>
  <p188:author id="{6C4CF984-3B80-8CD7-3235-4924A959353B}" name="Talissa Anger" initials="TA" userId="S::talissa.anger@fccn.pt::cd42e002-1a6b-48e0-878d-1c3745c2d3b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1833"/>
    <a:srgbClr val="4E7B98"/>
    <a:srgbClr val="00ADC5"/>
    <a:srgbClr val="333333"/>
    <a:srgbClr val="073763"/>
    <a:srgbClr val="008000"/>
    <a:srgbClr val="006600"/>
    <a:srgbClr val="2982BD"/>
    <a:srgbClr val="2BAAD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F9B447-FA4F-46C4-EBEA-55A7ABEEE42A}" v="20" dt="2023-06-26T14:50:17.335"/>
    <p1510:client id="{084648BA-67DE-4842-90AA-C5939E1C675A}" v="2904" dt="2023-06-26T18:02:33.957"/>
    <p1510:client id="{0D324FC1-68FC-E855-CFDD-47CA49E17F85}" v="45" dt="2023-06-26T17:03:28.325"/>
    <p1510:client id="{181E4325-25D5-7EDE-A794-841A860EEC47}" v="15" dt="2023-06-26T10:38:39.086"/>
    <p1510:client id="{539011B2-11E8-716F-3A22-FD5C27E2AD21}" v="20" dt="2023-06-26T11:51:36.238"/>
    <p1510:client id="{5964C419-6A86-5779-F7E0-EBF13BBE4FE7}" v="717" dt="2023-06-26T14:50:26.553"/>
    <p1510:client id="{65779CC7-072C-963A-2991-07755EE4C7F0}" v="22" dt="2023-06-26T16:43:41.750"/>
    <p1510:client id="{724B44E4-8C15-CAFA-DE49-C6AAB96BCA49}" v="447" dt="2023-06-26T15:34:37.959"/>
    <p1510:client id="{A67F3913-B426-9E5B-845A-84D6014A08EE}" v="137" dt="2023-06-26T11:46:44.662"/>
    <p1510:client id="{D15A0ABF-4D7D-4CA4-90A1-C6BECAE4E7AF}" v="19" dt="2023-06-26T17:14:14.842"/>
    <p1510:client id="{FDA4396D-3082-E7A2-939A-04A72866767B}" v="1" dt="2023-06-26T15:56:19.0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48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theme" Target="theme/theme1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tableStyles" Target="tableStyles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notesMaster" Target="notesMasters/notesMaster1.xml"/><Relationship Id="rId136" Type="http://schemas.microsoft.com/office/2015/10/relationships/revisionInfo" Target="revisionInfo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presProps" Target="presProps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fctmctes-my.sharepoint.com/personal/catia_laranjeira_fccn_pt/Documents/CL_PTCRIS/CL_Conferences/Jornadas/2021/QN-analise%20jornada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laranjeira\Downloads\Total%20por%20fonte%20de%20dado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fctmctes.sharepoint.com/sites/ACC_PTCRIS/Shared%20Documents/PTCRIS/WP4-Novos%20Sistemas/WP4.1-CI&#202;NCIAVITAE/09-Deliverables/Indicadores%20Institucionais/Servi&#231;osPTCRIS_Dez202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fctmctes.sharepoint.com/sites/ACC_PTCRIS/Shared%20Documents/PTCRIS/WP1-Coordena&#231;&#227;o/05-Relat&#243;rio-de-Progresso/Indicadores/SciPROJ_Indicadore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fctmctes.sharepoint.com/sites/ACC_PTCRIS/Shared%20Documents/PTCRIS/WP1-Coordena&#231;&#227;o/05-Relat&#243;rio-de-Progresso/Indicadores/SciPROJ_Indicadore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fctmctes.sharepoint.com/sites/ACC_PTCRIS/Shared%20Documents/PTCRIS/WP1-Coordena&#231;&#227;o/05-Relat&#243;rio-de-Progresso/Indicadores/SciPROJ_Indicadore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fctmctes.sharepoint.com/sites/ACC_PTCRIS/Shared%20Documents/PTCRIS/WP1-Coordena&#231;&#227;o/05-Relat&#243;rio-de-Progresso/Indicadores/SciPROJ_Indicadore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fctmctes-my.sharepoint.com/personal/catia_laranjeira_fccn_pt/Documents/CL_PTCRIS/CL_Conferences/Jornadas/2022/CVs%20Total,%20CVs%20Criados%20e%20CVs%20Removidos%20por%20Dia%20(5)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laranjeira\Downloads\TOTAL%20por%20Afilia&#231;&#227;o%20(Top%2020)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1.xml"/><Relationship Id="rId2" Type="http://schemas.microsoft.com/office/2011/relationships/chartStyle" Target="style11.xml"/><Relationship Id="rId1" Type="http://schemas.openxmlformats.org/officeDocument/2006/relationships/oleObject" Target="file:///C:\Users\claranjeira\Downloads\TOTAL%20de%20acessos%20por%20sistema%20(&#250;ltimo%20ano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2982BD"/>
            </a:solidFill>
            <a:ln w="22225">
              <a:solidFill>
                <a:schemeClr val="accent5">
                  <a:lumMod val="5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Sheet1!$A$2:$F$2</c:f>
              <c:strCache>
                <c:ptCount val="6"/>
                <c:pt idx="0">
                  <c:v>&gt;=2018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strCache>
            </c:strRef>
          </c:cat>
          <c:val>
            <c:numRef>
              <c:f>Sheet1!$A$4:$F$4</c:f>
              <c:numCache>
                <c:formatCode>General</c:formatCode>
                <c:ptCount val="6"/>
                <c:pt idx="0">
                  <c:v>55</c:v>
                </c:pt>
                <c:pt idx="1">
                  <c:v>78</c:v>
                </c:pt>
                <c:pt idx="2">
                  <c:v>97</c:v>
                </c:pt>
                <c:pt idx="3">
                  <c:v>121</c:v>
                </c:pt>
                <c:pt idx="4">
                  <c:v>124</c:v>
                </c:pt>
                <c:pt idx="5">
                  <c:v>130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B0-4E43-818B-93EC8BB297E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6"/>
        <c:overlap val="-27"/>
        <c:axId val="1061169351"/>
        <c:axId val="549484087"/>
      </c:barChart>
      <c:catAx>
        <c:axId val="10611693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549484087"/>
        <c:crosses val="autoZero"/>
        <c:auto val="1"/>
        <c:lblAlgn val="ctr"/>
        <c:lblOffset val="100"/>
        <c:noMultiLvlLbl val="0"/>
      </c:catAx>
      <c:valAx>
        <c:axId val="549484087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611693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1D0-434E-8910-E355B4C8115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1D0-434E-8910-E355B4C81151}"/>
              </c:ext>
            </c:extLst>
          </c:dPt>
          <c:dPt>
            <c:idx val="2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1D0-434E-8910-E355B4C81151}"/>
              </c:ext>
            </c:extLst>
          </c:dPt>
          <c:dPt>
            <c:idx val="3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1D0-434E-8910-E355B4C81151}"/>
              </c:ext>
            </c:extLst>
          </c:dPt>
          <c:dPt>
            <c:idx val="4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1D0-434E-8910-E355B4C81151}"/>
              </c:ext>
            </c:extLst>
          </c:dPt>
          <c:dPt>
            <c:idx val="5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1D0-434E-8910-E355B4C8115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1D0-434E-8910-E355B4C81151}"/>
              </c:ext>
            </c:extLst>
          </c:dPt>
          <c:dPt>
            <c:idx val="7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1D0-434E-8910-E355B4C81151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1D0-434E-8910-E355B4C81151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11D0-434E-8910-E355B4C81151}"/>
              </c:ext>
            </c:extLst>
          </c:dPt>
          <c:dLbls>
            <c:dLbl>
              <c:idx val="0"/>
              <c:layout>
                <c:manualLayout>
                  <c:x val="0.10270030987162455"/>
                  <c:y val="8.2730084089376286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1D0-434E-8910-E355B4C81151}"/>
                </c:ext>
              </c:extLst>
            </c:dLbl>
            <c:dLbl>
              <c:idx val="1"/>
              <c:layout>
                <c:manualLayout>
                  <c:x val="0.14646605392951989"/>
                  <c:y val="-2.75761423724959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7143952623451948E-2"/>
                      <c:h val="6.953148715686015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1D0-434E-8910-E355B4C81151}"/>
                </c:ext>
              </c:extLst>
            </c:dLbl>
            <c:dLbl>
              <c:idx val="5"/>
              <c:layout>
                <c:manualLayout>
                  <c:x val="-6.2278692936149772E-2"/>
                  <c:y val="0.1230678841087650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1D0-434E-8910-E355B4C81151}"/>
                </c:ext>
              </c:extLst>
            </c:dLbl>
            <c:dLbl>
              <c:idx val="6"/>
              <c:layout>
                <c:manualLayout>
                  <c:x val="-0.17115547504856482"/>
                  <c:y val="7.035816182377219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1D0-434E-8910-E355B4C81151}"/>
                </c:ext>
              </c:extLst>
            </c:dLbl>
            <c:dLbl>
              <c:idx val="7"/>
              <c:layout>
                <c:manualLayout>
                  <c:x val="-0.13012509665979899"/>
                  <c:y val="2.8455254920770529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1D0-434E-8910-E355B4C81151}"/>
                </c:ext>
              </c:extLst>
            </c:dLbl>
            <c:dLbl>
              <c:idx val="8"/>
              <c:layout>
                <c:manualLayout>
                  <c:x val="-1.0624169986719787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1D0-434E-8910-E355B4C81151}"/>
                </c:ext>
              </c:extLst>
            </c:dLbl>
            <c:dLbl>
              <c:idx val="9"/>
              <c:layout>
                <c:manualLayout>
                  <c:x val="0.24232348414306459"/>
                  <c:y val="6.189543285317906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206703223556127"/>
                      <c:h val="8.606916407562088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11D0-434E-8910-E355B4C81151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Sheet1!$F$4:$F$13</c:f>
              <c:strCache>
                <c:ptCount val="10"/>
                <c:pt idx="1">
                  <c:v>API</c:v>
                </c:pt>
                <c:pt idx="2">
                  <c:v>CIÊNCIAVITAE</c:v>
                </c:pt>
                <c:pt idx="3">
                  <c:v>DeGois</c:v>
                </c:pt>
                <c:pt idx="4">
                  <c:v>FCTSIG</c:v>
                </c:pt>
                <c:pt idx="5">
                  <c:v>ORCID</c:v>
                </c:pt>
                <c:pt idx="6">
                  <c:v>PRIES</c:v>
                </c:pt>
                <c:pt idx="7">
                  <c:v>RCAAP</c:v>
                </c:pt>
                <c:pt idx="8">
                  <c:v>RENATES</c:v>
                </c:pt>
                <c:pt idx="9">
                  <c:v>SciPROJ</c:v>
                </c:pt>
              </c:strCache>
            </c:strRef>
          </c:cat>
          <c:val>
            <c:numRef>
              <c:f>Sheet1!$G$4:$G$13</c:f>
              <c:numCache>
                <c:formatCode>General</c:formatCode>
                <c:ptCount val="10"/>
                <c:pt idx="1">
                  <c:v>52960</c:v>
                </c:pt>
                <c:pt idx="2">
                  <c:v>3174623</c:v>
                </c:pt>
                <c:pt idx="3">
                  <c:v>634300</c:v>
                </c:pt>
                <c:pt idx="4">
                  <c:v>143234</c:v>
                </c:pt>
                <c:pt idx="5">
                  <c:v>945255</c:v>
                </c:pt>
                <c:pt idx="6">
                  <c:v>28203</c:v>
                </c:pt>
                <c:pt idx="7">
                  <c:v>225848</c:v>
                </c:pt>
                <c:pt idx="8">
                  <c:v>55928</c:v>
                </c:pt>
                <c:pt idx="9">
                  <c:v>18618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11D0-434E-8910-E355B4C81151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Pivot!$F$69</c:f>
              <c:strCache>
                <c:ptCount val="1"/>
                <c:pt idx="0">
                  <c:v>Nº Inf&amp;Serv adotados (cumulativo)</c:v>
                </c:pt>
              </c:strCache>
            </c:strRef>
          </c:tx>
          <c:spPr>
            <a:solidFill>
              <a:srgbClr val="2982BD"/>
            </a:solidFill>
            <a:ln w="22225">
              <a:solidFill>
                <a:schemeClr val="accent5">
                  <a:lumMod val="5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Pivot!$E$70:$E$75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strCache>
            </c:strRef>
          </c:cat>
          <c:val>
            <c:numRef>
              <c:f>Pivot!$F$70:$F$75</c:f>
              <c:numCache>
                <c:formatCode>General</c:formatCode>
                <c:ptCount val="6"/>
                <c:pt idx="0">
                  <c:v>2</c:v>
                </c:pt>
                <c:pt idx="1">
                  <c:v>39</c:v>
                </c:pt>
                <c:pt idx="2">
                  <c:v>88</c:v>
                </c:pt>
                <c:pt idx="3">
                  <c:v>134</c:v>
                </c:pt>
                <c:pt idx="4">
                  <c:v>159</c:v>
                </c:pt>
                <c:pt idx="5">
                  <c:v>166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28-43B8-86FD-C6B070E33CD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6"/>
        <c:overlap val="-27"/>
        <c:axId val="176136872"/>
        <c:axId val="940905448"/>
      </c:barChart>
      <c:catAx>
        <c:axId val="176136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940905448"/>
        <c:crosses val="autoZero"/>
        <c:auto val="1"/>
        <c:lblAlgn val="ctr"/>
        <c:lblOffset val="100"/>
        <c:noMultiLvlLbl val="0"/>
      </c:catAx>
      <c:valAx>
        <c:axId val="9409054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76136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2982BD"/>
            </a:solidFill>
            <a:ln w="22225">
              <a:solidFill>
                <a:schemeClr val="accent5">
                  <a:lumMod val="5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Sheet1!$A$2:$F$2</c:f>
              <c:strCache>
                <c:ptCount val="6"/>
                <c:pt idx="0">
                  <c:v>&gt;=2018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strCache>
            </c:strRef>
          </c:cat>
          <c:val>
            <c:numRef>
              <c:f>Sheet1!$A$4:$F$4</c:f>
              <c:numCache>
                <c:formatCode>General</c:formatCode>
                <c:ptCount val="6"/>
                <c:pt idx="0">
                  <c:v>55</c:v>
                </c:pt>
                <c:pt idx="1">
                  <c:v>78</c:v>
                </c:pt>
                <c:pt idx="2">
                  <c:v>97</c:v>
                </c:pt>
                <c:pt idx="3">
                  <c:v>121</c:v>
                </c:pt>
                <c:pt idx="4">
                  <c:v>124</c:v>
                </c:pt>
                <c:pt idx="5">
                  <c:v>130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E1-4AEE-943D-BB41057E0F6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6"/>
        <c:overlap val="-27"/>
        <c:axId val="1061169351"/>
        <c:axId val="549484087"/>
      </c:barChart>
      <c:catAx>
        <c:axId val="10611693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549484087"/>
        <c:crosses val="autoZero"/>
        <c:auto val="1"/>
        <c:lblAlgn val="ctr"/>
        <c:lblOffset val="100"/>
        <c:noMultiLvlLbl val="0"/>
      </c:catAx>
      <c:valAx>
        <c:axId val="549484087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611693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EvAnual_NºRegistos!$A$14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2982BD"/>
            </a:solidFill>
            <a:ln w="12700">
              <a:solidFill>
                <a:schemeClr val="accent5">
                  <a:lumMod val="5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EvAnual_NºRegistos!$B$8:$F$8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 (1Q)</c:v>
                </c:pt>
              </c:strCache>
            </c:strRef>
          </c:cat>
          <c:val>
            <c:numRef>
              <c:f>EvAnual_NºRegistos!$B$14:$F$14</c:f>
              <c:numCache>
                <c:formatCode>General</c:formatCode>
                <c:ptCount val="5"/>
                <c:pt idx="0">
                  <c:v>13195</c:v>
                </c:pt>
                <c:pt idx="1">
                  <c:v>52354</c:v>
                </c:pt>
                <c:pt idx="2">
                  <c:v>82021</c:v>
                </c:pt>
                <c:pt idx="3">
                  <c:v>84934</c:v>
                </c:pt>
                <c:pt idx="4">
                  <c:v>90012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AD-4220-959C-1D2176743D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2745664"/>
        <c:axId val="642737984"/>
      </c:barChart>
      <c:catAx>
        <c:axId val="642745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642737984"/>
        <c:crosses val="autoZero"/>
        <c:auto val="1"/>
        <c:lblAlgn val="ctr"/>
        <c:lblOffset val="100"/>
        <c:noMultiLvlLbl val="0"/>
      </c:catAx>
      <c:valAx>
        <c:axId val="642737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642745664"/>
        <c:crosses val="autoZero"/>
        <c:crossBetween val="between"/>
        <c:majorUnit val="20000"/>
        <c:minorUnit val="5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2982BD"/>
            </a:solidFill>
            <a:ln w="12700">
              <a:solidFill>
                <a:schemeClr val="accent5">
                  <a:lumMod val="50000"/>
                </a:schemeClr>
              </a:solidFill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'AcessoAPI(PROD)_Total '!$BV$5:$BX$5</c:f>
              <c:strCache>
                <c:ptCount val="3"/>
                <c:pt idx="0">
                  <c:v>2021</c:v>
                </c:pt>
                <c:pt idx="1">
                  <c:v>2022</c:v>
                </c:pt>
                <c:pt idx="2">
                  <c:v>2023 (1Q)</c:v>
                </c:pt>
              </c:strCache>
            </c:strRef>
          </c:cat>
          <c:val>
            <c:numRef>
              <c:f>'AcessoAPI(PROD)_Total '!$BV$6:$BX$6</c:f>
              <c:numCache>
                <c:formatCode>General</c:formatCode>
                <c:ptCount val="3"/>
                <c:pt idx="0">
                  <c:v>2207407</c:v>
                </c:pt>
                <c:pt idx="1">
                  <c:v>2015869</c:v>
                </c:pt>
                <c:pt idx="2">
                  <c:v>1926474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5C-4514-93A7-A308B2F79AE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7"/>
        <c:overlap val="-27"/>
        <c:axId val="1535632248"/>
        <c:axId val="1682271720"/>
      </c:barChart>
      <c:catAx>
        <c:axId val="1535632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682271720"/>
        <c:crossesAt val="0"/>
        <c:auto val="1"/>
        <c:lblAlgn val="ctr"/>
        <c:lblOffset val="100"/>
        <c:noMultiLvlLbl val="0"/>
      </c:catAx>
      <c:valAx>
        <c:axId val="1682271720"/>
        <c:scaling>
          <c:orientation val="minMax"/>
          <c:max val="2500000"/>
          <c:min val="15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535632248"/>
        <c:crosses val="autoZero"/>
        <c:crossBetween val="between"/>
        <c:majorUnit val="200000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NºRegistos_Tabelas!$B$186</c:f>
              <c:strCache>
                <c:ptCount val="1"/>
                <c:pt idx="0">
                  <c:v>mai/22</c:v>
                </c:pt>
              </c:strCache>
            </c:strRef>
          </c:tx>
          <c:spPr>
            <a:solidFill>
              <a:srgbClr val="00ADC5"/>
            </a:solidFill>
            <a:ln>
              <a:solidFill>
                <a:srgbClr val="00ADC5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NºRegistos_Tabelas!$A$187:$A$192</c:f>
              <c:strCache>
                <c:ptCount val="6"/>
                <c:pt idx="0">
                  <c:v>Total</c:v>
                </c:pt>
                <c:pt idx="1">
                  <c:v>FCT</c:v>
                </c:pt>
                <c:pt idx="2">
                  <c:v>UE</c:v>
                </c:pt>
                <c:pt idx="3">
                  <c:v>Portugal2020</c:v>
                </c:pt>
                <c:pt idx="4">
                  <c:v>QREN</c:v>
                </c:pt>
                <c:pt idx="5">
                  <c:v>ANI</c:v>
                </c:pt>
              </c:strCache>
            </c:strRef>
          </c:cat>
          <c:val>
            <c:numRef>
              <c:f>NºRegistos_Tabelas!$B$187:$B$192</c:f>
              <c:numCache>
                <c:formatCode>General</c:formatCode>
                <c:ptCount val="6"/>
                <c:pt idx="0">
                  <c:v>83798</c:v>
                </c:pt>
                <c:pt idx="1">
                  <c:v>73974</c:v>
                </c:pt>
                <c:pt idx="2">
                  <c:v>1753</c:v>
                </c:pt>
                <c:pt idx="3">
                  <c:v>1977</c:v>
                </c:pt>
                <c:pt idx="4">
                  <c:v>2572</c:v>
                </c:pt>
                <c:pt idx="5">
                  <c:v>3522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FE-4F4C-B3D7-3664181FAF08}"/>
            </c:ext>
          </c:extLst>
        </c:ser>
        <c:ser>
          <c:idx val="1"/>
          <c:order val="1"/>
          <c:tx>
            <c:strRef>
              <c:f>NºRegistos_Tabelas!$C$186</c:f>
              <c:strCache>
                <c:ptCount val="1"/>
                <c:pt idx="0">
                  <c:v>mai/23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NºRegistos_Tabelas!$A$187:$A$192</c:f>
              <c:strCache>
                <c:ptCount val="6"/>
                <c:pt idx="0">
                  <c:v>Total</c:v>
                </c:pt>
                <c:pt idx="1">
                  <c:v>FCT</c:v>
                </c:pt>
                <c:pt idx="2">
                  <c:v>UE</c:v>
                </c:pt>
                <c:pt idx="3">
                  <c:v>Portugal2020</c:v>
                </c:pt>
                <c:pt idx="4">
                  <c:v>QREN</c:v>
                </c:pt>
                <c:pt idx="5">
                  <c:v>ANI</c:v>
                </c:pt>
              </c:strCache>
            </c:strRef>
          </c:cat>
          <c:val>
            <c:numRef>
              <c:f>NºRegistos_Tabelas!$C$187:$C$192</c:f>
              <c:numCache>
                <c:formatCode>General</c:formatCode>
                <c:ptCount val="6"/>
                <c:pt idx="0">
                  <c:v>90012</c:v>
                </c:pt>
                <c:pt idx="1">
                  <c:v>78496</c:v>
                </c:pt>
                <c:pt idx="2">
                  <c:v>3445</c:v>
                </c:pt>
                <c:pt idx="3">
                  <c:v>1977</c:v>
                </c:pt>
                <c:pt idx="4">
                  <c:v>2572</c:v>
                </c:pt>
                <c:pt idx="5">
                  <c:v>3522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FE-4F4C-B3D7-3664181FAF08}"/>
            </c:ext>
          </c:extLst>
        </c:ser>
        <c:ser>
          <c:idx val="2"/>
          <c:order val="2"/>
          <c:tx>
            <c:strRef>
              <c:f>NºRegistos_Tabelas!$D$186</c:f>
              <c:strCache>
                <c:ptCount val="1"/>
                <c:pt idx="0">
                  <c:v>mai/2024 (estimativa)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accent5">
                  <a:lumMod val="50000"/>
                </a:schemeClr>
              </a:solidFill>
              <a:prstDash val="lgDash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NºRegistos_Tabelas!$A$187:$A$192</c:f>
              <c:strCache>
                <c:ptCount val="6"/>
                <c:pt idx="0">
                  <c:v>Total</c:v>
                </c:pt>
                <c:pt idx="1">
                  <c:v>FCT</c:v>
                </c:pt>
                <c:pt idx="2">
                  <c:v>UE</c:v>
                </c:pt>
                <c:pt idx="3">
                  <c:v>Portugal2020</c:v>
                </c:pt>
                <c:pt idx="4">
                  <c:v>QREN</c:v>
                </c:pt>
                <c:pt idx="5">
                  <c:v>ANI</c:v>
                </c:pt>
              </c:strCache>
            </c:strRef>
          </c:cat>
          <c:val>
            <c:numRef>
              <c:f>NºRegistos_Tabelas!$D$187:$D$192</c:f>
              <c:numCache>
                <c:formatCode>General</c:formatCode>
                <c:ptCount val="6"/>
                <c:pt idx="0">
                  <c:v>98423</c:v>
                </c:pt>
                <c:pt idx="1">
                  <c:v>84825</c:v>
                </c:pt>
                <c:pt idx="2">
                  <c:v>5137</c:v>
                </c:pt>
                <c:pt idx="3">
                  <c:v>1977</c:v>
                </c:pt>
                <c:pt idx="4">
                  <c:v>2572</c:v>
                </c:pt>
                <c:pt idx="5">
                  <c:v>3912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8FE-4F4C-B3D7-3664181FAF0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3"/>
        <c:overlap val="7"/>
        <c:axId val="396043447"/>
        <c:axId val="1771996744"/>
      </c:barChart>
      <c:dateAx>
        <c:axId val="39604344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771996744"/>
        <c:crosses val="autoZero"/>
        <c:auto val="0"/>
        <c:lblOffset val="100"/>
        <c:baseTimeUnit val="days"/>
      </c:dateAx>
      <c:valAx>
        <c:axId val="1771996744"/>
        <c:scaling>
          <c:orientation val="minMax"/>
          <c:max val="100000"/>
          <c:min val="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396043447"/>
        <c:crosses val="autoZero"/>
        <c:crossBetween val="between"/>
        <c:majorUnit val="25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181783385733415E-2"/>
          <c:y val="3.9383866796940094E-2"/>
          <c:w val="0.92808023676111107"/>
          <c:h val="0.849543705341692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EvAnual_AcessosAPI!$I$35</c:f>
              <c:strCache>
                <c:ptCount val="1"/>
                <c:pt idx="0">
                  <c:v>CV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EvAnual_AcessosAPI!$H$36:$H$38</c:f>
              <c:strCache>
                <c:ptCount val="3"/>
                <c:pt idx="0">
                  <c:v>2021</c:v>
                </c:pt>
                <c:pt idx="1">
                  <c:v>2022</c:v>
                </c:pt>
                <c:pt idx="2">
                  <c:v>2023 (1Q)</c:v>
                </c:pt>
              </c:strCache>
            </c:strRef>
          </c:cat>
          <c:val>
            <c:numRef>
              <c:f>EvAnual_AcessosAPI!$I$36:$I$38</c:f>
              <c:numCache>
                <c:formatCode>General</c:formatCode>
                <c:ptCount val="3"/>
                <c:pt idx="0">
                  <c:v>16984</c:v>
                </c:pt>
                <c:pt idx="1">
                  <c:v>16207</c:v>
                </c:pt>
                <c:pt idx="2">
                  <c:v>6574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C1-4475-B004-38DE6100F647}"/>
            </c:ext>
          </c:extLst>
        </c:ser>
        <c:ser>
          <c:idx val="1"/>
          <c:order val="1"/>
          <c:tx>
            <c:strRef>
              <c:f>EvAnual_AcessosAPI!$J$35</c:f>
              <c:strCache>
                <c:ptCount val="1"/>
                <c:pt idx="0">
                  <c:v>RCAAP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EvAnual_AcessosAPI!$H$36:$H$38</c:f>
              <c:strCache>
                <c:ptCount val="3"/>
                <c:pt idx="0">
                  <c:v>2021</c:v>
                </c:pt>
                <c:pt idx="1">
                  <c:v>2022</c:v>
                </c:pt>
                <c:pt idx="2">
                  <c:v>2023 (1Q)</c:v>
                </c:pt>
              </c:strCache>
            </c:strRef>
          </c:cat>
          <c:val>
            <c:numRef>
              <c:f>EvAnual_AcessosAPI!$J$36:$J$38</c:f>
              <c:numCache>
                <c:formatCode>General</c:formatCode>
                <c:ptCount val="3"/>
                <c:pt idx="0">
                  <c:v>0</c:v>
                </c:pt>
                <c:pt idx="1">
                  <c:v>5</c:v>
                </c:pt>
                <c:pt idx="2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C1-4475-B004-38DE6100F647}"/>
            </c:ext>
          </c:extLst>
        </c:ser>
        <c:ser>
          <c:idx val="2"/>
          <c:order val="2"/>
          <c:tx>
            <c:strRef>
              <c:f>EvAnual_AcessosAPI!$K$35</c:f>
              <c:strCache>
                <c:ptCount val="1"/>
                <c:pt idx="0">
                  <c:v>OpenAIRE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EvAnual_AcessosAPI!$H$36:$H$38</c:f>
              <c:strCache>
                <c:ptCount val="3"/>
                <c:pt idx="0">
                  <c:v>2021</c:v>
                </c:pt>
                <c:pt idx="1">
                  <c:v>2022</c:v>
                </c:pt>
                <c:pt idx="2">
                  <c:v>2023 (1Q)</c:v>
                </c:pt>
              </c:strCache>
            </c:strRef>
          </c:cat>
          <c:val>
            <c:numRef>
              <c:f>EvAnual_AcessosAPI!$K$36:$K$38</c:f>
              <c:numCache>
                <c:formatCode>General</c:formatCode>
                <c:ptCount val="3"/>
                <c:pt idx="0">
                  <c:v>2393</c:v>
                </c:pt>
                <c:pt idx="1">
                  <c:v>880</c:v>
                </c:pt>
                <c:pt idx="2">
                  <c:v>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5C1-4475-B004-38DE6100F647}"/>
            </c:ext>
          </c:extLst>
        </c:ser>
        <c:ser>
          <c:idx val="3"/>
          <c:order val="3"/>
          <c:tx>
            <c:strRef>
              <c:f>EvAnual_AcessosAPI!$L$35</c:f>
              <c:strCache>
                <c:ptCount val="1"/>
                <c:pt idx="0">
                  <c:v>Dimensions</c:v>
                </c:pt>
              </c:strCache>
            </c:strRef>
          </c:tx>
          <c:spPr>
            <a:solidFill>
              <a:srgbClr val="00ADC5"/>
            </a:solidFill>
            <a:ln w="12700">
              <a:solidFill>
                <a:schemeClr val="accent5">
                  <a:lumMod val="75000"/>
                </a:schemeClr>
              </a:solidFill>
            </a:ln>
            <a:effectLst/>
          </c:spPr>
          <c:invertIfNegative val="0"/>
          <c:cat>
            <c:strRef>
              <c:f>EvAnual_AcessosAPI!$H$36:$H$38</c:f>
              <c:strCache>
                <c:ptCount val="3"/>
                <c:pt idx="0">
                  <c:v>2021</c:v>
                </c:pt>
                <c:pt idx="1">
                  <c:v>2022</c:v>
                </c:pt>
                <c:pt idx="2">
                  <c:v>2023 (1Q)</c:v>
                </c:pt>
              </c:strCache>
            </c:strRef>
          </c:cat>
          <c:val>
            <c:numRef>
              <c:f>EvAnual_AcessosAPI!$L$36:$L$38</c:f>
              <c:numCache>
                <c:formatCode>General</c:formatCode>
                <c:ptCount val="3"/>
                <c:pt idx="0">
                  <c:v>1404767</c:v>
                </c:pt>
                <c:pt idx="1">
                  <c:v>1108286</c:v>
                </c:pt>
                <c:pt idx="2">
                  <c:v>483596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5C1-4475-B004-38DE6100F647}"/>
            </c:ext>
          </c:extLst>
        </c:ser>
        <c:ser>
          <c:idx val="4"/>
          <c:order val="4"/>
          <c:tx>
            <c:strRef>
              <c:f>EvAnual_AcessosAPI!$M$35</c:f>
              <c:strCache>
                <c:ptCount val="1"/>
                <c:pt idx="0">
                  <c:v>Clarivate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  <a:effectLst/>
          </c:spPr>
          <c:invertIfNegative val="0"/>
          <c:cat>
            <c:strRef>
              <c:f>EvAnual_AcessosAPI!$H$36:$H$38</c:f>
              <c:strCache>
                <c:ptCount val="3"/>
                <c:pt idx="0">
                  <c:v>2021</c:v>
                </c:pt>
                <c:pt idx="1">
                  <c:v>2022</c:v>
                </c:pt>
                <c:pt idx="2">
                  <c:v>2023 (1Q)</c:v>
                </c:pt>
              </c:strCache>
            </c:strRef>
          </c:cat>
          <c:val>
            <c:numRef>
              <c:f>EvAnual_AcessosAPI!$M$36:$M$38</c:f>
              <c:numCache>
                <c:formatCode>General</c:formatCode>
                <c:ptCount val="3"/>
                <c:pt idx="0">
                  <c:v>783262</c:v>
                </c:pt>
                <c:pt idx="1">
                  <c:v>890490</c:v>
                </c:pt>
                <c:pt idx="2">
                  <c:v>175528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5C1-4475-B004-38DE6100F647}"/>
            </c:ext>
          </c:extLst>
        </c:ser>
        <c:ser>
          <c:idx val="5"/>
          <c:order val="5"/>
          <c:tx>
            <c:strRef>
              <c:f>EvAnual_AcessosAPI!$N$35</c:f>
              <c:strCache>
                <c:ptCount val="1"/>
                <c:pt idx="0">
                  <c:v>DW/BI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EvAnual_AcessosAPI!$H$36:$H$38</c:f>
              <c:strCache>
                <c:ptCount val="3"/>
                <c:pt idx="0">
                  <c:v>2021</c:v>
                </c:pt>
                <c:pt idx="1">
                  <c:v>2022</c:v>
                </c:pt>
                <c:pt idx="2">
                  <c:v>2023 (1Q)</c:v>
                </c:pt>
              </c:strCache>
            </c:strRef>
          </c:cat>
          <c:val>
            <c:numRef>
              <c:f>EvAnual_AcessosAPI!$N$36:$N$38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1260494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5C1-4475-B004-38DE6100F6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2726464"/>
        <c:axId val="642746144"/>
      </c:barChart>
      <c:catAx>
        <c:axId val="642726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642746144"/>
        <c:crosses val="autoZero"/>
        <c:auto val="1"/>
        <c:lblAlgn val="ctr"/>
        <c:lblOffset val="100"/>
        <c:noMultiLvlLbl val="0"/>
      </c:catAx>
      <c:valAx>
        <c:axId val="642746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642726464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spPr>
            <a:solidFill>
              <a:schemeClr val="bg1">
                <a:lumMod val="50000"/>
                <a:alpha val="2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/>
          </c:spPr>
          <c:cat>
            <c:strRef>
              <c:f>Sheet1!$K$3:$K$59</c:f>
              <c:strCache>
                <c:ptCount val="57"/>
                <c:pt idx="0">
                  <c:v>set/18</c:v>
                </c:pt>
                <c:pt idx="1">
                  <c:v>out/18</c:v>
                </c:pt>
                <c:pt idx="2">
                  <c:v>nov/18</c:v>
                </c:pt>
                <c:pt idx="3">
                  <c:v>dez/18</c:v>
                </c:pt>
                <c:pt idx="4">
                  <c:v>jan/19</c:v>
                </c:pt>
                <c:pt idx="5">
                  <c:v>fev/19</c:v>
                </c:pt>
                <c:pt idx="6">
                  <c:v>mar/19</c:v>
                </c:pt>
                <c:pt idx="7">
                  <c:v>abr/19</c:v>
                </c:pt>
                <c:pt idx="8">
                  <c:v>mai/19</c:v>
                </c:pt>
                <c:pt idx="9">
                  <c:v>jun/19</c:v>
                </c:pt>
                <c:pt idx="10">
                  <c:v>jul/19</c:v>
                </c:pt>
                <c:pt idx="11">
                  <c:v>ago/19</c:v>
                </c:pt>
                <c:pt idx="12">
                  <c:v>set/19</c:v>
                </c:pt>
                <c:pt idx="13">
                  <c:v>out/19</c:v>
                </c:pt>
                <c:pt idx="14">
                  <c:v>nov/19</c:v>
                </c:pt>
                <c:pt idx="15">
                  <c:v>dez/19</c:v>
                </c:pt>
                <c:pt idx="16">
                  <c:v>jan/20</c:v>
                </c:pt>
                <c:pt idx="17">
                  <c:v>fev/20</c:v>
                </c:pt>
                <c:pt idx="18">
                  <c:v>mar/20</c:v>
                </c:pt>
                <c:pt idx="19">
                  <c:v>abr/20</c:v>
                </c:pt>
                <c:pt idx="20">
                  <c:v>mai/20</c:v>
                </c:pt>
                <c:pt idx="21">
                  <c:v>jun/20</c:v>
                </c:pt>
                <c:pt idx="22">
                  <c:v>jul/20</c:v>
                </c:pt>
                <c:pt idx="23">
                  <c:v>ago/20</c:v>
                </c:pt>
                <c:pt idx="24">
                  <c:v>set/20</c:v>
                </c:pt>
                <c:pt idx="25">
                  <c:v>out/20</c:v>
                </c:pt>
                <c:pt idx="26">
                  <c:v>nov/20</c:v>
                </c:pt>
                <c:pt idx="27">
                  <c:v>dez/20</c:v>
                </c:pt>
                <c:pt idx="28">
                  <c:v>jan/21</c:v>
                </c:pt>
                <c:pt idx="29">
                  <c:v>fev/21</c:v>
                </c:pt>
                <c:pt idx="30">
                  <c:v>mar/21</c:v>
                </c:pt>
                <c:pt idx="31">
                  <c:v>abr/21</c:v>
                </c:pt>
                <c:pt idx="32">
                  <c:v>mai/21</c:v>
                </c:pt>
                <c:pt idx="33">
                  <c:v>jun/21</c:v>
                </c:pt>
                <c:pt idx="34">
                  <c:v>jul/21</c:v>
                </c:pt>
                <c:pt idx="35">
                  <c:v>ago/21</c:v>
                </c:pt>
                <c:pt idx="36">
                  <c:v>set/21</c:v>
                </c:pt>
                <c:pt idx="37">
                  <c:v>out/21</c:v>
                </c:pt>
                <c:pt idx="38">
                  <c:v>nov/21</c:v>
                </c:pt>
                <c:pt idx="39">
                  <c:v>dez/21</c:v>
                </c:pt>
                <c:pt idx="40">
                  <c:v>jan/22</c:v>
                </c:pt>
                <c:pt idx="41">
                  <c:v>fev/22</c:v>
                </c:pt>
                <c:pt idx="42">
                  <c:v>mar/22</c:v>
                </c:pt>
                <c:pt idx="43">
                  <c:v>abr/22</c:v>
                </c:pt>
                <c:pt idx="44">
                  <c:v>Mai-22</c:v>
                </c:pt>
                <c:pt idx="45">
                  <c:v>jun/23</c:v>
                </c:pt>
                <c:pt idx="46">
                  <c:v>jul/23</c:v>
                </c:pt>
                <c:pt idx="47">
                  <c:v>Ago-22</c:v>
                </c:pt>
                <c:pt idx="48">
                  <c:v>Set-22</c:v>
                </c:pt>
                <c:pt idx="49">
                  <c:v>Out-22</c:v>
                </c:pt>
                <c:pt idx="50">
                  <c:v>nov/23</c:v>
                </c:pt>
                <c:pt idx="51">
                  <c:v>Dez-22</c:v>
                </c:pt>
                <c:pt idx="52">
                  <c:v>jan/23</c:v>
                </c:pt>
                <c:pt idx="53">
                  <c:v>Fev-23</c:v>
                </c:pt>
                <c:pt idx="54">
                  <c:v>mar/23</c:v>
                </c:pt>
                <c:pt idx="55">
                  <c:v>Abr-23</c:v>
                </c:pt>
                <c:pt idx="56">
                  <c:v>Mai-23</c:v>
                </c:pt>
              </c:strCache>
            </c:strRef>
          </c:cat>
          <c:val>
            <c:numRef>
              <c:f>Sheet1!$L$3:$L$59</c:f>
              <c:numCache>
                <c:formatCode>0</c:formatCode>
                <c:ptCount val="57"/>
                <c:pt idx="0">
                  <c:v>911</c:v>
                </c:pt>
                <c:pt idx="1">
                  <c:v>1457</c:v>
                </c:pt>
                <c:pt idx="2">
                  <c:v>1765</c:v>
                </c:pt>
                <c:pt idx="3">
                  <c:v>2663</c:v>
                </c:pt>
                <c:pt idx="4">
                  <c:v>5524</c:v>
                </c:pt>
                <c:pt idx="5">
                  <c:v>10012</c:v>
                </c:pt>
                <c:pt idx="6">
                  <c:v>15129</c:v>
                </c:pt>
                <c:pt idx="7">
                  <c:v>16663</c:v>
                </c:pt>
                <c:pt idx="8">
                  <c:v>17443</c:v>
                </c:pt>
                <c:pt idx="9">
                  <c:v>18090</c:v>
                </c:pt>
                <c:pt idx="10">
                  <c:v>19270</c:v>
                </c:pt>
                <c:pt idx="11">
                  <c:v>19847</c:v>
                </c:pt>
                <c:pt idx="12">
                  <c:v>20942</c:v>
                </c:pt>
                <c:pt idx="13">
                  <c:v>21938</c:v>
                </c:pt>
                <c:pt idx="14">
                  <c:v>23020</c:v>
                </c:pt>
                <c:pt idx="15">
                  <c:v>24356</c:v>
                </c:pt>
                <c:pt idx="16">
                  <c:v>26804</c:v>
                </c:pt>
                <c:pt idx="17">
                  <c:v>32083</c:v>
                </c:pt>
                <c:pt idx="18">
                  <c:v>37936</c:v>
                </c:pt>
                <c:pt idx="19">
                  <c:v>46707</c:v>
                </c:pt>
                <c:pt idx="20">
                  <c:v>47716</c:v>
                </c:pt>
                <c:pt idx="21">
                  <c:v>48519</c:v>
                </c:pt>
                <c:pt idx="22">
                  <c:v>49758</c:v>
                </c:pt>
                <c:pt idx="23">
                  <c:v>50298</c:v>
                </c:pt>
                <c:pt idx="24">
                  <c:v>51178</c:v>
                </c:pt>
                <c:pt idx="25">
                  <c:v>53031</c:v>
                </c:pt>
                <c:pt idx="26">
                  <c:v>53795</c:v>
                </c:pt>
                <c:pt idx="27">
                  <c:v>54315</c:v>
                </c:pt>
                <c:pt idx="28">
                  <c:v>55232</c:v>
                </c:pt>
                <c:pt idx="29">
                  <c:v>58648</c:v>
                </c:pt>
                <c:pt idx="30">
                  <c:v>63264</c:v>
                </c:pt>
                <c:pt idx="31">
                  <c:v>63891</c:v>
                </c:pt>
                <c:pt idx="32">
                  <c:v>64428</c:v>
                </c:pt>
                <c:pt idx="33">
                  <c:v>65106</c:v>
                </c:pt>
                <c:pt idx="34">
                  <c:v>65586</c:v>
                </c:pt>
                <c:pt idx="35">
                  <c:v>65907</c:v>
                </c:pt>
                <c:pt idx="36">
                  <c:v>66625</c:v>
                </c:pt>
                <c:pt idx="37">
                  <c:v>67372</c:v>
                </c:pt>
                <c:pt idx="38" formatCode="General">
                  <c:v>67978</c:v>
                </c:pt>
                <c:pt idx="39" formatCode="General">
                  <c:v>68623</c:v>
                </c:pt>
                <c:pt idx="40" formatCode="General">
                  <c:v>70987</c:v>
                </c:pt>
                <c:pt idx="41" formatCode="General">
                  <c:v>73636</c:v>
                </c:pt>
                <c:pt idx="42" formatCode="General">
                  <c:v>77592</c:v>
                </c:pt>
                <c:pt idx="43" formatCode="General">
                  <c:v>78549</c:v>
                </c:pt>
                <c:pt idx="44" formatCode="General">
                  <c:v>79062</c:v>
                </c:pt>
                <c:pt idx="45" formatCode="General">
                  <c:v>79602</c:v>
                </c:pt>
                <c:pt idx="46" formatCode="General">
                  <c:v>80122</c:v>
                </c:pt>
                <c:pt idx="47" formatCode="General">
                  <c:v>80483</c:v>
                </c:pt>
                <c:pt idx="48" formatCode="General">
                  <c:v>81163</c:v>
                </c:pt>
                <c:pt idx="49" formatCode="General">
                  <c:v>81899</c:v>
                </c:pt>
                <c:pt idx="50" formatCode="General">
                  <c:v>82654</c:v>
                </c:pt>
                <c:pt idx="51" formatCode="General">
                  <c:v>83245</c:v>
                </c:pt>
                <c:pt idx="52" formatCode="General">
                  <c:v>84087</c:v>
                </c:pt>
                <c:pt idx="53" formatCode="General">
                  <c:v>85311</c:v>
                </c:pt>
                <c:pt idx="54" formatCode="General">
                  <c:v>87913</c:v>
                </c:pt>
                <c:pt idx="55" formatCode="General">
                  <c:v>88809</c:v>
                </c:pt>
                <c:pt idx="56" formatCode="General">
                  <c:v>89473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86-498B-A390-4C4A7A3CD5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22784111"/>
        <c:axId val="1722783695"/>
      </c:areaChart>
      <c:catAx>
        <c:axId val="172278411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722783695"/>
        <c:crosses val="autoZero"/>
        <c:auto val="1"/>
        <c:lblAlgn val="ctr"/>
        <c:lblOffset val="100"/>
        <c:noMultiLvlLbl val="1"/>
      </c:catAx>
      <c:valAx>
        <c:axId val="1722783695"/>
        <c:scaling>
          <c:orientation val="minMax"/>
          <c:max val="92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72278411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bg1">
                <a:lumMod val="75000"/>
              </a:schemeClr>
            </a:solidFill>
            <a:ln w="15875">
              <a:solidFill>
                <a:schemeClr val="accent5">
                  <a:lumMod val="5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Sheet2!$E$3:$E$12</c:f>
              <c:strCache>
                <c:ptCount val="10"/>
                <c:pt idx="0">
                  <c:v>Universidade de Lisboa</c:v>
                </c:pt>
                <c:pt idx="1">
                  <c:v>Universidade do Porto</c:v>
                </c:pt>
                <c:pt idx="2">
                  <c:v>Universidade de Coimbra</c:v>
                </c:pt>
                <c:pt idx="3">
                  <c:v>Governo da República Portuguesa</c:v>
                </c:pt>
                <c:pt idx="4">
                  <c:v>Universidade Nova de Lisboa</c:v>
                </c:pt>
                <c:pt idx="5">
                  <c:v>Universidade do Minho</c:v>
                </c:pt>
                <c:pt idx="6">
                  <c:v>Universidade de Aveiro</c:v>
                </c:pt>
                <c:pt idx="7">
                  <c:v>Universidade Católica Portuguesa</c:v>
                </c:pt>
                <c:pt idx="8">
                  <c:v>Universidade do Algarve</c:v>
                </c:pt>
                <c:pt idx="9">
                  <c:v>Instituto Politécnico do Porto</c:v>
                </c:pt>
              </c:strCache>
            </c:strRef>
          </c:cat>
          <c:val>
            <c:numRef>
              <c:f>Sheet2!$F$3:$F$12</c:f>
              <c:numCache>
                <c:formatCode>General</c:formatCode>
                <c:ptCount val="10"/>
                <c:pt idx="0">
                  <c:v>5999</c:v>
                </c:pt>
                <c:pt idx="1">
                  <c:v>5463</c:v>
                </c:pt>
                <c:pt idx="2">
                  <c:v>3426</c:v>
                </c:pt>
                <c:pt idx="3">
                  <c:v>3282</c:v>
                </c:pt>
                <c:pt idx="4">
                  <c:v>3132</c:v>
                </c:pt>
                <c:pt idx="5">
                  <c:v>2113</c:v>
                </c:pt>
                <c:pt idx="6">
                  <c:v>2049</c:v>
                </c:pt>
                <c:pt idx="7">
                  <c:v>1069</c:v>
                </c:pt>
                <c:pt idx="8">
                  <c:v>1033</c:v>
                </c:pt>
                <c:pt idx="9">
                  <c:v>1002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28-42E6-A0A0-5B26BECF922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2"/>
        <c:axId val="1516905903"/>
        <c:axId val="1519629663"/>
      </c:barChart>
      <c:catAx>
        <c:axId val="151690590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519629663"/>
        <c:crosses val="autoZero"/>
        <c:auto val="1"/>
        <c:lblAlgn val="ctr"/>
        <c:lblOffset val="100"/>
        <c:noMultiLvlLbl val="0"/>
      </c:catAx>
      <c:valAx>
        <c:axId val="1519629663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15169059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Sheet2!$J$4:$J$33</cx:f>
        <cx:lvl ptCount="30">
          <cx:pt idx="0">Universidade do Algarve</cx:pt>
          <cx:pt idx="1">FCT</cx:pt>
          <cx:pt idx="2">Elsevier</cx:pt>
          <cx:pt idx="3">Instituto Politécnico de Santarém</cx:pt>
          <cx:pt idx="4">Agência Nacional de Inovação</cx:pt>
          <cx:pt idx="5">Universidade Lusófona</cx:pt>
          <cx:pt idx="6">ISCTE-IUL</cx:pt>
          <cx:pt idx="7">Centro de Estudos de Arquitetura e Urbanismo (CEAU), FAUP</cx:pt>
          <cx:pt idx="8">Centro de Neurociências e Biologia Celular</cx:pt>
          <cx:pt idx="9">Universidade da Beira Interior</cx:pt>
          <cx:pt idx="10">Universidade de Trás-os-Montes e Alto Douro</cx:pt>
          <cx:pt idx="11">Universidade de Coimbra</cx:pt>
          <cx:pt idx="12">Universidade Católica Portuguesa</cx:pt>
          <cx:pt idx="13">Instituto Politécnico de Bragança (IPB)</cx:pt>
          <cx:pt idx="14">Centro em Rede de Investigação em Antropologia (CRIA)</cx:pt>
          <cx:pt idx="15">Associação para o Desenvolvimento da Aerodinâmica Industrial</cx:pt>
          <cx:pt idx="16"> Instituto Politécnico de Viana do Castelo</cx:pt>
          <cx:pt idx="17">Faculdade de Arquitetura – Universidade de Lisboa</cx:pt>
          <cx:pt idx="18">PTCRIS (SARIs)</cx:pt>
          <cx:pt idx="19">Cooperativa de Ensino Superior Politécnico e Universitário</cx:pt>
          <cx:pt idx="20">ANI - SGP</cx:pt>
          <cx:pt idx="21">Técnico de Lisboa</cx:pt>
          <cx:pt idx="22">UMinho – USDB</cx:pt>
          <cx:pt idx="23">Instituto de Engenharia Eletronica e Informatica de Aveiro</cx:pt>
          <cx:pt idx="24">Instituto Politécnico de Coimbra</cx:pt>
          <cx:pt idx="25">Instituto Politécnico de Gestão e Tecnologia</cx:pt>
          <cx:pt idx="26">Arquivo.pt</cx:pt>
          <cx:pt idx="27">Universidade dos Açores</cx:pt>
          <cx:pt idx="28">Instituto Politécnico de Leiria</cx:pt>
          <cx:pt idx="29">Instituto Politécnico do Cávado e Ave</cx:pt>
        </cx:lvl>
      </cx:strDim>
      <cx:numDim type="size">
        <cx:f>Sheet2!$K$4:$K$33</cx:f>
        <cx:lvl ptCount="30" formatCode="0">
          <cx:pt idx="0">31.752608196475816</cx:pt>
          <cx:pt idx="1">13.53536664503569</cx:pt>
          <cx:pt idx="2">12.737283482254281</cx:pt>
          <cx:pt idx="3">9.1054759646583143</cx:pt>
          <cx:pt idx="4">7.5371636799281188</cx:pt>
          <cx:pt idx="5">4.1578395647182154</cx:pt>
          <cx:pt idx="6">2.8583836669495333</cx:pt>
          <cx:pt idx="7">2.6943543153796234</cx:pt>
          <cx:pt idx="8">2.2887236060500173</cx:pt>
          <cx:pt idx="9">1.738032246792792</cx:pt>
          <cx:pt idx="10">1.7036889132930664</cx:pt>
          <cx:pt idx="11">1.5594269455398593</cx:pt>
          <cx:pt idx="12">1.4492088054709729</cx:pt>
          <cx:pt idx="13">1.3404881944791094</cx:pt>
          <cx:pt idx="14">0.9863724853990915</cx:pt>
          <cx:pt idx="15">0.85588778515449504</cx:pt>
          <cx:pt idx="16">0.74487096291119648</cx:pt>
          <cx:pt idx="17">0.73498727100284533</cx:pt>
          <cx:pt idx="18">0.53911046772824844</cx:pt>
          <cx:pt idx="19">0.52283731842459946</cx:pt>
          <cx:pt idx="20">0.34333349972545302</cx:pt>
          <cx:pt idx="21">0.30309988518943742</cx:pt>
          <cx:pt idx="22">0.23131832476413916</cx:pt>
          <cx:pt idx="23">0.09584186092946638</cx:pt>
          <cx:pt idx="24">0.064992761942794394</cx:pt>
          <cx:pt idx="25">0.061498527429740928</cx:pt>
          <cx:pt idx="26">0.023960465232366595</cx:pt>
          <cx:pt idx="27">0.018070184196076474</cx:pt>
          <cx:pt idx="28">0.014875455498427595</cx:pt>
          <cx:pt idx="29">0.00089851744621374731</cx:pt>
        </cx:lvl>
      </cx:numDim>
    </cx:data>
  </cx:chartData>
  <cx:chart>
    <cx:plotArea>
      <cx:plotAreaRegion>
        <cx:series layoutId="sunburst" uniqueId="{DC0F6602-1030-4E38-8749-A42812E99953}">
          <cx:dataPt idx="0">
            <cx:spPr>
              <a:solidFill>
                <a:srgbClr val="4472C4">
                  <a:lumMod val="50000"/>
                </a:srgbClr>
              </a:solidFill>
            </cx:spPr>
          </cx:dataPt>
          <cx:dataPt idx="1">
            <cx:spPr>
              <a:solidFill>
                <a:srgbClr val="4472C4">
                  <a:lumMod val="75000"/>
                </a:srgbClr>
              </a:solidFill>
            </cx:spPr>
          </cx:dataPt>
          <cx:dataPt idx="2">
            <cx:spPr>
              <a:solidFill>
                <a:srgbClr val="4472C4">
                  <a:lumMod val="60000"/>
                  <a:lumOff val="40000"/>
                </a:srgbClr>
              </a:solidFill>
            </cx:spPr>
          </cx:dataPt>
          <cx:dataPt idx="3">
            <cx:spPr>
              <a:solidFill>
                <a:srgbClr val="4472C4">
                  <a:lumMod val="40000"/>
                  <a:lumOff val="60000"/>
                </a:srgbClr>
              </a:solidFill>
            </cx:spPr>
          </cx:dataPt>
          <cx:dataPt idx="4">
            <cx:spPr>
              <a:solidFill>
                <a:srgbClr val="4472C4">
                  <a:lumMod val="20000"/>
                  <a:lumOff val="80000"/>
                </a:srgbClr>
              </a:solidFill>
            </cx:spPr>
          </cx:dataPt>
          <cx:dataPt idx="5">
            <cx:spPr>
              <a:solidFill>
                <a:sysClr val="window" lastClr="FFFFFF">
                  <a:lumMod val="65000"/>
                </a:sysClr>
              </a:solidFill>
            </cx:spPr>
          </cx:dataPt>
          <cx:dataPt idx="6">
            <cx:spPr>
              <a:solidFill>
                <a:sysClr val="window" lastClr="FFFFFF">
                  <a:lumMod val="75000"/>
                </a:sysClr>
              </a:solidFill>
            </cx:spPr>
          </cx:dataPt>
          <cx:dataPt idx="7">
            <cx:spPr>
              <a:solidFill>
                <a:sysClr val="window" lastClr="FFFFFF">
                  <a:lumMod val="85000"/>
                </a:sysClr>
              </a:solidFill>
            </cx:spPr>
          </cx:dataPt>
          <cx:dataPt idx="8">
            <cx:spPr>
              <a:solidFill>
                <a:sysClr val="window" lastClr="FFFFFF">
                  <a:lumMod val="95000"/>
                </a:sysClr>
              </a:solidFill>
            </cx:spPr>
          </cx:dataPt>
          <cx:dataLabels>
            <cx:visibility seriesName="0" categoryName="1" value="1"/>
            <cx:separator>, </cx:separator>
          </cx:dataLabels>
          <cx:dataId val="0"/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32_86151EE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05EB0AA-EB36-4799-BA3C-97227117DB6E}" authorId="{F6AF1F1E-83CE-0E53-3EC9-D2516AE84FE7}" created="2023-05-27T10:18:58.52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249531118" sldId="306"/>
      <ac:spMk id="274" creationId="{00000000-0000-0000-0000-000000000000}"/>
      <ac:txMk cp="32" len="9">
        <ac:context len="42" hash="3589243578"/>
      </ac:txMk>
    </ac:txMkLst>
    <p188:txBody>
      <a:bodyPr/>
      <a:lstStyle/>
      <a:p>
        <a:r>
          <a:rPr lang="en-GB"/>
          <a:t>[@Cátia Laranjeira] Seria possível colocar as vantagens competitivas destes dash face a outros?</a:t>
        </a:r>
      </a:p>
    </p188:txBody>
  </p188:cm>
</p188:cmLst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svg"/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2" Type="http://schemas.openxmlformats.org/officeDocument/2006/relationships/image" Target="../media/image167.svg"/><Relationship Id="rId1" Type="http://schemas.openxmlformats.org/officeDocument/2006/relationships/image" Target="../media/image166.png"/><Relationship Id="rId6" Type="http://schemas.openxmlformats.org/officeDocument/2006/relationships/image" Target="../media/image171.svg"/><Relationship Id="rId5" Type="http://schemas.openxmlformats.org/officeDocument/2006/relationships/image" Target="../media/image170.png"/><Relationship Id="rId10" Type="http://schemas.openxmlformats.org/officeDocument/2006/relationships/image" Target="../media/image175.svg"/><Relationship Id="rId4" Type="http://schemas.openxmlformats.org/officeDocument/2006/relationships/image" Target="../media/image169.svg"/><Relationship Id="rId9" Type="http://schemas.openxmlformats.org/officeDocument/2006/relationships/image" Target="../media/image174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svg"/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2" Type="http://schemas.openxmlformats.org/officeDocument/2006/relationships/image" Target="../media/image167.svg"/><Relationship Id="rId1" Type="http://schemas.openxmlformats.org/officeDocument/2006/relationships/image" Target="../media/image166.png"/><Relationship Id="rId6" Type="http://schemas.openxmlformats.org/officeDocument/2006/relationships/image" Target="../media/image173.svg"/><Relationship Id="rId5" Type="http://schemas.openxmlformats.org/officeDocument/2006/relationships/image" Target="../media/image172.png"/><Relationship Id="rId4" Type="http://schemas.openxmlformats.org/officeDocument/2006/relationships/image" Target="../media/image171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svg"/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2" Type="http://schemas.openxmlformats.org/officeDocument/2006/relationships/image" Target="../media/image167.svg"/><Relationship Id="rId1" Type="http://schemas.openxmlformats.org/officeDocument/2006/relationships/image" Target="../media/image166.png"/><Relationship Id="rId6" Type="http://schemas.openxmlformats.org/officeDocument/2006/relationships/image" Target="../media/image171.svg"/><Relationship Id="rId5" Type="http://schemas.openxmlformats.org/officeDocument/2006/relationships/image" Target="../media/image170.png"/><Relationship Id="rId10" Type="http://schemas.openxmlformats.org/officeDocument/2006/relationships/image" Target="../media/image175.svg"/><Relationship Id="rId4" Type="http://schemas.openxmlformats.org/officeDocument/2006/relationships/image" Target="../media/image169.svg"/><Relationship Id="rId9" Type="http://schemas.openxmlformats.org/officeDocument/2006/relationships/image" Target="../media/image174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svg"/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2" Type="http://schemas.openxmlformats.org/officeDocument/2006/relationships/image" Target="../media/image167.svg"/><Relationship Id="rId1" Type="http://schemas.openxmlformats.org/officeDocument/2006/relationships/image" Target="../media/image166.png"/><Relationship Id="rId6" Type="http://schemas.openxmlformats.org/officeDocument/2006/relationships/image" Target="../media/image173.svg"/><Relationship Id="rId5" Type="http://schemas.openxmlformats.org/officeDocument/2006/relationships/image" Target="../media/image172.png"/><Relationship Id="rId4" Type="http://schemas.openxmlformats.org/officeDocument/2006/relationships/image" Target="../media/image17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909151-1C86-45F3-8C46-3DF1ACD65BE8}" type="doc">
      <dgm:prSet loTypeId="urn:microsoft.com/office/officeart/2009/3/layout/StepUpProcess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634B00F1-54DA-4E4F-959E-AA3130B30389}">
      <dgm:prSet phldrT="[Text]" custT="1"/>
      <dgm:spPr/>
      <dgm:t>
        <a:bodyPr/>
        <a:lstStyle/>
        <a:p>
          <a:r>
            <a:rPr lang="pt-PT" sz="5400" b="1"/>
            <a:t>6000</a:t>
          </a:r>
        </a:p>
      </dgm:t>
    </dgm:pt>
    <dgm:pt modelId="{FAEF1BB7-0843-49E6-AE15-5C6E33EE6A8A}" type="parTrans" cxnId="{27EDE062-95B0-4524-8CFF-8473946FABF4}">
      <dgm:prSet/>
      <dgm:spPr/>
      <dgm:t>
        <a:bodyPr/>
        <a:lstStyle/>
        <a:p>
          <a:endParaRPr lang="pt-PT"/>
        </a:p>
      </dgm:t>
    </dgm:pt>
    <dgm:pt modelId="{8EE248D6-0A8F-4107-9506-C2160ACD6F54}" type="sibTrans" cxnId="{27EDE062-95B0-4524-8CFF-8473946FABF4}">
      <dgm:prSet/>
      <dgm:spPr/>
      <dgm:t>
        <a:bodyPr/>
        <a:lstStyle/>
        <a:p>
          <a:endParaRPr lang="pt-PT"/>
        </a:p>
      </dgm:t>
    </dgm:pt>
    <dgm:pt modelId="{5864485D-797D-44F1-9C66-B990E144FC25}">
      <dgm:prSet phldrT="[Text]" custT="1"/>
      <dgm:spPr/>
      <dgm:t>
        <a:bodyPr/>
        <a:lstStyle/>
        <a:p>
          <a:r>
            <a:rPr lang="pt-PT" sz="2000" b="1"/>
            <a:t>Projetos</a:t>
          </a:r>
        </a:p>
        <a:p>
          <a:r>
            <a:rPr lang="pt-PT" sz="2000" b="1"/>
            <a:t>Unidades de I&amp;D</a:t>
          </a:r>
        </a:p>
        <a:p>
          <a:r>
            <a:rPr lang="pt-PT" sz="2000" b="1"/>
            <a:t>Emprego Científico</a:t>
          </a:r>
        </a:p>
        <a:p>
          <a:r>
            <a:rPr lang="pt-PT" sz="2000" b="1"/>
            <a:t>Formação Avançada</a:t>
          </a:r>
        </a:p>
      </dgm:t>
    </dgm:pt>
    <dgm:pt modelId="{0A371357-DA4D-423D-9958-969BF3D6A2C0}" type="parTrans" cxnId="{1C4BBF78-5AFF-49E2-B2E9-2E2148273F53}">
      <dgm:prSet/>
      <dgm:spPr/>
      <dgm:t>
        <a:bodyPr/>
        <a:lstStyle/>
        <a:p>
          <a:endParaRPr lang="pt-PT"/>
        </a:p>
      </dgm:t>
    </dgm:pt>
    <dgm:pt modelId="{4BEB0AA5-9BD9-4D63-9C4A-6962CF69C202}" type="sibTrans" cxnId="{1C4BBF78-5AFF-49E2-B2E9-2E2148273F53}">
      <dgm:prSet/>
      <dgm:spPr/>
      <dgm:t>
        <a:bodyPr/>
        <a:lstStyle/>
        <a:p>
          <a:endParaRPr lang="pt-PT"/>
        </a:p>
      </dgm:t>
    </dgm:pt>
    <dgm:pt modelId="{836CCA5B-0C5A-41D7-859D-C36394275277}">
      <dgm:prSet phldrT="[Text]" custT="1"/>
      <dgm:spPr/>
      <dgm:t>
        <a:bodyPr/>
        <a:lstStyle/>
        <a:p>
          <a:r>
            <a:rPr lang="pt-PT" sz="2800" b="1"/>
            <a:t>2019-2023</a:t>
          </a:r>
        </a:p>
      </dgm:t>
    </dgm:pt>
    <dgm:pt modelId="{55A79774-3B99-4452-93CD-D79295B331D7}" type="parTrans" cxnId="{1F82FB6F-3DDF-4B4D-8BD1-85215ABA047E}">
      <dgm:prSet/>
      <dgm:spPr/>
      <dgm:t>
        <a:bodyPr/>
        <a:lstStyle/>
        <a:p>
          <a:endParaRPr lang="pt-PT"/>
        </a:p>
      </dgm:t>
    </dgm:pt>
    <dgm:pt modelId="{F88AB116-0652-4075-A3A5-69037EC4E3E1}" type="sibTrans" cxnId="{1F82FB6F-3DDF-4B4D-8BD1-85215ABA047E}">
      <dgm:prSet/>
      <dgm:spPr/>
      <dgm:t>
        <a:bodyPr/>
        <a:lstStyle/>
        <a:p>
          <a:endParaRPr lang="pt-PT"/>
        </a:p>
      </dgm:t>
    </dgm:pt>
    <dgm:pt modelId="{2AF2354F-6408-48F9-8326-EC30FB0579D6}" type="pres">
      <dgm:prSet presAssocID="{37909151-1C86-45F3-8C46-3DF1ACD65BE8}" presName="rootnode" presStyleCnt="0">
        <dgm:presLayoutVars>
          <dgm:chMax/>
          <dgm:chPref/>
          <dgm:dir/>
          <dgm:animLvl val="lvl"/>
        </dgm:presLayoutVars>
      </dgm:prSet>
      <dgm:spPr/>
    </dgm:pt>
    <dgm:pt modelId="{1A785BA1-E061-4BBF-BC9F-9B273661E89C}" type="pres">
      <dgm:prSet presAssocID="{634B00F1-54DA-4E4F-959E-AA3130B30389}" presName="composite" presStyleCnt="0"/>
      <dgm:spPr/>
    </dgm:pt>
    <dgm:pt modelId="{742CD389-CA4D-47AF-A3F5-B24323A5AF32}" type="pres">
      <dgm:prSet presAssocID="{634B00F1-54DA-4E4F-959E-AA3130B30389}" presName="LShape" presStyleLbl="alignNode1" presStyleIdx="0" presStyleCnt="5"/>
      <dgm:spPr>
        <a:gradFill rotWithShape="0">
          <a:gsLst>
            <a:gs pos="0">
              <a:srgbClr val="00B0F0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</dgm:pt>
    <dgm:pt modelId="{1F0123F6-E59F-4CCA-BDFB-59FBA0BBA569}" type="pres">
      <dgm:prSet presAssocID="{634B00F1-54DA-4E4F-959E-AA3130B30389}" presName="ParentText" presStyleLbl="revTx" presStyleIdx="0" presStyleCnt="3" custScaleX="96379">
        <dgm:presLayoutVars>
          <dgm:chMax val="0"/>
          <dgm:chPref val="0"/>
          <dgm:bulletEnabled val="1"/>
        </dgm:presLayoutVars>
      </dgm:prSet>
      <dgm:spPr/>
    </dgm:pt>
    <dgm:pt modelId="{64EDFAEF-C530-4336-A8CF-2653CC00266F}" type="pres">
      <dgm:prSet presAssocID="{634B00F1-54DA-4E4F-959E-AA3130B30389}" presName="Triangle" presStyleLbl="alignNode1" presStyleIdx="1" presStyleCnt="5"/>
      <dgm:spPr/>
    </dgm:pt>
    <dgm:pt modelId="{AE390D9F-203D-48EB-978D-3577AC4C36DE}" type="pres">
      <dgm:prSet presAssocID="{8EE248D6-0A8F-4107-9506-C2160ACD6F54}" presName="sibTrans" presStyleCnt="0"/>
      <dgm:spPr/>
    </dgm:pt>
    <dgm:pt modelId="{A522D903-F8AA-4035-8C51-699B5607859A}" type="pres">
      <dgm:prSet presAssocID="{8EE248D6-0A8F-4107-9506-C2160ACD6F54}" presName="space" presStyleCnt="0"/>
      <dgm:spPr/>
    </dgm:pt>
    <dgm:pt modelId="{BACD1CBE-AA4C-4339-950F-9896766DA5FA}" type="pres">
      <dgm:prSet presAssocID="{5864485D-797D-44F1-9C66-B990E144FC25}" presName="composite" presStyleCnt="0"/>
      <dgm:spPr/>
    </dgm:pt>
    <dgm:pt modelId="{D6AF310E-CD22-45FC-98BD-8DF15775C556}" type="pres">
      <dgm:prSet presAssocID="{5864485D-797D-44F1-9C66-B990E144FC25}" presName="LShape" presStyleLbl="alignNode1" presStyleIdx="2" presStyleCnt="5" custScaleY="119263"/>
      <dgm:spPr>
        <a:gradFill rotWithShape="0">
          <a:gsLst>
            <a:gs pos="0">
              <a:srgbClr val="00B0F0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</dgm:pt>
    <dgm:pt modelId="{E26ECE63-34DB-4ABD-9B3D-7B4193C6DE8C}" type="pres">
      <dgm:prSet presAssocID="{5864485D-797D-44F1-9C66-B990E144FC25}" presName="ParentText" presStyleLbl="revTx" presStyleIdx="1" presStyleCnt="3" custScaleX="128898" custLinFactNeighborX="14494" custLinFactNeighborY="-527">
        <dgm:presLayoutVars>
          <dgm:chMax val="0"/>
          <dgm:chPref val="0"/>
          <dgm:bulletEnabled val="1"/>
        </dgm:presLayoutVars>
      </dgm:prSet>
      <dgm:spPr/>
    </dgm:pt>
    <dgm:pt modelId="{2A5A3C37-0BC5-49DA-ABB1-F9062F9324D2}" type="pres">
      <dgm:prSet presAssocID="{5864485D-797D-44F1-9C66-B990E144FC25}" presName="Triangle" presStyleLbl="alignNode1" presStyleIdx="3" presStyleCnt="5"/>
      <dgm:spPr/>
    </dgm:pt>
    <dgm:pt modelId="{51B235CC-0B5C-4882-AC60-759E5B9B17D2}" type="pres">
      <dgm:prSet presAssocID="{4BEB0AA5-9BD9-4D63-9C4A-6962CF69C202}" presName="sibTrans" presStyleCnt="0"/>
      <dgm:spPr/>
    </dgm:pt>
    <dgm:pt modelId="{EA9D0696-9991-411A-9435-6E89C5208DC2}" type="pres">
      <dgm:prSet presAssocID="{4BEB0AA5-9BD9-4D63-9C4A-6962CF69C202}" presName="space" presStyleCnt="0"/>
      <dgm:spPr/>
    </dgm:pt>
    <dgm:pt modelId="{C3E4E78F-3751-4FAB-AD95-E96C3CFF47A0}" type="pres">
      <dgm:prSet presAssocID="{836CCA5B-0C5A-41D7-859D-C36394275277}" presName="composite" presStyleCnt="0"/>
      <dgm:spPr/>
    </dgm:pt>
    <dgm:pt modelId="{FEA9F9A6-7E1E-4959-8D43-D50D2364E91A}" type="pres">
      <dgm:prSet presAssocID="{836CCA5B-0C5A-41D7-859D-C36394275277}" presName="LShape" presStyleLbl="alignNode1" presStyleIdx="4" presStyleCnt="5"/>
      <dgm:spPr>
        <a:gradFill rotWithShape="0">
          <a:gsLst>
            <a:gs pos="0">
              <a:srgbClr val="00B0F0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</dgm:pt>
    <dgm:pt modelId="{B2BBF90B-B736-4952-9434-CCB96EB86B30}" type="pres">
      <dgm:prSet presAssocID="{836CCA5B-0C5A-41D7-859D-C36394275277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99F60A3D-2075-4238-9916-1289AC8C7AB1}" type="presOf" srcId="{634B00F1-54DA-4E4F-959E-AA3130B30389}" destId="{1F0123F6-E59F-4CCA-BDFB-59FBA0BBA569}" srcOrd="0" destOrd="0" presId="urn:microsoft.com/office/officeart/2009/3/layout/StepUpProcess"/>
    <dgm:cxn modelId="{27EDE062-95B0-4524-8CFF-8473946FABF4}" srcId="{37909151-1C86-45F3-8C46-3DF1ACD65BE8}" destId="{634B00F1-54DA-4E4F-959E-AA3130B30389}" srcOrd="0" destOrd="0" parTransId="{FAEF1BB7-0843-49E6-AE15-5C6E33EE6A8A}" sibTransId="{8EE248D6-0A8F-4107-9506-C2160ACD6F54}"/>
    <dgm:cxn modelId="{1F82FB6F-3DDF-4B4D-8BD1-85215ABA047E}" srcId="{37909151-1C86-45F3-8C46-3DF1ACD65BE8}" destId="{836CCA5B-0C5A-41D7-859D-C36394275277}" srcOrd="2" destOrd="0" parTransId="{55A79774-3B99-4452-93CD-D79295B331D7}" sibTransId="{F88AB116-0652-4075-A3A5-69037EC4E3E1}"/>
    <dgm:cxn modelId="{1C4BBF78-5AFF-49E2-B2E9-2E2148273F53}" srcId="{37909151-1C86-45F3-8C46-3DF1ACD65BE8}" destId="{5864485D-797D-44F1-9C66-B990E144FC25}" srcOrd="1" destOrd="0" parTransId="{0A371357-DA4D-423D-9958-969BF3D6A2C0}" sibTransId="{4BEB0AA5-9BD9-4D63-9C4A-6962CF69C202}"/>
    <dgm:cxn modelId="{18C25A7F-3A90-42E3-9CB6-09F6B8C8F275}" type="presOf" srcId="{5864485D-797D-44F1-9C66-B990E144FC25}" destId="{E26ECE63-34DB-4ABD-9B3D-7B4193C6DE8C}" srcOrd="0" destOrd="0" presId="urn:microsoft.com/office/officeart/2009/3/layout/StepUpProcess"/>
    <dgm:cxn modelId="{196A4BBC-B079-4078-AA4E-F25E036D68AD}" type="presOf" srcId="{836CCA5B-0C5A-41D7-859D-C36394275277}" destId="{B2BBF90B-B736-4952-9434-CCB96EB86B30}" srcOrd="0" destOrd="0" presId="urn:microsoft.com/office/officeart/2009/3/layout/StepUpProcess"/>
    <dgm:cxn modelId="{F179A4E3-A716-4BD1-B5B5-2839876120CE}" type="presOf" srcId="{37909151-1C86-45F3-8C46-3DF1ACD65BE8}" destId="{2AF2354F-6408-48F9-8326-EC30FB0579D6}" srcOrd="0" destOrd="0" presId="urn:microsoft.com/office/officeart/2009/3/layout/StepUpProcess"/>
    <dgm:cxn modelId="{58BFC3E3-C39B-48D7-B950-5BFEC09ADDB7}" type="presParOf" srcId="{2AF2354F-6408-48F9-8326-EC30FB0579D6}" destId="{1A785BA1-E061-4BBF-BC9F-9B273661E89C}" srcOrd="0" destOrd="0" presId="urn:microsoft.com/office/officeart/2009/3/layout/StepUpProcess"/>
    <dgm:cxn modelId="{22F597ED-A070-41C3-89B4-828B974A2156}" type="presParOf" srcId="{1A785BA1-E061-4BBF-BC9F-9B273661E89C}" destId="{742CD389-CA4D-47AF-A3F5-B24323A5AF32}" srcOrd="0" destOrd="0" presId="urn:microsoft.com/office/officeart/2009/3/layout/StepUpProcess"/>
    <dgm:cxn modelId="{336EBA3F-778A-4D1E-B3CA-8EFAAF06542F}" type="presParOf" srcId="{1A785BA1-E061-4BBF-BC9F-9B273661E89C}" destId="{1F0123F6-E59F-4CCA-BDFB-59FBA0BBA569}" srcOrd="1" destOrd="0" presId="urn:microsoft.com/office/officeart/2009/3/layout/StepUpProcess"/>
    <dgm:cxn modelId="{00612F7F-00B2-4976-8DCD-7C3F96CF6867}" type="presParOf" srcId="{1A785BA1-E061-4BBF-BC9F-9B273661E89C}" destId="{64EDFAEF-C530-4336-A8CF-2653CC00266F}" srcOrd="2" destOrd="0" presId="urn:microsoft.com/office/officeart/2009/3/layout/StepUpProcess"/>
    <dgm:cxn modelId="{EFF2B9FA-C9F6-4C37-BE70-51B668837FA2}" type="presParOf" srcId="{2AF2354F-6408-48F9-8326-EC30FB0579D6}" destId="{AE390D9F-203D-48EB-978D-3577AC4C36DE}" srcOrd="1" destOrd="0" presId="urn:microsoft.com/office/officeart/2009/3/layout/StepUpProcess"/>
    <dgm:cxn modelId="{58CD83C3-919A-41D7-87B5-3307B313C0F7}" type="presParOf" srcId="{AE390D9F-203D-48EB-978D-3577AC4C36DE}" destId="{A522D903-F8AA-4035-8C51-699B5607859A}" srcOrd="0" destOrd="0" presId="urn:microsoft.com/office/officeart/2009/3/layout/StepUpProcess"/>
    <dgm:cxn modelId="{1DB0EA7D-213B-4C3E-8BD7-8F375CE292E6}" type="presParOf" srcId="{2AF2354F-6408-48F9-8326-EC30FB0579D6}" destId="{BACD1CBE-AA4C-4339-950F-9896766DA5FA}" srcOrd="2" destOrd="0" presId="urn:microsoft.com/office/officeart/2009/3/layout/StepUpProcess"/>
    <dgm:cxn modelId="{AB80B6E3-6177-4EC8-9F44-89871558EDDB}" type="presParOf" srcId="{BACD1CBE-AA4C-4339-950F-9896766DA5FA}" destId="{D6AF310E-CD22-45FC-98BD-8DF15775C556}" srcOrd="0" destOrd="0" presId="urn:microsoft.com/office/officeart/2009/3/layout/StepUpProcess"/>
    <dgm:cxn modelId="{537C8E12-A0ED-4FDC-A1C3-A3F59812C6EB}" type="presParOf" srcId="{BACD1CBE-AA4C-4339-950F-9896766DA5FA}" destId="{E26ECE63-34DB-4ABD-9B3D-7B4193C6DE8C}" srcOrd="1" destOrd="0" presId="urn:microsoft.com/office/officeart/2009/3/layout/StepUpProcess"/>
    <dgm:cxn modelId="{30E70E6D-4566-4291-9B4A-4E0E48F1C1D0}" type="presParOf" srcId="{BACD1CBE-AA4C-4339-950F-9896766DA5FA}" destId="{2A5A3C37-0BC5-49DA-ABB1-F9062F9324D2}" srcOrd="2" destOrd="0" presId="urn:microsoft.com/office/officeart/2009/3/layout/StepUpProcess"/>
    <dgm:cxn modelId="{7E7C3BDA-3673-4657-97C2-A42516DF6BB5}" type="presParOf" srcId="{2AF2354F-6408-48F9-8326-EC30FB0579D6}" destId="{51B235CC-0B5C-4882-AC60-759E5B9B17D2}" srcOrd="3" destOrd="0" presId="urn:microsoft.com/office/officeart/2009/3/layout/StepUpProcess"/>
    <dgm:cxn modelId="{C80CF774-EEEF-457C-8D19-C7EE6225CF48}" type="presParOf" srcId="{51B235CC-0B5C-4882-AC60-759E5B9B17D2}" destId="{EA9D0696-9991-411A-9435-6E89C5208DC2}" srcOrd="0" destOrd="0" presId="urn:microsoft.com/office/officeart/2009/3/layout/StepUpProcess"/>
    <dgm:cxn modelId="{06782261-1DDE-4591-A80D-1DAF1A209CCE}" type="presParOf" srcId="{2AF2354F-6408-48F9-8326-EC30FB0579D6}" destId="{C3E4E78F-3751-4FAB-AD95-E96C3CFF47A0}" srcOrd="4" destOrd="0" presId="urn:microsoft.com/office/officeart/2009/3/layout/StepUpProcess"/>
    <dgm:cxn modelId="{E659C2AD-C14D-4FFA-8C16-2AE8183612FD}" type="presParOf" srcId="{C3E4E78F-3751-4FAB-AD95-E96C3CFF47A0}" destId="{FEA9F9A6-7E1E-4959-8D43-D50D2364E91A}" srcOrd="0" destOrd="0" presId="urn:microsoft.com/office/officeart/2009/3/layout/StepUpProcess"/>
    <dgm:cxn modelId="{92F6590C-509A-41FF-94A2-A428D663C1C2}" type="presParOf" srcId="{C3E4E78F-3751-4FAB-AD95-E96C3CFF47A0}" destId="{B2BBF90B-B736-4952-9434-CCB96EB86B30}" srcOrd="1" destOrd="0" presId="urn:microsoft.com/office/officeart/2009/3/layout/StepUpProcess"/>
  </dgm:cxnLst>
  <dgm:bg>
    <a:solidFill>
      <a:schemeClr val="bg1"/>
    </a:solidFill>
    <a:effectLst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7653F1-621B-42DB-897A-7757D42453FE}" type="doc">
      <dgm:prSet loTypeId="urn:microsoft.com/office/officeart/2005/8/layout/vList3" loCatId="list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pt-PT"/>
        </a:p>
      </dgm:t>
    </dgm:pt>
    <dgm:pt modelId="{9F284259-F5A8-43F4-984A-B9F796A413CE}">
      <dgm:prSet phldrT="[Text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20000"/>
              <a:lumOff val="80000"/>
            </a:schemeClr>
          </a:solidFill>
        </a:ln>
      </dgm:spPr>
      <dgm:t>
        <a:bodyPr/>
        <a:lstStyle/>
        <a:p>
          <a:pPr algn="l" rtl="0"/>
          <a:r>
            <a:rPr lang="pt-PT" sz="1100" b="1">
              <a:latin typeface="Verdana"/>
            </a:rPr>
            <a:t>   </a:t>
          </a:r>
          <a:endParaRPr lang="pt-PT" sz="1100" b="1"/>
        </a:p>
        <a:p>
          <a:pPr algn="ctr"/>
          <a:r>
            <a:rPr lang="pt-PT" sz="1800" b="1"/>
            <a:t>Enriquecimento</a:t>
          </a:r>
        </a:p>
        <a:p>
          <a:pPr algn="l" rtl="0"/>
          <a:r>
            <a:rPr lang="pt-PT" sz="1400" b="0" i="0" u="none" strike="noStrike" cap="none">
              <a:solidFill>
                <a:srgbClr val="000000"/>
              </a:solidFill>
              <a:latin typeface="Montserrat"/>
              <a:ea typeface="Calibri"/>
              <a:cs typeface="Calibri"/>
              <a:sym typeface="Calibri"/>
            </a:rPr>
            <a:t>Inclusão de novos tipos  instrumentos de financiamento</a:t>
          </a:r>
          <a:endParaRPr lang="pt-PT" sz="1100" b="1" i="0" u="none" strike="noStrike" cap="none">
            <a:solidFill>
              <a:srgbClr val="000000"/>
            </a:solidFill>
            <a:latin typeface="Montserrat"/>
            <a:ea typeface="Calibri"/>
            <a:cs typeface="Calibri"/>
            <a:sym typeface="Calibri"/>
          </a:endParaRPr>
        </a:p>
      </dgm:t>
    </dgm:pt>
    <dgm:pt modelId="{3CBCC95D-960E-49E9-9221-4A830D4BD202}" type="parTrans" cxnId="{E6925BDF-3F8B-411D-917B-F42F77B7ED7F}">
      <dgm:prSet/>
      <dgm:spPr/>
      <dgm:t>
        <a:bodyPr/>
        <a:lstStyle/>
        <a:p>
          <a:endParaRPr lang="pt-PT"/>
        </a:p>
      </dgm:t>
    </dgm:pt>
    <dgm:pt modelId="{ECF150E9-367D-42B7-AD79-589C25CE8916}" type="sibTrans" cxnId="{E6925BDF-3F8B-411D-917B-F42F77B7ED7F}">
      <dgm:prSet/>
      <dgm:spPr>
        <a:solidFill>
          <a:schemeClr val="accent5">
            <a:lumMod val="75000"/>
          </a:schemeClr>
        </a:solidFill>
        <a:ln w="28575">
          <a:solidFill>
            <a:schemeClr val="accent6">
              <a:lumMod val="40000"/>
              <a:lumOff val="60000"/>
            </a:schemeClr>
          </a:solidFill>
        </a:ln>
      </dgm:spPr>
      <dgm:t>
        <a:bodyPr/>
        <a:lstStyle/>
        <a:p>
          <a:endParaRPr lang="pt-PT"/>
        </a:p>
      </dgm:t>
    </dgm:pt>
    <dgm:pt modelId="{906B537D-CFB2-4A42-933C-5CB675B639D3}">
      <dgm:prSet phldrT="[Text]" custT="1"/>
      <dgm:spPr>
        <a:solidFill>
          <a:srgbClr val="A1BAEC">
            <a:lumMod val="20000"/>
            <a:lumOff val="80000"/>
          </a:srgbClr>
        </a:solidFill>
        <a:ln>
          <a:solidFill>
            <a:srgbClr val="A1BAEC">
              <a:lumMod val="20000"/>
              <a:lumOff val="80000"/>
            </a:srgb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506315" tIns="41910" rIns="78232" bIns="41910" numCol="1" spcCol="1270" anchor="t" anchorCtr="0"/>
        <a:lstStyle/>
        <a:p>
          <a:pPr marL="0" lvl="0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1" kern="1200">
              <a:solidFill>
                <a:srgbClr val="0A1833"/>
              </a:solidFill>
              <a:latin typeface="Verdana"/>
              <a:ea typeface="+mn-ea"/>
              <a:cs typeface="+mn-cs"/>
            </a:rPr>
            <a:t>DaaS</a:t>
          </a:r>
        </a:p>
        <a:p>
          <a:pPr marL="0" lvl="0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400" b="0" i="0" u="none" strike="noStrike" kern="1200" cap="none">
              <a:solidFill>
                <a:srgbClr val="000000"/>
              </a:solidFill>
              <a:latin typeface="Montserrat"/>
              <a:ea typeface="Calibri"/>
              <a:cs typeface="Calibri"/>
            </a:rPr>
            <a:t>Novas Integrações: IES/European Data portal/Dados Gov</a:t>
          </a:r>
          <a:endParaRPr lang="pt-PT" sz="1400" b="0" i="0" u="none" strike="noStrike" kern="1200" cap="none" err="1">
            <a:solidFill>
              <a:srgbClr val="000000"/>
            </a:solidFill>
            <a:latin typeface="Montserrat"/>
            <a:ea typeface="Calibri"/>
            <a:cs typeface="Calibri"/>
          </a:endParaRPr>
        </a:p>
      </dgm:t>
    </dgm:pt>
    <dgm:pt modelId="{B3B6C468-9B27-40AC-8E76-DA480BDC49E1}" type="parTrans" cxnId="{E8FE4BA7-1AA3-461B-9C2A-6B4506A06909}">
      <dgm:prSet/>
      <dgm:spPr/>
      <dgm:t>
        <a:bodyPr/>
        <a:lstStyle/>
        <a:p>
          <a:endParaRPr lang="pt-PT"/>
        </a:p>
      </dgm:t>
    </dgm:pt>
    <dgm:pt modelId="{9C292659-BC00-4D7E-A485-33673173A4D7}" type="sibTrans" cxnId="{E8FE4BA7-1AA3-461B-9C2A-6B4506A06909}">
      <dgm:prSet/>
      <dgm:spPr>
        <a:solidFill>
          <a:srgbClr val="00ADC5"/>
        </a:solidFill>
        <a:ln>
          <a:solidFill>
            <a:srgbClr val="002060"/>
          </a:solidFill>
        </a:ln>
      </dgm:spPr>
      <dgm:t>
        <a:bodyPr/>
        <a:lstStyle/>
        <a:p>
          <a:endParaRPr lang="pt-PT"/>
        </a:p>
      </dgm:t>
    </dgm:pt>
    <dgm:pt modelId="{01AEE17E-1B79-4133-8EE2-50904D814B0B}">
      <dgm:prSet phldrT="[Text]" custT="1"/>
      <dgm:spPr>
        <a:gradFill rotWithShape="0">
          <a:gsLst>
            <a:gs pos="0">
              <a:srgbClr val="1C4490">
                <a:alpha val="90000"/>
                <a:hueOff val="0"/>
                <a:satOff val="0"/>
                <a:lumOff val="0"/>
                <a:alphaOff val="-13333"/>
                <a:lumMod val="110000"/>
                <a:satMod val="105000"/>
                <a:tint val="67000"/>
              </a:srgbClr>
            </a:gs>
            <a:gs pos="50000">
              <a:srgbClr val="1C4490">
                <a:alpha val="90000"/>
                <a:hueOff val="0"/>
                <a:satOff val="0"/>
                <a:lumOff val="0"/>
                <a:alphaOff val="-13333"/>
                <a:lumMod val="105000"/>
                <a:satMod val="103000"/>
                <a:tint val="73000"/>
              </a:srgbClr>
            </a:gs>
            <a:gs pos="100000">
              <a:srgbClr val="1C4490">
                <a:alpha val="90000"/>
                <a:hueOff val="0"/>
                <a:satOff val="0"/>
                <a:lumOff val="0"/>
                <a:alphaOff val="-13333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solidFill>
            <a:srgbClr val="A1BAEC">
              <a:lumMod val="20000"/>
              <a:lumOff val="80000"/>
            </a:srgb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506315" tIns="68580" rIns="128016" bIns="68580" numCol="1" spcCol="1270" anchor="t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t-PT" sz="1800" b="1" kern="1200">
              <a:solidFill>
                <a:srgbClr val="0A1833"/>
              </a:solidFill>
              <a:latin typeface="Verdana"/>
              <a:ea typeface="+mn-ea"/>
              <a:cs typeface="+mn-cs"/>
            </a:rPr>
            <a:t>Sistema de Indicadores &amp; Portal de Investigação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t-PT" sz="1400" b="0" i="0" u="none" strike="noStrike" kern="1200" cap="none" err="1">
              <a:solidFill>
                <a:srgbClr val="000000"/>
              </a:solidFill>
              <a:latin typeface="Montserrat"/>
              <a:ea typeface="Calibri"/>
              <a:cs typeface="Calibri"/>
            </a:rPr>
            <a:t>SciPROj</a:t>
          </a:r>
          <a:r>
            <a:rPr lang="pt-PT" sz="1400" b="0" i="0" u="none" strike="noStrike" kern="1200" cap="none">
              <a:solidFill>
                <a:srgbClr val="000000"/>
              </a:solidFill>
              <a:latin typeface="Montserrat"/>
              <a:ea typeface="Calibri"/>
              <a:cs typeface="Calibri"/>
            </a:rPr>
            <a:t> enquanto fonte de dados de serviços de valor acrescentado PTCRIS</a:t>
          </a:r>
        </a:p>
      </dgm:t>
    </dgm:pt>
    <dgm:pt modelId="{5AC5A52B-7217-46D2-8E48-5D4427227053}" type="parTrans" cxnId="{D30025D6-C4EA-48A1-8FE0-B98EEA3BD75E}">
      <dgm:prSet/>
      <dgm:spPr/>
      <dgm:t>
        <a:bodyPr/>
        <a:lstStyle/>
        <a:p>
          <a:endParaRPr lang="pt-PT"/>
        </a:p>
      </dgm:t>
    </dgm:pt>
    <dgm:pt modelId="{9CA26F09-CDF6-4363-BE22-FBC3573377F6}" type="sibTrans" cxnId="{D30025D6-C4EA-48A1-8FE0-B98EEA3BD75E}">
      <dgm:prSet/>
      <dgm:spPr>
        <a:solidFill>
          <a:srgbClr val="00ADC5"/>
        </a:solidFill>
        <a:ln>
          <a:solidFill>
            <a:srgbClr val="002060"/>
          </a:solidFill>
        </a:ln>
      </dgm:spPr>
      <dgm:t>
        <a:bodyPr/>
        <a:lstStyle/>
        <a:p>
          <a:endParaRPr lang="pt-PT"/>
        </a:p>
      </dgm:t>
    </dgm:pt>
    <dgm:pt modelId="{387FF210-4B24-4AE3-A8E3-A7892F802A75}">
      <dgm:prSet phldrT="[Text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20000"/>
              <a:lumOff val="80000"/>
            </a:schemeClr>
          </a:solidFill>
        </a:ln>
      </dgm:spPr>
      <dgm:t>
        <a:bodyPr/>
        <a:lstStyle/>
        <a:p>
          <a:pPr algn="ctr">
            <a:buFont typeface="Arial" panose="020B0604020202020204" pitchFamily="34" charset="0"/>
            <a:buNone/>
          </a:pPr>
          <a:r>
            <a:rPr lang="pt-PT" sz="1400" b="0" i="0" u="none" strike="noStrike" cap="none">
              <a:solidFill>
                <a:srgbClr val="000000"/>
              </a:solidFill>
              <a:latin typeface="Montserrat"/>
              <a:ea typeface="Calibri"/>
              <a:cs typeface="Calibri"/>
              <a:sym typeface="Calibri"/>
            </a:rPr>
            <a:t>Financiamento concedido vs. executado</a:t>
          </a:r>
        </a:p>
      </dgm:t>
    </dgm:pt>
    <dgm:pt modelId="{B78F6FFC-BAC8-49F5-A330-E8B05851730D}" type="parTrans" cxnId="{D7941C4D-17ED-4796-B37E-5E3A543E0133}">
      <dgm:prSet/>
      <dgm:spPr/>
      <dgm:t>
        <a:bodyPr/>
        <a:lstStyle/>
        <a:p>
          <a:endParaRPr lang="pt-PT"/>
        </a:p>
      </dgm:t>
    </dgm:pt>
    <dgm:pt modelId="{E2F7BFEA-AE82-44B1-B7FD-CC747756A9FE}" type="sibTrans" cxnId="{D7941C4D-17ED-4796-B37E-5E3A543E0133}">
      <dgm:prSet/>
      <dgm:spPr/>
      <dgm:t>
        <a:bodyPr/>
        <a:lstStyle/>
        <a:p>
          <a:endParaRPr lang="pt-PT"/>
        </a:p>
      </dgm:t>
    </dgm:pt>
    <dgm:pt modelId="{F9453DEC-5962-469C-B1B1-890100CBA2FF}">
      <dgm:prSet phldrT="[Text]" custT="1"/>
      <dgm:spPr>
        <a:ln>
          <a:solidFill>
            <a:schemeClr val="accent6">
              <a:lumMod val="20000"/>
              <a:lumOff val="80000"/>
            </a:schemeClr>
          </a:solidFill>
        </a:ln>
      </dgm:spPr>
      <dgm:t>
        <a:bodyPr/>
        <a:lstStyle/>
        <a:p>
          <a:pPr algn="ctr">
            <a:buFont typeface="Arial" panose="020B0604020202020204" pitchFamily="34" charset="0"/>
            <a:buNone/>
          </a:pPr>
          <a:r>
            <a:rPr lang="pt-PT" sz="1800" b="1" kern="1200">
              <a:solidFill>
                <a:srgbClr val="0A1833"/>
              </a:solidFill>
              <a:latin typeface="Verdana"/>
              <a:ea typeface="+mn-ea"/>
              <a:cs typeface="+mn-cs"/>
              <a:sym typeface="Calibri"/>
            </a:rPr>
            <a:t>Identificadores (PID) do Financiamento</a:t>
          </a:r>
        </a:p>
      </dgm:t>
    </dgm:pt>
    <dgm:pt modelId="{4C8B71FB-08D8-4DF4-B72B-257DCDF12D35}" type="parTrans" cxnId="{A825779D-7401-40DE-BD8E-6525BDE85163}">
      <dgm:prSet/>
      <dgm:spPr/>
      <dgm:t>
        <a:bodyPr/>
        <a:lstStyle/>
        <a:p>
          <a:endParaRPr lang="pt-PT"/>
        </a:p>
      </dgm:t>
    </dgm:pt>
    <dgm:pt modelId="{2EF420C1-D91E-4902-8F95-2C285DE775C3}" type="sibTrans" cxnId="{A825779D-7401-40DE-BD8E-6525BDE85163}">
      <dgm:prSet/>
      <dgm:spPr/>
      <dgm:t>
        <a:bodyPr/>
        <a:lstStyle/>
        <a:p>
          <a:endParaRPr lang="pt-PT"/>
        </a:p>
      </dgm:t>
    </dgm:pt>
    <dgm:pt modelId="{2E688C86-E3E1-4AE4-895F-0C2865DFB0AD}">
      <dgm:prSet phldrT="[Text]" custT="1"/>
      <dgm:spPr>
        <a:ln>
          <a:solidFill>
            <a:schemeClr val="accent6">
              <a:lumMod val="20000"/>
              <a:lumOff val="80000"/>
            </a:schemeClr>
          </a:solidFill>
        </a:ln>
      </dgm:spPr>
      <dgm:t>
        <a:bodyPr/>
        <a:lstStyle/>
        <a:p>
          <a:pPr algn="ctr">
            <a:buFont typeface="Arial" panose="020B0604020202020204" pitchFamily="34" charset="0"/>
            <a:buNone/>
          </a:pPr>
          <a:r>
            <a:rPr lang="pt-PT" sz="1400" b="0" i="0" u="none" strike="noStrike" kern="1200" cap="none">
              <a:solidFill>
                <a:srgbClr val="000000"/>
              </a:solidFill>
              <a:latin typeface="Montserrat"/>
              <a:ea typeface="Calibri"/>
              <a:cs typeface="Calibri"/>
              <a:sym typeface="Calibri"/>
            </a:rPr>
            <a:t>Conclusão do piloto</a:t>
          </a:r>
        </a:p>
      </dgm:t>
    </dgm:pt>
    <dgm:pt modelId="{E8E3EBE8-D9D7-46F1-B1C7-8386B96F8CC7}" type="parTrans" cxnId="{77567D4D-9426-4A27-BC79-12D510F271F5}">
      <dgm:prSet/>
      <dgm:spPr/>
      <dgm:t>
        <a:bodyPr/>
        <a:lstStyle/>
        <a:p>
          <a:endParaRPr lang="pt-PT"/>
        </a:p>
      </dgm:t>
    </dgm:pt>
    <dgm:pt modelId="{F1A8B138-6994-4F97-AB09-AAF56BF2A44E}" type="sibTrans" cxnId="{77567D4D-9426-4A27-BC79-12D510F271F5}">
      <dgm:prSet/>
      <dgm:spPr/>
      <dgm:t>
        <a:bodyPr/>
        <a:lstStyle/>
        <a:p>
          <a:endParaRPr lang="pt-PT"/>
        </a:p>
      </dgm:t>
    </dgm:pt>
    <dgm:pt modelId="{43FE2546-27C6-4F70-8352-F6DC4C23F5FA}">
      <dgm:prSet phldrT="[Text]" custT="1"/>
      <dgm:spPr>
        <a:ln>
          <a:solidFill>
            <a:schemeClr val="accent6">
              <a:lumMod val="20000"/>
              <a:lumOff val="80000"/>
            </a:schemeClr>
          </a:solidFill>
        </a:ln>
      </dgm:spPr>
      <dgm:t>
        <a:bodyPr/>
        <a:lstStyle/>
        <a:p>
          <a:pPr algn="ctr">
            <a:buFont typeface="Arial" panose="020B0604020202020204" pitchFamily="34" charset="0"/>
            <a:buNone/>
          </a:pPr>
          <a:r>
            <a:rPr lang="pt-PT" sz="1400" b="0" i="0" u="none" strike="noStrike" kern="1200" cap="none">
              <a:solidFill>
                <a:srgbClr val="000000"/>
              </a:solidFill>
              <a:latin typeface="Montserrat"/>
              <a:ea typeface="Calibri"/>
              <a:cs typeface="Calibri"/>
              <a:sym typeface="Calibri"/>
            </a:rPr>
            <a:t>Lançamento da Fase I</a:t>
          </a:r>
        </a:p>
      </dgm:t>
    </dgm:pt>
    <dgm:pt modelId="{B862A9C6-2FC9-43B3-8E2A-6071833707FB}" type="parTrans" cxnId="{46A33B4B-F198-4768-AD64-2E2B95B7A778}">
      <dgm:prSet/>
      <dgm:spPr/>
      <dgm:t>
        <a:bodyPr/>
        <a:lstStyle/>
        <a:p>
          <a:endParaRPr lang="pt-PT"/>
        </a:p>
      </dgm:t>
    </dgm:pt>
    <dgm:pt modelId="{501AD4EB-4A3B-4C51-BA1D-8C88F6057DF8}" type="sibTrans" cxnId="{46A33B4B-F198-4768-AD64-2E2B95B7A778}">
      <dgm:prSet/>
      <dgm:spPr/>
      <dgm:t>
        <a:bodyPr/>
        <a:lstStyle/>
        <a:p>
          <a:endParaRPr lang="pt-PT"/>
        </a:p>
      </dgm:t>
    </dgm:pt>
    <dgm:pt modelId="{C07F9CE7-D067-46EC-A948-9AF900DFC15A}" type="pres">
      <dgm:prSet presAssocID="{C47653F1-621B-42DB-897A-7757D42453FE}" presName="linearFlow" presStyleCnt="0">
        <dgm:presLayoutVars>
          <dgm:dir/>
          <dgm:resizeHandles val="exact"/>
        </dgm:presLayoutVars>
      </dgm:prSet>
      <dgm:spPr/>
    </dgm:pt>
    <dgm:pt modelId="{706CF53A-E42B-4D45-BD81-FBC994E2165F}" type="pres">
      <dgm:prSet presAssocID="{9F284259-F5A8-43F4-984A-B9F796A413CE}" presName="composite" presStyleCnt="0"/>
      <dgm:spPr/>
    </dgm:pt>
    <dgm:pt modelId="{5F191747-E1CF-4C8A-B354-747962B31477}" type="pres">
      <dgm:prSet presAssocID="{9F284259-F5A8-43F4-984A-B9F796A413CE}" presName="imgShp" presStyleLbl="fgImgPlace1" presStyleIdx="0" presStyleCnt="4"/>
      <dgm:spPr>
        <a:solidFill>
          <a:schemeClr val="accent5">
            <a:lumMod val="75000"/>
            <a:alpha val="90000"/>
          </a:schemeClr>
        </a:solidFill>
      </dgm:spPr>
    </dgm:pt>
    <dgm:pt modelId="{001171A2-7BD6-476A-B265-D6632BB1D514}" type="pres">
      <dgm:prSet presAssocID="{9F284259-F5A8-43F4-984A-B9F796A413CE}" presName="txShp" presStyleLbl="node1" presStyleIdx="0" presStyleCnt="4" custLinFactNeighborX="356" custLinFactNeighborY="226">
        <dgm:presLayoutVars>
          <dgm:bulletEnabled val="1"/>
        </dgm:presLayoutVars>
      </dgm:prSet>
      <dgm:spPr/>
    </dgm:pt>
    <dgm:pt modelId="{17EF9994-9ECC-4279-B7E4-D1AD8BDAEB5E}" type="pres">
      <dgm:prSet presAssocID="{ECF150E9-367D-42B7-AD79-589C25CE8916}" presName="spacing" presStyleCnt="0"/>
      <dgm:spPr/>
    </dgm:pt>
    <dgm:pt modelId="{8222E3FB-F378-4A3B-95A4-F97A715908C0}" type="pres">
      <dgm:prSet presAssocID="{F9453DEC-5962-469C-B1B1-890100CBA2FF}" presName="composite" presStyleCnt="0"/>
      <dgm:spPr/>
    </dgm:pt>
    <dgm:pt modelId="{723BC1F1-0907-4EE7-A0BC-A49C6C942A74}" type="pres">
      <dgm:prSet presAssocID="{F9453DEC-5962-469C-B1B1-890100CBA2FF}" presName="imgShp" presStyleLbl="fgImgPlace1" presStyleIdx="1" presStyleCnt="4"/>
      <dgm:spPr>
        <a:solidFill>
          <a:schemeClr val="accent5">
            <a:lumMod val="75000"/>
            <a:alpha val="76667"/>
          </a:schemeClr>
        </a:solidFill>
      </dgm:spPr>
    </dgm:pt>
    <dgm:pt modelId="{14E082BD-EEE1-4D52-9DF2-8672BAA2EC2F}" type="pres">
      <dgm:prSet presAssocID="{F9453DEC-5962-469C-B1B1-890100CBA2FF}" presName="txShp" presStyleLbl="node1" presStyleIdx="1" presStyleCnt="4">
        <dgm:presLayoutVars>
          <dgm:bulletEnabled val="1"/>
        </dgm:presLayoutVars>
      </dgm:prSet>
      <dgm:spPr/>
    </dgm:pt>
    <dgm:pt modelId="{D8079A77-00CD-4523-9ECE-FE8171F6EEB2}" type="pres">
      <dgm:prSet presAssocID="{2EF420C1-D91E-4902-8F95-2C285DE775C3}" presName="spacing" presStyleCnt="0"/>
      <dgm:spPr/>
    </dgm:pt>
    <dgm:pt modelId="{D1CDB225-DDBA-4F26-BA82-53C8C97AAB21}" type="pres">
      <dgm:prSet presAssocID="{906B537D-CFB2-4A42-933C-5CB675B639D3}" presName="composite" presStyleCnt="0"/>
      <dgm:spPr/>
    </dgm:pt>
    <dgm:pt modelId="{8CC2DEC9-B537-49A1-9A93-78A0B6D51F17}" type="pres">
      <dgm:prSet presAssocID="{906B537D-CFB2-4A42-933C-5CB675B639D3}" presName="imgShp" presStyleLbl="fgImgPlace1" presStyleIdx="2" presStyleCnt="4"/>
      <dgm:spPr>
        <a:xfrm>
          <a:off x="1289007" y="2982231"/>
          <a:ext cx="1148178" cy="1148178"/>
        </a:xfrm>
        <a:prstGeom prst="ellipse">
          <a:avLst/>
        </a:prstGeom>
        <a:solidFill>
          <a:srgbClr val="1C4490">
            <a:lumMod val="75000"/>
            <a:alpha val="76667"/>
          </a:srgbClr>
        </a:solidFill>
        <a:ln w="63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</dgm:pt>
    <dgm:pt modelId="{085E255F-B930-4B07-8440-191C86B35467}" type="pres">
      <dgm:prSet presAssocID="{906B537D-CFB2-4A42-933C-5CB675B639D3}" presName="txShp" presStyleLbl="node1" presStyleIdx="2" presStyleCnt="4">
        <dgm:presLayoutVars>
          <dgm:bulletEnabled val="1"/>
        </dgm:presLayoutVars>
      </dgm:prSet>
      <dgm:spPr>
        <a:xfrm rot="10800000">
          <a:off x="1863097" y="2982231"/>
          <a:ext cx="6257163" cy="1148178"/>
        </a:xfrm>
        <a:prstGeom prst="homePlate">
          <a:avLst/>
        </a:prstGeom>
      </dgm:spPr>
    </dgm:pt>
    <dgm:pt modelId="{72F01D6E-5FD5-48E1-B7EB-81FD6C3259B1}" type="pres">
      <dgm:prSet presAssocID="{9C292659-BC00-4D7E-A485-33673173A4D7}" presName="spacing" presStyleCnt="0"/>
      <dgm:spPr/>
    </dgm:pt>
    <dgm:pt modelId="{8584204E-F6C7-4D04-9275-6F173F691EF8}" type="pres">
      <dgm:prSet presAssocID="{01AEE17E-1B79-4133-8EE2-50904D814B0B}" presName="composite" presStyleCnt="0"/>
      <dgm:spPr/>
    </dgm:pt>
    <dgm:pt modelId="{C01D89A4-D793-4115-8D5B-21D61A55B7A2}" type="pres">
      <dgm:prSet presAssocID="{01AEE17E-1B79-4133-8EE2-50904D814B0B}" presName="imgShp" presStyleLbl="fgImgPlace1" presStyleIdx="3" presStyleCnt="4"/>
      <dgm:spPr>
        <a:xfrm>
          <a:off x="1289007" y="4473150"/>
          <a:ext cx="1148178" cy="1148178"/>
        </a:xfrm>
        <a:prstGeom prst="ellipse">
          <a:avLst/>
        </a:prstGeom>
        <a:solidFill>
          <a:srgbClr val="1C4490">
            <a:lumMod val="75000"/>
            <a:alpha val="76667"/>
          </a:srgbClr>
        </a:solidFill>
        <a:ln w="63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</dgm:pt>
    <dgm:pt modelId="{2CF3C00B-7B2A-45F1-A366-2B7E36B5EEF7}" type="pres">
      <dgm:prSet presAssocID="{01AEE17E-1B79-4133-8EE2-50904D814B0B}" presName="txShp" presStyleLbl="node1" presStyleIdx="3" presStyleCnt="4">
        <dgm:presLayoutVars>
          <dgm:bulletEnabled val="1"/>
        </dgm:presLayoutVars>
      </dgm:prSet>
      <dgm:spPr>
        <a:xfrm rot="10800000">
          <a:off x="1863097" y="4473150"/>
          <a:ext cx="6257163" cy="1148178"/>
        </a:xfrm>
        <a:prstGeom prst="homePlate">
          <a:avLst/>
        </a:prstGeom>
      </dgm:spPr>
    </dgm:pt>
  </dgm:ptLst>
  <dgm:cxnLst>
    <dgm:cxn modelId="{06CC6D07-C3BB-499E-BD80-7D6C79A525A6}" type="presOf" srcId="{387FF210-4B24-4AE3-A8E3-A7892F802A75}" destId="{001171A2-7BD6-476A-B265-D6632BB1D514}" srcOrd="0" destOrd="1" presId="urn:microsoft.com/office/officeart/2005/8/layout/vList3"/>
    <dgm:cxn modelId="{7F19D609-37D5-4192-89C0-12C5875F3294}" type="presOf" srcId="{01AEE17E-1B79-4133-8EE2-50904D814B0B}" destId="{2CF3C00B-7B2A-45F1-A366-2B7E36B5EEF7}" srcOrd="0" destOrd="0" presId="urn:microsoft.com/office/officeart/2005/8/layout/vList3"/>
    <dgm:cxn modelId="{A6310422-004F-411D-9E0B-FFBC79B0E4E4}" type="presOf" srcId="{C47653F1-621B-42DB-897A-7757D42453FE}" destId="{C07F9CE7-D067-46EC-A948-9AF900DFC15A}" srcOrd="0" destOrd="0" presId="urn:microsoft.com/office/officeart/2005/8/layout/vList3"/>
    <dgm:cxn modelId="{AB920145-C7BB-4580-A602-73D29F38119B}" type="presOf" srcId="{2E688C86-E3E1-4AE4-895F-0C2865DFB0AD}" destId="{14E082BD-EEE1-4D52-9DF2-8672BAA2EC2F}" srcOrd="0" destOrd="1" presId="urn:microsoft.com/office/officeart/2005/8/layout/vList3"/>
    <dgm:cxn modelId="{46A33B4B-F198-4768-AD64-2E2B95B7A778}" srcId="{F9453DEC-5962-469C-B1B1-890100CBA2FF}" destId="{43FE2546-27C6-4F70-8352-F6DC4C23F5FA}" srcOrd="1" destOrd="0" parTransId="{B862A9C6-2FC9-43B3-8E2A-6071833707FB}" sibTransId="{501AD4EB-4A3B-4C51-BA1D-8C88F6057DF8}"/>
    <dgm:cxn modelId="{D7941C4D-17ED-4796-B37E-5E3A543E0133}" srcId="{9F284259-F5A8-43F4-984A-B9F796A413CE}" destId="{387FF210-4B24-4AE3-A8E3-A7892F802A75}" srcOrd="0" destOrd="0" parTransId="{B78F6FFC-BAC8-49F5-A330-E8B05851730D}" sibTransId="{E2F7BFEA-AE82-44B1-B7FD-CC747756A9FE}"/>
    <dgm:cxn modelId="{77567D4D-9426-4A27-BC79-12D510F271F5}" srcId="{F9453DEC-5962-469C-B1B1-890100CBA2FF}" destId="{2E688C86-E3E1-4AE4-895F-0C2865DFB0AD}" srcOrd="0" destOrd="0" parTransId="{E8E3EBE8-D9D7-46F1-B1C7-8386B96F8CC7}" sibTransId="{F1A8B138-6994-4F97-AB09-AAF56BF2A44E}"/>
    <dgm:cxn modelId="{4CE5EE58-5FF7-44AD-8385-D2F79D6DCADA}" type="presOf" srcId="{9F284259-F5A8-43F4-984A-B9F796A413CE}" destId="{001171A2-7BD6-476A-B265-D6632BB1D514}" srcOrd="0" destOrd="0" presId="urn:microsoft.com/office/officeart/2005/8/layout/vList3"/>
    <dgm:cxn modelId="{A825779D-7401-40DE-BD8E-6525BDE85163}" srcId="{C47653F1-621B-42DB-897A-7757D42453FE}" destId="{F9453DEC-5962-469C-B1B1-890100CBA2FF}" srcOrd="1" destOrd="0" parTransId="{4C8B71FB-08D8-4DF4-B72B-257DCDF12D35}" sibTransId="{2EF420C1-D91E-4902-8F95-2C285DE775C3}"/>
    <dgm:cxn modelId="{E8FE4BA7-1AA3-461B-9C2A-6B4506A06909}" srcId="{C47653F1-621B-42DB-897A-7757D42453FE}" destId="{906B537D-CFB2-4A42-933C-5CB675B639D3}" srcOrd="2" destOrd="0" parTransId="{B3B6C468-9B27-40AC-8E76-DA480BDC49E1}" sibTransId="{9C292659-BC00-4D7E-A485-33673173A4D7}"/>
    <dgm:cxn modelId="{BBD4F8AA-F575-425E-9820-2022E0CD8F5E}" type="presOf" srcId="{43FE2546-27C6-4F70-8352-F6DC4C23F5FA}" destId="{14E082BD-EEE1-4D52-9DF2-8672BAA2EC2F}" srcOrd="0" destOrd="2" presId="urn:microsoft.com/office/officeart/2005/8/layout/vList3"/>
    <dgm:cxn modelId="{37FF42AC-E2B1-4A2A-A8B8-CE225037F7D1}" type="presOf" srcId="{F9453DEC-5962-469C-B1B1-890100CBA2FF}" destId="{14E082BD-EEE1-4D52-9DF2-8672BAA2EC2F}" srcOrd="0" destOrd="0" presId="urn:microsoft.com/office/officeart/2005/8/layout/vList3"/>
    <dgm:cxn modelId="{D30025D6-C4EA-48A1-8FE0-B98EEA3BD75E}" srcId="{C47653F1-621B-42DB-897A-7757D42453FE}" destId="{01AEE17E-1B79-4133-8EE2-50904D814B0B}" srcOrd="3" destOrd="0" parTransId="{5AC5A52B-7217-46D2-8E48-5D4427227053}" sibTransId="{9CA26F09-CDF6-4363-BE22-FBC3573377F6}"/>
    <dgm:cxn modelId="{E6925BDF-3F8B-411D-917B-F42F77B7ED7F}" srcId="{C47653F1-621B-42DB-897A-7757D42453FE}" destId="{9F284259-F5A8-43F4-984A-B9F796A413CE}" srcOrd="0" destOrd="0" parTransId="{3CBCC95D-960E-49E9-9221-4A830D4BD202}" sibTransId="{ECF150E9-367D-42B7-AD79-589C25CE8916}"/>
    <dgm:cxn modelId="{14FF5AE8-5C2E-4AEA-B4BF-F5D74F1BF887}" type="presOf" srcId="{906B537D-CFB2-4A42-933C-5CB675B639D3}" destId="{085E255F-B930-4B07-8440-191C86B35467}" srcOrd="0" destOrd="0" presId="urn:microsoft.com/office/officeart/2005/8/layout/vList3"/>
    <dgm:cxn modelId="{88204BA4-01CE-482E-8954-EB6E11ED583C}" type="presParOf" srcId="{C07F9CE7-D067-46EC-A948-9AF900DFC15A}" destId="{706CF53A-E42B-4D45-BD81-FBC994E2165F}" srcOrd="0" destOrd="0" presId="urn:microsoft.com/office/officeart/2005/8/layout/vList3"/>
    <dgm:cxn modelId="{6A277828-5560-464B-AF95-7189C67CC62B}" type="presParOf" srcId="{706CF53A-E42B-4D45-BD81-FBC994E2165F}" destId="{5F191747-E1CF-4C8A-B354-747962B31477}" srcOrd="0" destOrd="0" presId="urn:microsoft.com/office/officeart/2005/8/layout/vList3"/>
    <dgm:cxn modelId="{23D592B2-D4F2-470D-8840-069FF03D3C6C}" type="presParOf" srcId="{706CF53A-E42B-4D45-BD81-FBC994E2165F}" destId="{001171A2-7BD6-476A-B265-D6632BB1D514}" srcOrd="1" destOrd="0" presId="urn:microsoft.com/office/officeart/2005/8/layout/vList3"/>
    <dgm:cxn modelId="{A17556F1-E920-4FB2-A13F-A0DEB5BABD7B}" type="presParOf" srcId="{C07F9CE7-D067-46EC-A948-9AF900DFC15A}" destId="{17EF9994-9ECC-4279-B7E4-D1AD8BDAEB5E}" srcOrd="1" destOrd="0" presId="urn:microsoft.com/office/officeart/2005/8/layout/vList3"/>
    <dgm:cxn modelId="{AE212EE3-1CCE-4B1E-8B62-F40187E11259}" type="presParOf" srcId="{C07F9CE7-D067-46EC-A948-9AF900DFC15A}" destId="{8222E3FB-F378-4A3B-95A4-F97A715908C0}" srcOrd="2" destOrd="0" presId="urn:microsoft.com/office/officeart/2005/8/layout/vList3"/>
    <dgm:cxn modelId="{51362B39-03A4-47E0-BA10-89BABFE8E414}" type="presParOf" srcId="{8222E3FB-F378-4A3B-95A4-F97A715908C0}" destId="{723BC1F1-0907-4EE7-A0BC-A49C6C942A74}" srcOrd="0" destOrd="0" presId="urn:microsoft.com/office/officeart/2005/8/layout/vList3"/>
    <dgm:cxn modelId="{43F0C1B9-2889-468D-B24A-B442B98D3BA5}" type="presParOf" srcId="{8222E3FB-F378-4A3B-95A4-F97A715908C0}" destId="{14E082BD-EEE1-4D52-9DF2-8672BAA2EC2F}" srcOrd="1" destOrd="0" presId="urn:microsoft.com/office/officeart/2005/8/layout/vList3"/>
    <dgm:cxn modelId="{7D5A9AFA-02A4-4B33-9193-CCDAC59BF8A6}" type="presParOf" srcId="{C07F9CE7-D067-46EC-A948-9AF900DFC15A}" destId="{D8079A77-00CD-4523-9ECE-FE8171F6EEB2}" srcOrd="3" destOrd="0" presId="urn:microsoft.com/office/officeart/2005/8/layout/vList3"/>
    <dgm:cxn modelId="{DFB13853-42C9-4275-A0B7-93CC8D3032D9}" type="presParOf" srcId="{C07F9CE7-D067-46EC-A948-9AF900DFC15A}" destId="{D1CDB225-DDBA-4F26-BA82-53C8C97AAB21}" srcOrd="4" destOrd="0" presId="urn:microsoft.com/office/officeart/2005/8/layout/vList3"/>
    <dgm:cxn modelId="{7A4DF352-10F5-4B4B-8A0D-3B3A5A87DCBE}" type="presParOf" srcId="{D1CDB225-DDBA-4F26-BA82-53C8C97AAB21}" destId="{8CC2DEC9-B537-49A1-9A93-78A0B6D51F17}" srcOrd="0" destOrd="0" presId="urn:microsoft.com/office/officeart/2005/8/layout/vList3"/>
    <dgm:cxn modelId="{EFFE6B67-0A46-49AB-8042-0D59D571A509}" type="presParOf" srcId="{D1CDB225-DDBA-4F26-BA82-53C8C97AAB21}" destId="{085E255F-B930-4B07-8440-191C86B35467}" srcOrd="1" destOrd="0" presId="urn:microsoft.com/office/officeart/2005/8/layout/vList3"/>
    <dgm:cxn modelId="{650C93E3-8637-47DC-8919-502D7CED99AB}" type="presParOf" srcId="{C07F9CE7-D067-46EC-A948-9AF900DFC15A}" destId="{72F01D6E-5FD5-48E1-B7EB-81FD6C3259B1}" srcOrd="5" destOrd="0" presId="urn:microsoft.com/office/officeart/2005/8/layout/vList3"/>
    <dgm:cxn modelId="{53515071-A336-4652-930C-86397F7115C6}" type="presParOf" srcId="{C07F9CE7-D067-46EC-A948-9AF900DFC15A}" destId="{8584204E-F6C7-4D04-9275-6F173F691EF8}" srcOrd="6" destOrd="0" presId="urn:microsoft.com/office/officeart/2005/8/layout/vList3"/>
    <dgm:cxn modelId="{A897DC12-D2D4-43D3-8E04-00864C352BD0}" type="presParOf" srcId="{8584204E-F6C7-4D04-9275-6F173F691EF8}" destId="{C01D89A4-D793-4115-8D5B-21D61A55B7A2}" srcOrd="0" destOrd="0" presId="urn:microsoft.com/office/officeart/2005/8/layout/vList3"/>
    <dgm:cxn modelId="{0CA6BCE2-B587-44FB-B940-A1D658C592D0}" type="presParOf" srcId="{8584204E-F6C7-4D04-9275-6F173F691EF8}" destId="{2CF3C00B-7B2A-45F1-A366-2B7E36B5EEF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488FBD-B47D-48A3-9D16-D9CDCE0118F5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B548E09D-A305-4C0B-9EE5-5B7ACC46E75E}">
      <dgm:prSet phldrT="[Text]" custT="1"/>
      <dgm:spPr>
        <a:noFill/>
        <a:ln w="22225">
          <a:solidFill>
            <a:schemeClr val="accent1"/>
          </a:solidFill>
        </a:ln>
      </dgm:spPr>
      <dgm:t>
        <a:bodyPr/>
        <a:lstStyle/>
        <a:p>
          <a:r>
            <a:rPr lang="pt-PT" sz="1600" b="1">
              <a:solidFill>
                <a:schemeClr val="accent5">
                  <a:lumMod val="50000"/>
                </a:schemeClr>
              </a:solidFill>
              <a:latin typeface="Monserrat"/>
            </a:rPr>
            <a:t>Quem pode subscrever</a:t>
          </a:r>
        </a:p>
      </dgm:t>
    </dgm:pt>
    <dgm:pt modelId="{7D49A489-8E56-4019-A16F-767ADA2B3EF3}" type="parTrans" cxnId="{3110A711-DC8A-4362-8852-7C3F05B6E19F}">
      <dgm:prSet/>
      <dgm:spPr/>
      <dgm:t>
        <a:bodyPr/>
        <a:lstStyle/>
        <a:p>
          <a:endParaRPr lang="pt-PT"/>
        </a:p>
      </dgm:t>
    </dgm:pt>
    <dgm:pt modelId="{EDFABD8A-58CC-4EA9-A7CA-E66226458F1C}" type="sibTrans" cxnId="{3110A711-DC8A-4362-8852-7C3F05B6E19F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endParaRPr lang="pt-PT"/>
        </a:p>
      </dgm:t>
    </dgm:pt>
    <dgm:pt modelId="{D3A0B955-EE5D-4040-9A44-F7C62C9B3389}">
      <dgm:prSet phldrT="[Text]" custT="1"/>
      <dgm:spPr>
        <a:noFill/>
        <a:ln w="22225">
          <a:solidFill>
            <a:schemeClr val="accent1"/>
          </a:solidFill>
        </a:ln>
      </dgm:spPr>
      <dgm:t>
        <a:bodyPr/>
        <a:lstStyle/>
        <a:p>
          <a:r>
            <a:rPr lang="pt-PT" sz="1600" b="1" kern="1200">
              <a:solidFill>
                <a:schemeClr val="accent5">
                  <a:lumMod val="50000"/>
                </a:schemeClr>
              </a:solidFill>
              <a:latin typeface="Monserrat"/>
              <a:ea typeface="+mn-ea"/>
              <a:cs typeface="+mn-cs"/>
            </a:rPr>
            <a:t>Entidades Subscritoras</a:t>
          </a:r>
        </a:p>
      </dgm:t>
    </dgm:pt>
    <dgm:pt modelId="{34D62AAE-B318-4161-93AE-D10FB65BB3F1}" type="parTrans" cxnId="{D397FB4F-E983-4F28-A92B-389E3B606B4D}">
      <dgm:prSet/>
      <dgm:spPr/>
      <dgm:t>
        <a:bodyPr/>
        <a:lstStyle/>
        <a:p>
          <a:endParaRPr lang="pt-PT"/>
        </a:p>
      </dgm:t>
    </dgm:pt>
    <dgm:pt modelId="{826FC7E9-ECD4-4265-B36C-64DDA475FFE6}" type="sibTrans" cxnId="{D397FB4F-E983-4F28-A92B-389E3B606B4D}">
      <dgm:prSet custT="1"/>
      <dgm:spPr>
        <a:solidFill>
          <a:prstClr val="white">
            <a:lumMod val="95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36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EF822F01-ADB7-4355-B63F-A0265AF208FA}" type="pres">
      <dgm:prSet presAssocID="{98488FBD-B47D-48A3-9D16-D9CDCE0118F5}" presName="Name0" presStyleCnt="0">
        <dgm:presLayoutVars>
          <dgm:chMax/>
          <dgm:chPref/>
          <dgm:dir/>
          <dgm:animLvl val="lvl"/>
        </dgm:presLayoutVars>
      </dgm:prSet>
      <dgm:spPr/>
    </dgm:pt>
    <dgm:pt modelId="{534E720B-C1E1-4266-BFFC-3053F6714855}" type="pres">
      <dgm:prSet presAssocID="{B548E09D-A305-4C0B-9EE5-5B7ACC46E75E}" presName="composite" presStyleCnt="0"/>
      <dgm:spPr/>
    </dgm:pt>
    <dgm:pt modelId="{90C73AB6-320A-431F-8057-5F8ED681CA74}" type="pres">
      <dgm:prSet presAssocID="{B548E09D-A305-4C0B-9EE5-5B7ACC46E75E}" presName="Parent1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CB1E94D4-A1D8-422A-829E-71EE35AD1D89}" type="pres">
      <dgm:prSet presAssocID="{B548E09D-A305-4C0B-9EE5-5B7ACC46E75E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9F364C42-CCCE-4AA9-A1CD-C061720BE8F9}" type="pres">
      <dgm:prSet presAssocID="{B548E09D-A305-4C0B-9EE5-5B7ACC46E75E}" presName="BalanceSpacing" presStyleCnt="0"/>
      <dgm:spPr/>
    </dgm:pt>
    <dgm:pt modelId="{4A67BEC7-C6FC-4DE0-8CDD-1816EFE3C1B1}" type="pres">
      <dgm:prSet presAssocID="{B548E09D-A305-4C0B-9EE5-5B7ACC46E75E}" presName="BalanceSpacing1" presStyleCnt="0"/>
      <dgm:spPr/>
    </dgm:pt>
    <dgm:pt modelId="{20AC38FD-A358-4A15-8D7A-E1C9808CD2B8}" type="pres">
      <dgm:prSet presAssocID="{EDFABD8A-58CC-4EA9-A7CA-E66226458F1C}" presName="Accent1Text" presStyleLbl="node1" presStyleIdx="1" presStyleCnt="4" custLinFactNeighborX="867" custLinFactNeighborY="-1374"/>
      <dgm:spPr/>
    </dgm:pt>
    <dgm:pt modelId="{E68A116E-C5AB-4675-9661-A1028372A1A6}" type="pres">
      <dgm:prSet presAssocID="{EDFABD8A-58CC-4EA9-A7CA-E66226458F1C}" presName="spaceBetweenRectangles" presStyleCnt="0"/>
      <dgm:spPr/>
    </dgm:pt>
    <dgm:pt modelId="{AE5D77E5-7799-4831-9328-C476B995C92D}" type="pres">
      <dgm:prSet presAssocID="{D3A0B955-EE5D-4040-9A44-F7C62C9B3389}" presName="composite" presStyleCnt="0"/>
      <dgm:spPr/>
    </dgm:pt>
    <dgm:pt modelId="{98044B13-295C-4081-AB2A-BB1380185CCB}" type="pres">
      <dgm:prSet presAssocID="{D3A0B955-EE5D-4040-9A44-F7C62C9B3389}" presName="Parent1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4C6A7869-8826-4029-AD94-DA39C241ECAC}" type="pres">
      <dgm:prSet presAssocID="{D3A0B955-EE5D-4040-9A44-F7C62C9B3389}" presName="Childtext1" presStyleLbl="revTx" presStyleIdx="1" presStyleCnt="2" custLinFactY="33967" custLinFactNeighborX="31166" custLinFactNeighborY="100000">
        <dgm:presLayoutVars>
          <dgm:chMax val="0"/>
          <dgm:chPref val="0"/>
          <dgm:bulletEnabled val="1"/>
        </dgm:presLayoutVars>
      </dgm:prSet>
      <dgm:spPr/>
    </dgm:pt>
    <dgm:pt modelId="{0B9D73E2-5243-4EC4-B6DF-B6DE0CA0E733}" type="pres">
      <dgm:prSet presAssocID="{D3A0B955-EE5D-4040-9A44-F7C62C9B3389}" presName="BalanceSpacing" presStyleCnt="0"/>
      <dgm:spPr/>
    </dgm:pt>
    <dgm:pt modelId="{0B79F206-4A45-4F59-B492-E0990D81F99C}" type="pres">
      <dgm:prSet presAssocID="{D3A0B955-EE5D-4040-9A44-F7C62C9B3389}" presName="BalanceSpacing1" presStyleCnt="0"/>
      <dgm:spPr/>
    </dgm:pt>
    <dgm:pt modelId="{4E24B7D0-0BDA-4264-8179-3EDEE35018F0}" type="pres">
      <dgm:prSet presAssocID="{826FC7E9-ECD4-4265-B36C-64DDA475FFE6}" presName="Accent1Text" presStyleLbl="node1" presStyleIdx="3" presStyleCnt="4"/>
      <dgm:spPr>
        <a:xfrm rot="5400000">
          <a:off x="3749176" y="2487667"/>
          <a:ext cx="1883440" cy="1638593"/>
        </a:xfrm>
        <a:prstGeom prst="hexagon">
          <a:avLst>
            <a:gd name="adj" fmla="val 25000"/>
            <a:gd name="vf" fmla="val 115470"/>
          </a:avLst>
        </a:prstGeom>
      </dgm:spPr>
    </dgm:pt>
  </dgm:ptLst>
  <dgm:cxnLst>
    <dgm:cxn modelId="{3110A711-DC8A-4362-8852-7C3F05B6E19F}" srcId="{98488FBD-B47D-48A3-9D16-D9CDCE0118F5}" destId="{B548E09D-A305-4C0B-9EE5-5B7ACC46E75E}" srcOrd="0" destOrd="0" parTransId="{7D49A489-8E56-4019-A16F-767ADA2B3EF3}" sibTransId="{EDFABD8A-58CC-4EA9-A7CA-E66226458F1C}"/>
    <dgm:cxn modelId="{78D87E3C-23C8-48D5-8FDB-DF7F1E1A5D4D}" type="presOf" srcId="{826FC7E9-ECD4-4265-B36C-64DDA475FFE6}" destId="{4E24B7D0-0BDA-4264-8179-3EDEE35018F0}" srcOrd="0" destOrd="0" presId="urn:microsoft.com/office/officeart/2008/layout/AlternatingHexagons"/>
    <dgm:cxn modelId="{3668935F-298F-4F51-998B-5BAD466B24F3}" type="presOf" srcId="{98488FBD-B47D-48A3-9D16-D9CDCE0118F5}" destId="{EF822F01-ADB7-4355-B63F-A0265AF208FA}" srcOrd="0" destOrd="0" presId="urn:microsoft.com/office/officeart/2008/layout/AlternatingHexagons"/>
    <dgm:cxn modelId="{3589C347-DBDD-4A57-AC78-662636302F0E}" type="presOf" srcId="{D3A0B955-EE5D-4040-9A44-F7C62C9B3389}" destId="{98044B13-295C-4081-AB2A-BB1380185CCB}" srcOrd="0" destOrd="0" presId="urn:microsoft.com/office/officeart/2008/layout/AlternatingHexagons"/>
    <dgm:cxn modelId="{D397FB4F-E983-4F28-A92B-389E3B606B4D}" srcId="{98488FBD-B47D-48A3-9D16-D9CDCE0118F5}" destId="{D3A0B955-EE5D-4040-9A44-F7C62C9B3389}" srcOrd="1" destOrd="0" parTransId="{34D62AAE-B318-4161-93AE-D10FB65BB3F1}" sibTransId="{826FC7E9-ECD4-4265-B36C-64DDA475FFE6}"/>
    <dgm:cxn modelId="{494FDDCF-59A3-42FF-B510-D34D1C137A3B}" type="presOf" srcId="{B548E09D-A305-4C0B-9EE5-5B7ACC46E75E}" destId="{90C73AB6-320A-431F-8057-5F8ED681CA74}" srcOrd="0" destOrd="0" presId="urn:microsoft.com/office/officeart/2008/layout/AlternatingHexagons"/>
    <dgm:cxn modelId="{B140DFDC-1F7D-43E3-9B1F-4A189CD186B5}" type="presOf" srcId="{EDFABD8A-58CC-4EA9-A7CA-E66226458F1C}" destId="{20AC38FD-A358-4A15-8D7A-E1C9808CD2B8}" srcOrd="0" destOrd="0" presId="urn:microsoft.com/office/officeart/2008/layout/AlternatingHexagons"/>
    <dgm:cxn modelId="{20E0A5CB-F86A-48CE-A5D5-C6A5BC7C5C28}" type="presParOf" srcId="{EF822F01-ADB7-4355-B63F-A0265AF208FA}" destId="{534E720B-C1E1-4266-BFFC-3053F6714855}" srcOrd="0" destOrd="0" presId="urn:microsoft.com/office/officeart/2008/layout/AlternatingHexagons"/>
    <dgm:cxn modelId="{A301EF18-BA8A-4413-AAB6-58FEB089497A}" type="presParOf" srcId="{534E720B-C1E1-4266-BFFC-3053F6714855}" destId="{90C73AB6-320A-431F-8057-5F8ED681CA74}" srcOrd="0" destOrd="0" presId="urn:microsoft.com/office/officeart/2008/layout/AlternatingHexagons"/>
    <dgm:cxn modelId="{8935173D-4370-44D2-9F09-D92072F2BE73}" type="presParOf" srcId="{534E720B-C1E1-4266-BFFC-3053F6714855}" destId="{CB1E94D4-A1D8-422A-829E-71EE35AD1D89}" srcOrd="1" destOrd="0" presId="urn:microsoft.com/office/officeart/2008/layout/AlternatingHexagons"/>
    <dgm:cxn modelId="{86A23065-FB5C-43C1-972E-F97DFC12911D}" type="presParOf" srcId="{534E720B-C1E1-4266-BFFC-3053F6714855}" destId="{9F364C42-CCCE-4AA9-A1CD-C061720BE8F9}" srcOrd="2" destOrd="0" presId="urn:microsoft.com/office/officeart/2008/layout/AlternatingHexagons"/>
    <dgm:cxn modelId="{27335F3E-744A-48AF-BE1C-4EB77880CFA2}" type="presParOf" srcId="{534E720B-C1E1-4266-BFFC-3053F6714855}" destId="{4A67BEC7-C6FC-4DE0-8CDD-1816EFE3C1B1}" srcOrd="3" destOrd="0" presId="urn:microsoft.com/office/officeart/2008/layout/AlternatingHexagons"/>
    <dgm:cxn modelId="{0287E5F6-7E9F-4524-87C4-B0270E434CDA}" type="presParOf" srcId="{534E720B-C1E1-4266-BFFC-3053F6714855}" destId="{20AC38FD-A358-4A15-8D7A-E1C9808CD2B8}" srcOrd="4" destOrd="0" presId="urn:microsoft.com/office/officeart/2008/layout/AlternatingHexagons"/>
    <dgm:cxn modelId="{6B817543-4B50-43D9-AB49-A0683C0072C8}" type="presParOf" srcId="{EF822F01-ADB7-4355-B63F-A0265AF208FA}" destId="{E68A116E-C5AB-4675-9661-A1028372A1A6}" srcOrd="1" destOrd="0" presId="urn:microsoft.com/office/officeart/2008/layout/AlternatingHexagons"/>
    <dgm:cxn modelId="{4ADDB146-4976-4DB1-A9E4-C1B4D5AA13BE}" type="presParOf" srcId="{EF822F01-ADB7-4355-B63F-A0265AF208FA}" destId="{AE5D77E5-7799-4831-9328-C476B995C92D}" srcOrd="2" destOrd="0" presId="urn:microsoft.com/office/officeart/2008/layout/AlternatingHexagons"/>
    <dgm:cxn modelId="{3672CACA-E79C-4FEB-80EB-E9544DBF9F89}" type="presParOf" srcId="{AE5D77E5-7799-4831-9328-C476B995C92D}" destId="{98044B13-295C-4081-AB2A-BB1380185CCB}" srcOrd="0" destOrd="0" presId="urn:microsoft.com/office/officeart/2008/layout/AlternatingHexagons"/>
    <dgm:cxn modelId="{D9D8CBCA-6A00-4B78-AD3F-B724F1B7A00A}" type="presParOf" srcId="{AE5D77E5-7799-4831-9328-C476B995C92D}" destId="{4C6A7869-8826-4029-AD94-DA39C241ECAC}" srcOrd="1" destOrd="0" presId="urn:microsoft.com/office/officeart/2008/layout/AlternatingHexagons"/>
    <dgm:cxn modelId="{470FE7A8-DD58-4A51-8388-6D9169F236F2}" type="presParOf" srcId="{AE5D77E5-7799-4831-9328-C476B995C92D}" destId="{0B9D73E2-5243-4EC4-B6DF-B6DE0CA0E733}" srcOrd="2" destOrd="0" presId="urn:microsoft.com/office/officeart/2008/layout/AlternatingHexagons"/>
    <dgm:cxn modelId="{C8F0605A-4AFF-4F83-B8F3-C522B79D5F1F}" type="presParOf" srcId="{AE5D77E5-7799-4831-9328-C476B995C92D}" destId="{0B79F206-4A45-4F59-B492-E0990D81F99C}" srcOrd="3" destOrd="0" presId="urn:microsoft.com/office/officeart/2008/layout/AlternatingHexagons"/>
    <dgm:cxn modelId="{7BC8ED09-6EB1-4A0C-BABF-D1565877CCC1}" type="presParOf" srcId="{AE5D77E5-7799-4831-9328-C476B995C92D}" destId="{4E24B7D0-0BDA-4264-8179-3EDEE35018F0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488FBD-B47D-48A3-9D16-D9CDCE0118F5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B548E09D-A305-4C0B-9EE5-5B7ACC46E75E}">
      <dgm:prSet phldrT="[Text]" custT="1"/>
      <dgm:spPr>
        <a:noFill/>
        <a:ln w="22225">
          <a:solidFill>
            <a:schemeClr val="accent1"/>
          </a:solidFill>
        </a:ln>
      </dgm:spPr>
      <dgm:t>
        <a:bodyPr/>
        <a:lstStyle/>
        <a:p>
          <a:r>
            <a:rPr lang="pt-PT" sz="1600" b="1">
              <a:solidFill>
                <a:schemeClr val="accent5">
                  <a:lumMod val="50000"/>
                </a:schemeClr>
              </a:solidFill>
              <a:latin typeface="Monserrat"/>
            </a:rPr>
            <a:t>Quem pode subscrever</a:t>
          </a:r>
        </a:p>
      </dgm:t>
    </dgm:pt>
    <dgm:pt modelId="{7D49A489-8E56-4019-A16F-767ADA2B3EF3}" type="parTrans" cxnId="{3110A711-DC8A-4362-8852-7C3F05B6E19F}">
      <dgm:prSet/>
      <dgm:spPr/>
      <dgm:t>
        <a:bodyPr/>
        <a:lstStyle/>
        <a:p>
          <a:endParaRPr lang="pt-PT"/>
        </a:p>
      </dgm:t>
    </dgm:pt>
    <dgm:pt modelId="{EDFABD8A-58CC-4EA9-A7CA-E66226458F1C}" type="sibTrans" cxnId="{3110A711-DC8A-4362-8852-7C3F05B6E19F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endParaRPr lang="pt-PT"/>
        </a:p>
      </dgm:t>
    </dgm:pt>
    <dgm:pt modelId="{D3A0B955-EE5D-4040-9A44-F7C62C9B3389}">
      <dgm:prSet phldrT="[Text]" custT="1"/>
      <dgm:spPr>
        <a:noFill/>
        <a:ln w="22225">
          <a:solidFill>
            <a:schemeClr val="accent1"/>
          </a:solidFill>
        </a:ln>
      </dgm:spPr>
      <dgm:t>
        <a:bodyPr/>
        <a:lstStyle/>
        <a:p>
          <a:r>
            <a:rPr lang="pt-PT" sz="1600" b="1" kern="1200">
              <a:solidFill>
                <a:schemeClr val="accent5">
                  <a:lumMod val="50000"/>
                </a:schemeClr>
              </a:solidFill>
              <a:latin typeface="Monserrat"/>
              <a:ea typeface="+mn-ea"/>
              <a:cs typeface="+mn-cs"/>
            </a:rPr>
            <a:t>Entidades Subscritoras</a:t>
          </a:r>
        </a:p>
      </dgm:t>
    </dgm:pt>
    <dgm:pt modelId="{34D62AAE-B318-4161-93AE-D10FB65BB3F1}" type="parTrans" cxnId="{D397FB4F-E983-4F28-A92B-389E3B606B4D}">
      <dgm:prSet/>
      <dgm:spPr/>
      <dgm:t>
        <a:bodyPr/>
        <a:lstStyle/>
        <a:p>
          <a:endParaRPr lang="pt-PT"/>
        </a:p>
      </dgm:t>
    </dgm:pt>
    <dgm:pt modelId="{826FC7E9-ECD4-4265-B36C-64DDA475FFE6}" type="sibTrans" cxnId="{D397FB4F-E983-4F28-A92B-389E3B606B4D}">
      <dgm:prSet custT="1"/>
      <dgm:spPr>
        <a:solidFill>
          <a:prstClr val="white">
            <a:lumMod val="95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36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EF822F01-ADB7-4355-B63F-A0265AF208FA}" type="pres">
      <dgm:prSet presAssocID="{98488FBD-B47D-48A3-9D16-D9CDCE0118F5}" presName="Name0" presStyleCnt="0">
        <dgm:presLayoutVars>
          <dgm:chMax/>
          <dgm:chPref/>
          <dgm:dir/>
          <dgm:animLvl val="lvl"/>
        </dgm:presLayoutVars>
      </dgm:prSet>
      <dgm:spPr/>
    </dgm:pt>
    <dgm:pt modelId="{534E720B-C1E1-4266-BFFC-3053F6714855}" type="pres">
      <dgm:prSet presAssocID="{B548E09D-A305-4C0B-9EE5-5B7ACC46E75E}" presName="composite" presStyleCnt="0"/>
      <dgm:spPr/>
    </dgm:pt>
    <dgm:pt modelId="{90C73AB6-320A-431F-8057-5F8ED681CA74}" type="pres">
      <dgm:prSet presAssocID="{B548E09D-A305-4C0B-9EE5-5B7ACC46E75E}" presName="Parent1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CB1E94D4-A1D8-422A-829E-71EE35AD1D89}" type="pres">
      <dgm:prSet presAssocID="{B548E09D-A305-4C0B-9EE5-5B7ACC46E75E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9F364C42-CCCE-4AA9-A1CD-C061720BE8F9}" type="pres">
      <dgm:prSet presAssocID="{B548E09D-A305-4C0B-9EE5-5B7ACC46E75E}" presName="BalanceSpacing" presStyleCnt="0"/>
      <dgm:spPr/>
    </dgm:pt>
    <dgm:pt modelId="{4A67BEC7-C6FC-4DE0-8CDD-1816EFE3C1B1}" type="pres">
      <dgm:prSet presAssocID="{B548E09D-A305-4C0B-9EE5-5B7ACC46E75E}" presName="BalanceSpacing1" presStyleCnt="0"/>
      <dgm:spPr/>
    </dgm:pt>
    <dgm:pt modelId="{20AC38FD-A358-4A15-8D7A-E1C9808CD2B8}" type="pres">
      <dgm:prSet presAssocID="{EDFABD8A-58CC-4EA9-A7CA-E66226458F1C}" presName="Accent1Text" presStyleLbl="node1" presStyleIdx="1" presStyleCnt="4" custLinFactNeighborX="867" custLinFactNeighborY="-1374"/>
      <dgm:spPr/>
    </dgm:pt>
    <dgm:pt modelId="{E68A116E-C5AB-4675-9661-A1028372A1A6}" type="pres">
      <dgm:prSet presAssocID="{EDFABD8A-58CC-4EA9-A7CA-E66226458F1C}" presName="spaceBetweenRectangles" presStyleCnt="0"/>
      <dgm:spPr/>
    </dgm:pt>
    <dgm:pt modelId="{AE5D77E5-7799-4831-9328-C476B995C92D}" type="pres">
      <dgm:prSet presAssocID="{D3A0B955-EE5D-4040-9A44-F7C62C9B3389}" presName="composite" presStyleCnt="0"/>
      <dgm:spPr/>
    </dgm:pt>
    <dgm:pt modelId="{98044B13-295C-4081-AB2A-BB1380185CCB}" type="pres">
      <dgm:prSet presAssocID="{D3A0B955-EE5D-4040-9A44-F7C62C9B3389}" presName="Parent1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4C6A7869-8826-4029-AD94-DA39C241ECAC}" type="pres">
      <dgm:prSet presAssocID="{D3A0B955-EE5D-4040-9A44-F7C62C9B3389}" presName="Childtext1" presStyleLbl="revTx" presStyleIdx="1" presStyleCnt="2" custLinFactY="33967" custLinFactNeighborX="31166" custLinFactNeighborY="100000">
        <dgm:presLayoutVars>
          <dgm:chMax val="0"/>
          <dgm:chPref val="0"/>
          <dgm:bulletEnabled val="1"/>
        </dgm:presLayoutVars>
      </dgm:prSet>
      <dgm:spPr/>
    </dgm:pt>
    <dgm:pt modelId="{0B9D73E2-5243-4EC4-B6DF-B6DE0CA0E733}" type="pres">
      <dgm:prSet presAssocID="{D3A0B955-EE5D-4040-9A44-F7C62C9B3389}" presName="BalanceSpacing" presStyleCnt="0"/>
      <dgm:spPr/>
    </dgm:pt>
    <dgm:pt modelId="{0B79F206-4A45-4F59-B492-E0990D81F99C}" type="pres">
      <dgm:prSet presAssocID="{D3A0B955-EE5D-4040-9A44-F7C62C9B3389}" presName="BalanceSpacing1" presStyleCnt="0"/>
      <dgm:spPr/>
    </dgm:pt>
    <dgm:pt modelId="{4E24B7D0-0BDA-4264-8179-3EDEE35018F0}" type="pres">
      <dgm:prSet presAssocID="{826FC7E9-ECD4-4265-B36C-64DDA475FFE6}" presName="Accent1Text" presStyleLbl="node1" presStyleIdx="3" presStyleCnt="4"/>
      <dgm:spPr>
        <a:xfrm rot="5400000">
          <a:off x="3749176" y="2487667"/>
          <a:ext cx="1883440" cy="1638593"/>
        </a:xfrm>
        <a:prstGeom prst="hexagon">
          <a:avLst>
            <a:gd name="adj" fmla="val 25000"/>
            <a:gd name="vf" fmla="val 115470"/>
          </a:avLst>
        </a:prstGeom>
      </dgm:spPr>
    </dgm:pt>
  </dgm:ptLst>
  <dgm:cxnLst>
    <dgm:cxn modelId="{3110A711-DC8A-4362-8852-7C3F05B6E19F}" srcId="{98488FBD-B47D-48A3-9D16-D9CDCE0118F5}" destId="{B548E09D-A305-4C0B-9EE5-5B7ACC46E75E}" srcOrd="0" destOrd="0" parTransId="{7D49A489-8E56-4019-A16F-767ADA2B3EF3}" sibTransId="{EDFABD8A-58CC-4EA9-A7CA-E66226458F1C}"/>
    <dgm:cxn modelId="{78D87E3C-23C8-48D5-8FDB-DF7F1E1A5D4D}" type="presOf" srcId="{826FC7E9-ECD4-4265-B36C-64DDA475FFE6}" destId="{4E24B7D0-0BDA-4264-8179-3EDEE35018F0}" srcOrd="0" destOrd="0" presId="urn:microsoft.com/office/officeart/2008/layout/AlternatingHexagons"/>
    <dgm:cxn modelId="{3668935F-298F-4F51-998B-5BAD466B24F3}" type="presOf" srcId="{98488FBD-B47D-48A3-9D16-D9CDCE0118F5}" destId="{EF822F01-ADB7-4355-B63F-A0265AF208FA}" srcOrd="0" destOrd="0" presId="urn:microsoft.com/office/officeart/2008/layout/AlternatingHexagons"/>
    <dgm:cxn modelId="{3589C347-DBDD-4A57-AC78-662636302F0E}" type="presOf" srcId="{D3A0B955-EE5D-4040-9A44-F7C62C9B3389}" destId="{98044B13-295C-4081-AB2A-BB1380185CCB}" srcOrd="0" destOrd="0" presId="urn:microsoft.com/office/officeart/2008/layout/AlternatingHexagons"/>
    <dgm:cxn modelId="{D397FB4F-E983-4F28-A92B-389E3B606B4D}" srcId="{98488FBD-B47D-48A3-9D16-D9CDCE0118F5}" destId="{D3A0B955-EE5D-4040-9A44-F7C62C9B3389}" srcOrd="1" destOrd="0" parTransId="{34D62AAE-B318-4161-93AE-D10FB65BB3F1}" sibTransId="{826FC7E9-ECD4-4265-B36C-64DDA475FFE6}"/>
    <dgm:cxn modelId="{494FDDCF-59A3-42FF-B510-D34D1C137A3B}" type="presOf" srcId="{B548E09D-A305-4C0B-9EE5-5B7ACC46E75E}" destId="{90C73AB6-320A-431F-8057-5F8ED681CA74}" srcOrd="0" destOrd="0" presId="urn:microsoft.com/office/officeart/2008/layout/AlternatingHexagons"/>
    <dgm:cxn modelId="{B140DFDC-1F7D-43E3-9B1F-4A189CD186B5}" type="presOf" srcId="{EDFABD8A-58CC-4EA9-A7CA-E66226458F1C}" destId="{20AC38FD-A358-4A15-8D7A-E1C9808CD2B8}" srcOrd="0" destOrd="0" presId="urn:microsoft.com/office/officeart/2008/layout/AlternatingHexagons"/>
    <dgm:cxn modelId="{20E0A5CB-F86A-48CE-A5D5-C6A5BC7C5C28}" type="presParOf" srcId="{EF822F01-ADB7-4355-B63F-A0265AF208FA}" destId="{534E720B-C1E1-4266-BFFC-3053F6714855}" srcOrd="0" destOrd="0" presId="urn:microsoft.com/office/officeart/2008/layout/AlternatingHexagons"/>
    <dgm:cxn modelId="{A301EF18-BA8A-4413-AAB6-58FEB089497A}" type="presParOf" srcId="{534E720B-C1E1-4266-BFFC-3053F6714855}" destId="{90C73AB6-320A-431F-8057-5F8ED681CA74}" srcOrd="0" destOrd="0" presId="urn:microsoft.com/office/officeart/2008/layout/AlternatingHexagons"/>
    <dgm:cxn modelId="{8935173D-4370-44D2-9F09-D92072F2BE73}" type="presParOf" srcId="{534E720B-C1E1-4266-BFFC-3053F6714855}" destId="{CB1E94D4-A1D8-422A-829E-71EE35AD1D89}" srcOrd="1" destOrd="0" presId="urn:microsoft.com/office/officeart/2008/layout/AlternatingHexagons"/>
    <dgm:cxn modelId="{86A23065-FB5C-43C1-972E-F97DFC12911D}" type="presParOf" srcId="{534E720B-C1E1-4266-BFFC-3053F6714855}" destId="{9F364C42-CCCE-4AA9-A1CD-C061720BE8F9}" srcOrd="2" destOrd="0" presId="urn:microsoft.com/office/officeart/2008/layout/AlternatingHexagons"/>
    <dgm:cxn modelId="{27335F3E-744A-48AF-BE1C-4EB77880CFA2}" type="presParOf" srcId="{534E720B-C1E1-4266-BFFC-3053F6714855}" destId="{4A67BEC7-C6FC-4DE0-8CDD-1816EFE3C1B1}" srcOrd="3" destOrd="0" presId="urn:microsoft.com/office/officeart/2008/layout/AlternatingHexagons"/>
    <dgm:cxn modelId="{0287E5F6-7E9F-4524-87C4-B0270E434CDA}" type="presParOf" srcId="{534E720B-C1E1-4266-BFFC-3053F6714855}" destId="{20AC38FD-A358-4A15-8D7A-E1C9808CD2B8}" srcOrd="4" destOrd="0" presId="urn:microsoft.com/office/officeart/2008/layout/AlternatingHexagons"/>
    <dgm:cxn modelId="{6B817543-4B50-43D9-AB49-A0683C0072C8}" type="presParOf" srcId="{EF822F01-ADB7-4355-B63F-A0265AF208FA}" destId="{E68A116E-C5AB-4675-9661-A1028372A1A6}" srcOrd="1" destOrd="0" presId="urn:microsoft.com/office/officeart/2008/layout/AlternatingHexagons"/>
    <dgm:cxn modelId="{4ADDB146-4976-4DB1-A9E4-C1B4D5AA13BE}" type="presParOf" srcId="{EF822F01-ADB7-4355-B63F-A0265AF208FA}" destId="{AE5D77E5-7799-4831-9328-C476B995C92D}" srcOrd="2" destOrd="0" presId="urn:microsoft.com/office/officeart/2008/layout/AlternatingHexagons"/>
    <dgm:cxn modelId="{3672CACA-E79C-4FEB-80EB-E9544DBF9F89}" type="presParOf" srcId="{AE5D77E5-7799-4831-9328-C476B995C92D}" destId="{98044B13-295C-4081-AB2A-BB1380185CCB}" srcOrd="0" destOrd="0" presId="urn:microsoft.com/office/officeart/2008/layout/AlternatingHexagons"/>
    <dgm:cxn modelId="{D9D8CBCA-6A00-4B78-AD3F-B724F1B7A00A}" type="presParOf" srcId="{AE5D77E5-7799-4831-9328-C476B995C92D}" destId="{4C6A7869-8826-4029-AD94-DA39C241ECAC}" srcOrd="1" destOrd="0" presId="urn:microsoft.com/office/officeart/2008/layout/AlternatingHexagons"/>
    <dgm:cxn modelId="{470FE7A8-DD58-4A51-8388-6D9169F236F2}" type="presParOf" srcId="{AE5D77E5-7799-4831-9328-C476B995C92D}" destId="{0B9D73E2-5243-4EC4-B6DF-B6DE0CA0E733}" srcOrd="2" destOrd="0" presId="urn:microsoft.com/office/officeart/2008/layout/AlternatingHexagons"/>
    <dgm:cxn modelId="{C8F0605A-4AFF-4F83-B8F3-C522B79D5F1F}" type="presParOf" srcId="{AE5D77E5-7799-4831-9328-C476B995C92D}" destId="{0B79F206-4A45-4F59-B492-E0990D81F99C}" srcOrd="3" destOrd="0" presId="urn:microsoft.com/office/officeart/2008/layout/AlternatingHexagons"/>
    <dgm:cxn modelId="{7BC8ED09-6EB1-4A0C-BABF-D1565877CCC1}" type="presParOf" srcId="{AE5D77E5-7799-4831-9328-C476B995C92D}" destId="{4E24B7D0-0BDA-4264-8179-3EDEE35018F0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E43CA28-7986-4141-80DE-9D9C1E91B7D0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D37A12-DBF1-43F4-8601-26AB7FC6C311}">
      <dgm:prSet phldrT="[Text]" custT="1"/>
      <dgm:spPr/>
      <dgm:t>
        <a:bodyPr/>
        <a:lstStyle/>
        <a:p>
          <a:r>
            <a:rPr lang="en-US" sz="1600">
              <a:latin typeface="Montserrat" panose="00000500000000000000" pitchFamily="2" charset="0"/>
            </a:rPr>
            <a:t>Pré-impressão</a:t>
          </a:r>
        </a:p>
      </dgm:t>
    </dgm:pt>
    <dgm:pt modelId="{2285A833-E9B2-454E-8283-B6269661DD6B}" type="parTrans" cxnId="{9FD0ADDC-1224-4BE1-9F27-8FA52CA1300E}">
      <dgm:prSet/>
      <dgm:spPr/>
      <dgm:t>
        <a:bodyPr/>
        <a:lstStyle/>
        <a:p>
          <a:endParaRPr lang="en-US"/>
        </a:p>
      </dgm:t>
    </dgm:pt>
    <dgm:pt modelId="{25D89F0F-7845-4AE3-AFE5-476F547E8BFA}" type="sibTrans" cxnId="{9FD0ADDC-1224-4BE1-9F27-8FA52CA1300E}">
      <dgm:prSet/>
      <dgm:spPr/>
      <dgm:t>
        <a:bodyPr/>
        <a:lstStyle/>
        <a:p>
          <a:endParaRPr lang="en-US"/>
        </a:p>
      </dgm:t>
    </dgm:pt>
    <dgm:pt modelId="{3983DC46-4F97-498A-BD13-16C104D1D475}">
      <dgm:prSet phldrT="[Text]" custT="1"/>
      <dgm:spPr>
        <a:noFill/>
        <a:ln>
          <a:noFill/>
        </a:ln>
        <a:effectLst/>
      </dgm:spPr>
      <dgm:t>
        <a:bodyPr spcFirstLastPara="0" vert="horz" wrap="square" lIns="113792" tIns="113792" rIns="113792" bIns="0" numCol="1" spcCol="1270" anchor="t" anchorCtr="0"/>
        <a:lstStyle/>
        <a:p>
          <a:r>
            <a:rPr lang="en-US" sz="1600" kern="1200">
              <a:solidFill>
                <a:srgbClr val="0A1833">
                  <a:hueOff val="0"/>
                  <a:satOff val="0"/>
                  <a:lumOff val="0"/>
                  <a:alphaOff val="0"/>
                </a:srgbClr>
              </a:solidFill>
              <a:latin typeface="Montserrat" panose="00000500000000000000" pitchFamily="2" charset="0"/>
              <a:ea typeface="+mn-ea"/>
              <a:cs typeface="+mn-cs"/>
            </a:rPr>
            <a:t>Objeto</a:t>
          </a:r>
          <a:r>
            <a:rPr lang="en-US" sz="1600" kern="1200">
              <a:latin typeface="Montserrat" panose="00000500000000000000" pitchFamily="2" charset="0"/>
            </a:rPr>
            <a:t> físico</a:t>
          </a:r>
        </a:p>
      </dgm:t>
    </dgm:pt>
    <dgm:pt modelId="{9C51E4A3-A2B3-45F4-9904-5F2F7FA956C1}" type="parTrans" cxnId="{4F14BF50-1FBD-4102-84AB-F2DD16646D4F}">
      <dgm:prSet/>
      <dgm:spPr/>
      <dgm:t>
        <a:bodyPr/>
        <a:lstStyle/>
        <a:p>
          <a:endParaRPr lang="en-US"/>
        </a:p>
      </dgm:t>
    </dgm:pt>
    <dgm:pt modelId="{23553C68-225E-4F02-94CB-AEF836B3B2AC}" type="sibTrans" cxnId="{4F14BF50-1FBD-4102-84AB-F2DD16646D4F}">
      <dgm:prSet/>
      <dgm:spPr/>
      <dgm:t>
        <a:bodyPr/>
        <a:lstStyle/>
        <a:p>
          <a:endParaRPr lang="en-US"/>
        </a:p>
      </dgm:t>
    </dgm:pt>
    <dgm:pt modelId="{946FDCCA-1878-4FC9-811F-1ABB09C2BBBF}">
      <dgm:prSet phldrT="[Text]" custT="1"/>
      <dgm:spPr/>
      <dgm:t>
        <a:bodyPr/>
        <a:lstStyle/>
        <a:p>
          <a:r>
            <a:rPr lang="en-US" sz="1600">
              <a:latin typeface="Montserrat" panose="00000500000000000000" pitchFamily="2" charset="0"/>
            </a:rPr>
            <a:t>Anotação</a:t>
          </a:r>
        </a:p>
      </dgm:t>
    </dgm:pt>
    <dgm:pt modelId="{EEAF42F8-BDB9-4712-8659-BC19FF4AEB57}" type="parTrans" cxnId="{D0A2AF3F-5D34-4E50-9136-403115100787}">
      <dgm:prSet/>
      <dgm:spPr/>
      <dgm:t>
        <a:bodyPr/>
        <a:lstStyle/>
        <a:p>
          <a:endParaRPr lang="en-US"/>
        </a:p>
      </dgm:t>
    </dgm:pt>
    <dgm:pt modelId="{22CEF468-F200-42DD-BD3A-49B9A3D8096D}" type="sibTrans" cxnId="{D0A2AF3F-5D34-4E50-9136-403115100787}">
      <dgm:prSet/>
      <dgm:spPr/>
      <dgm:t>
        <a:bodyPr/>
        <a:lstStyle/>
        <a:p>
          <a:endParaRPr lang="en-US"/>
        </a:p>
      </dgm:t>
    </dgm:pt>
    <dgm:pt modelId="{9307A008-185E-45C9-BE6B-0412429854EC}">
      <dgm:prSet phldrT="[Text]" custT="1"/>
      <dgm:spPr/>
      <dgm:t>
        <a:bodyPr/>
        <a:lstStyle/>
        <a:p>
          <a:r>
            <a:rPr lang="en-US" sz="1600">
              <a:latin typeface="Montserrat" panose="00000500000000000000" pitchFamily="2" charset="0"/>
            </a:rPr>
            <a:t>Plano de Gestão de Dados</a:t>
          </a:r>
        </a:p>
      </dgm:t>
    </dgm:pt>
    <dgm:pt modelId="{3E79A0A3-D738-44E2-A664-CC6CBB4D6CE2}" type="parTrans" cxnId="{8B860724-BA70-4540-887A-1102E895D7BA}">
      <dgm:prSet/>
      <dgm:spPr/>
      <dgm:t>
        <a:bodyPr/>
        <a:lstStyle/>
        <a:p>
          <a:endParaRPr lang="en-US"/>
        </a:p>
      </dgm:t>
    </dgm:pt>
    <dgm:pt modelId="{4550A9F4-4E74-4CCC-A3F2-3899999F343C}" type="sibTrans" cxnId="{8B860724-BA70-4540-887A-1102E895D7BA}">
      <dgm:prSet/>
      <dgm:spPr/>
      <dgm:t>
        <a:bodyPr/>
        <a:lstStyle/>
        <a:p>
          <a:endParaRPr lang="en-US"/>
        </a:p>
      </dgm:t>
    </dgm:pt>
    <dgm:pt modelId="{68B5341F-6FCF-49B1-9686-3D99C18FA9F6}">
      <dgm:prSet phldrT="[Text]" custT="1"/>
      <dgm:spPr/>
      <dgm:t>
        <a:bodyPr/>
        <a:lstStyle/>
        <a:p>
          <a:r>
            <a:rPr lang="en-US" sz="1600">
              <a:latin typeface="Montserrat" panose="00000500000000000000" pitchFamily="2" charset="0"/>
            </a:rPr>
            <a:t>Software</a:t>
          </a:r>
        </a:p>
      </dgm:t>
    </dgm:pt>
    <dgm:pt modelId="{2E1D4513-FF7D-4AAF-AD84-3E2931DCBEF1}" type="parTrans" cxnId="{8E591A86-5747-4BF4-8074-39235B88A38A}">
      <dgm:prSet/>
      <dgm:spPr/>
      <dgm:t>
        <a:bodyPr/>
        <a:lstStyle/>
        <a:p>
          <a:endParaRPr lang="en-US"/>
        </a:p>
      </dgm:t>
    </dgm:pt>
    <dgm:pt modelId="{1140C0F4-7134-451C-929D-49755E5EA01D}" type="sibTrans" cxnId="{8E591A86-5747-4BF4-8074-39235B88A38A}">
      <dgm:prSet/>
      <dgm:spPr/>
      <dgm:t>
        <a:bodyPr/>
        <a:lstStyle/>
        <a:p>
          <a:endParaRPr lang="en-US"/>
        </a:p>
      </dgm:t>
    </dgm:pt>
    <dgm:pt modelId="{30551100-59D3-479F-B0E6-913227ADC10D}" type="pres">
      <dgm:prSet presAssocID="{1E43CA28-7986-4141-80DE-9D9C1E91B7D0}" presName="Name0" presStyleCnt="0">
        <dgm:presLayoutVars>
          <dgm:dir/>
          <dgm:resizeHandles val="exact"/>
        </dgm:presLayoutVars>
      </dgm:prSet>
      <dgm:spPr/>
    </dgm:pt>
    <dgm:pt modelId="{0F750E64-56B2-4D9F-9A1A-3248369EF838}" type="pres">
      <dgm:prSet presAssocID="{64D37A12-DBF1-43F4-8601-26AB7FC6C311}" presName="compNode" presStyleCnt="0"/>
      <dgm:spPr/>
    </dgm:pt>
    <dgm:pt modelId="{DEC6FCDE-EFD0-408A-8AF3-52CEB8E319D4}" type="pres">
      <dgm:prSet presAssocID="{64D37A12-DBF1-43F4-8601-26AB7FC6C311}" presName="pictRect" presStyleLbl="node1" presStyleIdx="0" presStyleCnt="5" custScaleX="51335" custScaleY="6258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Newspaper outline"/>
        </a:ext>
      </dgm:extLst>
    </dgm:pt>
    <dgm:pt modelId="{8F106BA6-C8D8-4DFE-A526-E58F106C8DD3}" type="pres">
      <dgm:prSet presAssocID="{64D37A12-DBF1-43F4-8601-26AB7FC6C311}" presName="textRect" presStyleLbl="revTx" presStyleIdx="0" presStyleCnt="5">
        <dgm:presLayoutVars>
          <dgm:bulletEnabled val="1"/>
        </dgm:presLayoutVars>
      </dgm:prSet>
      <dgm:spPr/>
    </dgm:pt>
    <dgm:pt modelId="{BDB3BFB7-5C3A-4CB1-BDD2-A470133EEC7B}" type="pres">
      <dgm:prSet presAssocID="{25D89F0F-7845-4AE3-AFE5-476F547E8BFA}" presName="sibTrans" presStyleLbl="sibTrans2D1" presStyleIdx="0" presStyleCnt="0"/>
      <dgm:spPr/>
    </dgm:pt>
    <dgm:pt modelId="{401440F2-A238-486E-B045-6DDDC3540735}" type="pres">
      <dgm:prSet presAssocID="{3983DC46-4F97-498A-BD13-16C104D1D475}" presName="compNode" presStyleCnt="0"/>
      <dgm:spPr/>
    </dgm:pt>
    <dgm:pt modelId="{576249F0-B886-4385-A3BF-1A1FE10B177A}" type="pres">
      <dgm:prSet presAssocID="{3983DC46-4F97-498A-BD13-16C104D1D475}" presName="pictRect" presStyleLbl="node1" presStyleIdx="1" presStyleCnt="5" custScaleX="47517" custScaleY="6774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Artist female outline"/>
        </a:ext>
      </dgm:extLst>
    </dgm:pt>
    <dgm:pt modelId="{64E0F894-B960-46F3-8912-2C9F7EABC913}" type="pres">
      <dgm:prSet presAssocID="{3983DC46-4F97-498A-BD13-16C104D1D475}" presName="textRect" presStyleLbl="revTx" presStyleIdx="1" presStyleCnt="5">
        <dgm:presLayoutVars>
          <dgm:bulletEnabled val="1"/>
        </dgm:presLayoutVars>
      </dgm:prSet>
      <dgm:spPr>
        <a:xfrm>
          <a:off x="1776841" y="1427329"/>
          <a:ext cx="1614323" cy="598914"/>
        </a:xfrm>
        <a:prstGeom prst="rect">
          <a:avLst/>
        </a:prstGeom>
      </dgm:spPr>
    </dgm:pt>
    <dgm:pt modelId="{E5DCC6B4-3AF9-4A46-9E95-CE69EEBC6CEA}" type="pres">
      <dgm:prSet presAssocID="{23553C68-225E-4F02-94CB-AEF836B3B2AC}" presName="sibTrans" presStyleLbl="sibTrans2D1" presStyleIdx="0" presStyleCnt="0"/>
      <dgm:spPr/>
    </dgm:pt>
    <dgm:pt modelId="{74A251B6-1277-4784-9C3F-AB52EA922DB6}" type="pres">
      <dgm:prSet presAssocID="{946FDCCA-1878-4FC9-811F-1ABB09C2BBBF}" presName="compNode" presStyleCnt="0"/>
      <dgm:spPr/>
    </dgm:pt>
    <dgm:pt modelId="{FCBA13B3-99B1-4407-857C-A22EA056657F}" type="pres">
      <dgm:prSet presAssocID="{946FDCCA-1878-4FC9-811F-1ABB09C2BBBF}" presName="pictRect" presStyleLbl="node1" presStyleIdx="2" presStyleCnt="5" custScaleX="44547" custScaleY="5010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Postit Notes 3 outline"/>
        </a:ext>
      </dgm:extLst>
    </dgm:pt>
    <dgm:pt modelId="{CE809AE7-2273-4F35-BFE8-0A5C563147CE}" type="pres">
      <dgm:prSet presAssocID="{946FDCCA-1878-4FC9-811F-1ABB09C2BBBF}" presName="textRect" presStyleLbl="revTx" presStyleIdx="2" presStyleCnt="5">
        <dgm:presLayoutVars>
          <dgm:bulletEnabled val="1"/>
        </dgm:presLayoutVars>
      </dgm:prSet>
      <dgm:spPr/>
    </dgm:pt>
    <dgm:pt modelId="{2238E8D9-B6E7-41B3-8FC0-FE57EAD5B89B}" type="pres">
      <dgm:prSet presAssocID="{22CEF468-F200-42DD-BD3A-49B9A3D8096D}" presName="sibTrans" presStyleLbl="sibTrans2D1" presStyleIdx="0" presStyleCnt="0"/>
      <dgm:spPr/>
    </dgm:pt>
    <dgm:pt modelId="{E9EAEF24-7C86-4C19-8506-6C87B2919FEE}" type="pres">
      <dgm:prSet presAssocID="{9307A008-185E-45C9-BE6B-0412429854EC}" presName="compNode" presStyleCnt="0"/>
      <dgm:spPr/>
    </dgm:pt>
    <dgm:pt modelId="{D32089AB-6327-455F-BD36-2E3EB9FE0B8C}" type="pres">
      <dgm:prSet presAssocID="{9307A008-185E-45C9-BE6B-0412429854EC}" presName="pictRect" presStyleLbl="node1" presStyleIdx="3" presStyleCnt="5" custScaleX="68010" custScaleY="7097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Server outline"/>
        </a:ext>
      </dgm:extLst>
    </dgm:pt>
    <dgm:pt modelId="{F321EB42-5E69-4EF4-B588-19AE350555B8}" type="pres">
      <dgm:prSet presAssocID="{9307A008-185E-45C9-BE6B-0412429854EC}" presName="textRect" presStyleLbl="revTx" presStyleIdx="3" presStyleCnt="5">
        <dgm:presLayoutVars>
          <dgm:bulletEnabled val="1"/>
        </dgm:presLayoutVars>
      </dgm:prSet>
      <dgm:spPr/>
    </dgm:pt>
    <dgm:pt modelId="{B06990F5-63F0-40B3-A421-7F3CE0BA640A}" type="pres">
      <dgm:prSet presAssocID="{4550A9F4-4E74-4CCC-A3F2-3899999F343C}" presName="sibTrans" presStyleLbl="sibTrans2D1" presStyleIdx="0" presStyleCnt="0"/>
      <dgm:spPr/>
    </dgm:pt>
    <dgm:pt modelId="{2044EE7C-5844-4877-9DB8-48730DE2A9E7}" type="pres">
      <dgm:prSet presAssocID="{68B5341F-6FCF-49B1-9686-3D99C18FA9F6}" presName="compNode" presStyleCnt="0"/>
      <dgm:spPr/>
    </dgm:pt>
    <dgm:pt modelId="{82654A5E-37EA-4BAE-9EDE-108D2E8CA040}" type="pres">
      <dgm:prSet presAssocID="{68B5341F-6FCF-49B1-9686-3D99C18FA9F6}" presName="pictRect" presStyleLbl="node1" presStyleIdx="4" presStyleCnt="5" custScaleX="75900" custScaleY="73430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Vlog outline"/>
        </a:ext>
      </dgm:extLst>
    </dgm:pt>
    <dgm:pt modelId="{8C6905DC-3C65-4BC0-9C8E-7A8BFDC11D4A}" type="pres">
      <dgm:prSet presAssocID="{68B5341F-6FCF-49B1-9686-3D99C18FA9F6}" presName="textRect" presStyleLbl="revTx" presStyleIdx="4" presStyleCnt="5">
        <dgm:presLayoutVars>
          <dgm:bulletEnabled val="1"/>
        </dgm:presLayoutVars>
      </dgm:prSet>
      <dgm:spPr/>
    </dgm:pt>
  </dgm:ptLst>
  <dgm:cxnLst>
    <dgm:cxn modelId="{8B860724-BA70-4540-887A-1102E895D7BA}" srcId="{1E43CA28-7986-4141-80DE-9D9C1E91B7D0}" destId="{9307A008-185E-45C9-BE6B-0412429854EC}" srcOrd="3" destOrd="0" parTransId="{3E79A0A3-D738-44E2-A664-CC6CBB4D6CE2}" sibTransId="{4550A9F4-4E74-4CCC-A3F2-3899999F343C}"/>
    <dgm:cxn modelId="{32FA3831-BB7A-45B2-A501-C8942CC3F940}" type="presOf" srcId="{9307A008-185E-45C9-BE6B-0412429854EC}" destId="{F321EB42-5E69-4EF4-B588-19AE350555B8}" srcOrd="0" destOrd="0" presId="urn:microsoft.com/office/officeart/2005/8/layout/pList1"/>
    <dgm:cxn modelId="{169F1835-9355-495F-99D6-9A91C7CE84CD}" type="presOf" srcId="{25D89F0F-7845-4AE3-AFE5-476F547E8BFA}" destId="{BDB3BFB7-5C3A-4CB1-BDD2-A470133EEC7B}" srcOrd="0" destOrd="0" presId="urn:microsoft.com/office/officeart/2005/8/layout/pList1"/>
    <dgm:cxn modelId="{D0A2AF3F-5D34-4E50-9136-403115100787}" srcId="{1E43CA28-7986-4141-80DE-9D9C1E91B7D0}" destId="{946FDCCA-1878-4FC9-811F-1ABB09C2BBBF}" srcOrd="2" destOrd="0" parTransId="{EEAF42F8-BDB9-4712-8659-BC19FF4AEB57}" sibTransId="{22CEF468-F200-42DD-BD3A-49B9A3D8096D}"/>
    <dgm:cxn modelId="{CE24925E-DCB7-4957-928C-35BF0D15B497}" type="presOf" srcId="{64D37A12-DBF1-43F4-8601-26AB7FC6C311}" destId="{8F106BA6-C8D8-4DFE-A526-E58F106C8DD3}" srcOrd="0" destOrd="0" presId="urn:microsoft.com/office/officeart/2005/8/layout/pList1"/>
    <dgm:cxn modelId="{1C6C2D44-14BA-43C9-ACCC-FDB3C93FB6FE}" type="presOf" srcId="{4550A9F4-4E74-4CCC-A3F2-3899999F343C}" destId="{B06990F5-63F0-40B3-A421-7F3CE0BA640A}" srcOrd="0" destOrd="0" presId="urn:microsoft.com/office/officeart/2005/8/layout/pList1"/>
    <dgm:cxn modelId="{D2F6B644-F4A1-4851-A47F-C1C40FCAEC42}" type="presOf" srcId="{1E43CA28-7986-4141-80DE-9D9C1E91B7D0}" destId="{30551100-59D3-479F-B0E6-913227ADC10D}" srcOrd="0" destOrd="0" presId="urn:microsoft.com/office/officeart/2005/8/layout/pList1"/>
    <dgm:cxn modelId="{F1C2276C-FECE-4341-8503-8642ADD8CEE8}" type="presOf" srcId="{23553C68-225E-4F02-94CB-AEF836B3B2AC}" destId="{E5DCC6B4-3AF9-4A46-9E95-CE69EEBC6CEA}" srcOrd="0" destOrd="0" presId="urn:microsoft.com/office/officeart/2005/8/layout/pList1"/>
    <dgm:cxn modelId="{4F14BF50-1FBD-4102-84AB-F2DD16646D4F}" srcId="{1E43CA28-7986-4141-80DE-9D9C1E91B7D0}" destId="{3983DC46-4F97-498A-BD13-16C104D1D475}" srcOrd="1" destOrd="0" parTransId="{9C51E4A3-A2B3-45F4-9904-5F2F7FA956C1}" sibTransId="{23553C68-225E-4F02-94CB-AEF836B3B2AC}"/>
    <dgm:cxn modelId="{78E40C7C-C92F-472C-B655-DA20E2BEEF53}" type="presOf" srcId="{946FDCCA-1878-4FC9-811F-1ABB09C2BBBF}" destId="{CE809AE7-2273-4F35-BFE8-0A5C563147CE}" srcOrd="0" destOrd="0" presId="urn:microsoft.com/office/officeart/2005/8/layout/pList1"/>
    <dgm:cxn modelId="{8E591A86-5747-4BF4-8074-39235B88A38A}" srcId="{1E43CA28-7986-4141-80DE-9D9C1E91B7D0}" destId="{68B5341F-6FCF-49B1-9686-3D99C18FA9F6}" srcOrd="4" destOrd="0" parTransId="{2E1D4513-FF7D-4AAF-AD84-3E2931DCBEF1}" sibTransId="{1140C0F4-7134-451C-929D-49755E5EA01D}"/>
    <dgm:cxn modelId="{E02136B4-EE30-4E47-9958-80FF4FBFD0A4}" type="presOf" srcId="{22CEF468-F200-42DD-BD3A-49B9A3D8096D}" destId="{2238E8D9-B6E7-41B3-8FC0-FE57EAD5B89B}" srcOrd="0" destOrd="0" presId="urn:microsoft.com/office/officeart/2005/8/layout/pList1"/>
    <dgm:cxn modelId="{2E97C9C7-0E6A-4015-921A-3EC8C4A59EBE}" type="presOf" srcId="{68B5341F-6FCF-49B1-9686-3D99C18FA9F6}" destId="{8C6905DC-3C65-4BC0-9C8E-7A8BFDC11D4A}" srcOrd="0" destOrd="0" presId="urn:microsoft.com/office/officeart/2005/8/layout/pList1"/>
    <dgm:cxn modelId="{9FD0ADDC-1224-4BE1-9F27-8FA52CA1300E}" srcId="{1E43CA28-7986-4141-80DE-9D9C1E91B7D0}" destId="{64D37A12-DBF1-43F4-8601-26AB7FC6C311}" srcOrd="0" destOrd="0" parTransId="{2285A833-E9B2-454E-8283-B6269661DD6B}" sibTransId="{25D89F0F-7845-4AE3-AFE5-476F547E8BFA}"/>
    <dgm:cxn modelId="{1812DAF8-3300-45A7-B0E9-54C8561C65D8}" type="presOf" srcId="{3983DC46-4F97-498A-BD13-16C104D1D475}" destId="{64E0F894-B960-46F3-8912-2C9F7EABC913}" srcOrd="0" destOrd="0" presId="urn:microsoft.com/office/officeart/2005/8/layout/pList1"/>
    <dgm:cxn modelId="{9064AAD9-FE4D-46DD-AABB-FB380C6A8FC6}" type="presParOf" srcId="{30551100-59D3-479F-B0E6-913227ADC10D}" destId="{0F750E64-56B2-4D9F-9A1A-3248369EF838}" srcOrd="0" destOrd="0" presId="urn:microsoft.com/office/officeart/2005/8/layout/pList1"/>
    <dgm:cxn modelId="{C3283BAA-55CC-4668-AA90-3550B0C62576}" type="presParOf" srcId="{0F750E64-56B2-4D9F-9A1A-3248369EF838}" destId="{DEC6FCDE-EFD0-408A-8AF3-52CEB8E319D4}" srcOrd="0" destOrd="0" presId="urn:microsoft.com/office/officeart/2005/8/layout/pList1"/>
    <dgm:cxn modelId="{F27535CE-FC04-4A31-99C9-6F73728F6DBD}" type="presParOf" srcId="{0F750E64-56B2-4D9F-9A1A-3248369EF838}" destId="{8F106BA6-C8D8-4DFE-A526-E58F106C8DD3}" srcOrd="1" destOrd="0" presId="urn:microsoft.com/office/officeart/2005/8/layout/pList1"/>
    <dgm:cxn modelId="{A32D0DB0-9A1E-488F-A2C2-2748CF56E0C0}" type="presParOf" srcId="{30551100-59D3-479F-B0E6-913227ADC10D}" destId="{BDB3BFB7-5C3A-4CB1-BDD2-A470133EEC7B}" srcOrd="1" destOrd="0" presId="urn:microsoft.com/office/officeart/2005/8/layout/pList1"/>
    <dgm:cxn modelId="{319146E4-D881-4F67-9B18-9FCD8E021D91}" type="presParOf" srcId="{30551100-59D3-479F-B0E6-913227ADC10D}" destId="{401440F2-A238-486E-B045-6DDDC3540735}" srcOrd="2" destOrd="0" presId="urn:microsoft.com/office/officeart/2005/8/layout/pList1"/>
    <dgm:cxn modelId="{B15F043A-D0DC-4B95-AA25-BC2ED3142CBD}" type="presParOf" srcId="{401440F2-A238-486E-B045-6DDDC3540735}" destId="{576249F0-B886-4385-A3BF-1A1FE10B177A}" srcOrd="0" destOrd="0" presId="urn:microsoft.com/office/officeart/2005/8/layout/pList1"/>
    <dgm:cxn modelId="{D3B73250-4335-4375-927C-D3B75CD702B2}" type="presParOf" srcId="{401440F2-A238-486E-B045-6DDDC3540735}" destId="{64E0F894-B960-46F3-8912-2C9F7EABC913}" srcOrd="1" destOrd="0" presId="urn:microsoft.com/office/officeart/2005/8/layout/pList1"/>
    <dgm:cxn modelId="{48CA634F-81A5-4510-9777-8C47237A985D}" type="presParOf" srcId="{30551100-59D3-479F-B0E6-913227ADC10D}" destId="{E5DCC6B4-3AF9-4A46-9E95-CE69EEBC6CEA}" srcOrd="3" destOrd="0" presId="urn:microsoft.com/office/officeart/2005/8/layout/pList1"/>
    <dgm:cxn modelId="{AB686167-3715-41BD-ACB4-2960989DB631}" type="presParOf" srcId="{30551100-59D3-479F-B0E6-913227ADC10D}" destId="{74A251B6-1277-4784-9C3F-AB52EA922DB6}" srcOrd="4" destOrd="0" presId="urn:microsoft.com/office/officeart/2005/8/layout/pList1"/>
    <dgm:cxn modelId="{A5119FB7-BB17-4113-9747-8EAA660FD91A}" type="presParOf" srcId="{74A251B6-1277-4784-9C3F-AB52EA922DB6}" destId="{FCBA13B3-99B1-4407-857C-A22EA056657F}" srcOrd="0" destOrd="0" presId="urn:microsoft.com/office/officeart/2005/8/layout/pList1"/>
    <dgm:cxn modelId="{49AD1815-10BE-489A-B9C8-657DFDCAE57B}" type="presParOf" srcId="{74A251B6-1277-4784-9C3F-AB52EA922DB6}" destId="{CE809AE7-2273-4F35-BFE8-0A5C563147CE}" srcOrd="1" destOrd="0" presId="urn:microsoft.com/office/officeart/2005/8/layout/pList1"/>
    <dgm:cxn modelId="{5C4A5522-40BB-4B72-853D-A49D0950A447}" type="presParOf" srcId="{30551100-59D3-479F-B0E6-913227ADC10D}" destId="{2238E8D9-B6E7-41B3-8FC0-FE57EAD5B89B}" srcOrd="5" destOrd="0" presId="urn:microsoft.com/office/officeart/2005/8/layout/pList1"/>
    <dgm:cxn modelId="{73FBF38C-BCAC-4E0A-B39F-D0AD4140A224}" type="presParOf" srcId="{30551100-59D3-479F-B0E6-913227ADC10D}" destId="{E9EAEF24-7C86-4C19-8506-6C87B2919FEE}" srcOrd="6" destOrd="0" presId="urn:microsoft.com/office/officeart/2005/8/layout/pList1"/>
    <dgm:cxn modelId="{C323995D-5E58-4505-97BC-702623627062}" type="presParOf" srcId="{E9EAEF24-7C86-4C19-8506-6C87B2919FEE}" destId="{D32089AB-6327-455F-BD36-2E3EB9FE0B8C}" srcOrd="0" destOrd="0" presId="urn:microsoft.com/office/officeart/2005/8/layout/pList1"/>
    <dgm:cxn modelId="{451A0EDA-F5A9-4EE7-A92F-3FBAFA1FB098}" type="presParOf" srcId="{E9EAEF24-7C86-4C19-8506-6C87B2919FEE}" destId="{F321EB42-5E69-4EF4-B588-19AE350555B8}" srcOrd="1" destOrd="0" presId="urn:microsoft.com/office/officeart/2005/8/layout/pList1"/>
    <dgm:cxn modelId="{1700C5F6-933A-46C5-A171-A8BA1049D5DC}" type="presParOf" srcId="{30551100-59D3-479F-B0E6-913227ADC10D}" destId="{B06990F5-63F0-40B3-A421-7F3CE0BA640A}" srcOrd="7" destOrd="0" presId="urn:microsoft.com/office/officeart/2005/8/layout/pList1"/>
    <dgm:cxn modelId="{8571AD30-B0B5-40A4-8364-C742C6D04F93}" type="presParOf" srcId="{30551100-59D3-479F-B0E6-913227ADC10D}" destId="{2044EE7C-5844-4877-9DB8-48730DE2A9E7}" srcOrd="8" destOrd="0" presId="urn:microsoft.com/office/officeart/2005/8/layout/pList1"/>
    <dgm:cxn modelId="{3C652A32-48DF-4CCB-B422-DBFC0A8CF477}" type="presParOf" srcId="{2044EE7C-5844-4877-9DB8-48730DE2A9E7}" destId="{82654A5E-37EA-4BAE-9EDE-108D2E8CA040}" srcOrd="0" destOrd="0" presId="urn:microsoft.com/office/officeart/2005/8/layout/pList1"/>
    <dgm:cxn modelId="{B693AEDA-E9AC-47C6-84E4-1693B5462B5C}" type="presParOf" srcId="{2044EE7C-5844-4877-9DB8-48730DE2A9E7}" destId="{8C6905DC-3C65-4BC0-9C8E-7A8BFDC11D4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E43CA28-7986-4141-80DE-9D9C1E91B7D0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D37A12-DBF1-43F4-8601-26AB7FC6C311}">
      <dgm:prSet phldrT="[Text]" custT="1"/>
      <dgm:spPr/>
      <dgm:t>
        <a:bodyPr/>
        <a:lstStyle/>
        <a:p>
          <a:r>
            <a:rPr lang="en-US" sz="1600">
              <a:latin typeface="Montserrat"/>
            </a:rPr>
            <a:t>Pré-impressão</a:t>
          </a:r>
        </a:p>
      </dgm:t>
    </dgm:pt>
    <dgm:pt modelId="{2285A833-E9B2-454E-8283-B6269661DD6B}" type="parTrans" cxnId="{9FD0ADDC-1224-4BE1-9F27-8FA52CA1300E}">
      <dgm:prSet/>
      <dgm:spPr/>
      <dgm:t>
        <a:bodyPr/>
        <a:lstStyle/>
        <a:p>
          <a:endParaRPr lang="en-US"/>
        </a:p>
      </dgm:t>
    </dgm:pt>
    <dgm:pt modelId="{25D89F0F-7845-4AE3-AFE5-476F547E8BFA}" type="sibTrans" cxnId="{9FD0ADDC-1224-4BE1-9F27-8FA52CA1300E}">
      <dgm:prSet/>
      <dgm:spPr/>
      <dgm:t>
        <a:bodyPr/>
        <a:lstStyle/>
        <a:p>
          <a:endParaRPr lang="en-US"/>
        </a:p>
      </dgm:t>
    </dgm:pt>
    <dgm:pt modelId="{946FDCCA-1878-4FC9-811F-1ABB09C2BBBF}">
      <dgm:prSet phldrT="[Text]" custT="1"/>
      <dgm:spPr/>
      <dgm:t>
        <a:bodyPr/>
        <a:lstStyle/>
        <a:p>
          <a:r>
            <a:rPr lang="en-US" sz="1600" err="1">
              <a:latin typeface="Montserrat" panose="00000500000000000000" pitchFamily="2" charset="0"/>
            </a:rPr>
            <a:t>Anotação</a:t>
          </a:r>
          <a:endParaRPr lang="en-US" sz="1600">
            <a:latin typeface="Montserrat" panose="00000500000000000000" pitchFamily="2" charset="0"/>
          </a:endParaRPr>
        </a:p>
      </dgm:t>
    </dgm:pt>
    <dgm:pt modelId="{EEAF42F8-BDB9-4712-8659-BC19FF4AEB57}" type="parTrans" cxnId="{D0A2AF3F-5D34-4E50-9136-403115100787}">
      <dgm:prSet/>
      <dgm:spPr/>
      <dgm:t>
        <a:bodyPr/>
        <a:lstStyle/>
        <a:p>
          <a:endParaRPr lang="en-US"/>
        </a:p>
      </dgm:t>
    </dgm:pt>
    <dgm:pt modelId="{22CEF468-F200-42DD-BD3A-49B9A3D8096D}" type="sibTrans" cxnId="{D0A2AF3F-5D34-4E50-9136-403115100787}">
      <dgm:prSet/>
      <dgm:spPr/>
      <dgm:t>
        <a:bodyPr/>
        <a:lstStyle/>
        <a:p>
          <a:endParaRPr lang="en-US"/>
        </a:p>
      </dgm:t>
    </dgm:pt>
    <dgm:pt modelId="{9307A008-185E-45C9-BE6B-0412429854EC}">
      <dgm:prSet phldrT="[Text]" custT="1"/>
      <dgm:spPr/>
      <dgm:t>
        <a:bodyPr/>
        <a:lstStyle/>
        <a:p>
          <a:r>
            <a:rPr lang="en-US" sz="1600">
              <a:latin typeface="Montserrat"/>
            </a:rPr>
            <a:t>Plano de Gestão de Dados</a:t>
          </a:r>
        </a:p>
      </dgm:t>
    </dgm:pt>
    <dgm:pt modelId="{3E79A0A3-D738-44E2-A664-CC6CBB4D6CE2}" type="parTrans" cxnId="{8B860724-BA70-4540-887A-1102E895D7BA}">
      <dgm:prSet/>
      <dgm:spPr/>
      <dgm:t>
        <a:bodyPr/>
        <a:lstStyle/>
        <a:p>
          <a:endParaRPr lang="en-US"/>
        </a:p>
      </dgm:t>
    </dgm:pt>
    <dgm:pt modelId="{4550A9F4-4E74-4CCC-A3F2-3899999F343C}" type="sibTrans" cxnId="{8B860724-BA70-4540-887A-1102E895D7BA}">
      <dgm:prSet/>
      <dgm:spPr/>
      <dgm:t>
        <a:bodyPr/>
        <a:lstStyle/>
        <a:p>
          <a:endParaRPr lang="en-US"/>
        </a:p>
      </dgm:t>
    </dgm:pt>
    <dgm:pt modelId="{68B5341F-6FCF-49B1-9686-3D99C18FA9F6}">
      <dgm:prSet phldrT="[Text]" custT="1"/>
      <dgm:spPr/>
      <dgm:t>
        <a:bodyPr/>
        <a:lstStyle/>
        <a:p>
          <a:r>
            <a:rPr lang="en-US" sz="1600">
              <a:latin typeface="Montserrat"/>
            </a:rPr>
            <a:t>Software</a:t>
          </a:r>
        </a:p>
      </dgm:t>
    </dgm:pt>
    <dgm:pt modelId="{2E1D4513-FF7D-4AAF-AD84-3E2931DCBEF1}" type="parTrans" cxnId="{8E591A86-5747-4BF4-8074-39235B88A38A}">
      <dgm:prSet/>
      <dgm:spPr/>
      <dgm:t>
        <a:bodyPr/>
        <a:lstStyle/>
        <a:p>
          <a:endParaRPr lang="en-US"/>
        </a:p>
      </dgm:t>
    </dgm:pt>
    <dgm:pt modelId="{1140C0F4-7134-451C-929D-49755E5EA01D}" type="sibTrans" cxnId="{8E591A86-5747-4BF4-8074-39235B88A38A}">
      <dgm:prSet/>
      <dgm:spPr/>
      <dgm:t>
        <a:bodyPr/>
        <a:lstStyle/>
        <a:p>
          <a:endParaRPr lang="en-US"/>
        </a:p>
      </dgm:t>
    </dgm:pt>
    <dgm:pt modelId="{30551100-59D3-479F-B0E6-913227ADC10D}" type="pres">
      <dgm:prSet presAssocID="{1E43CA28-7986-4141-80DE-9D9C1E91B7D0}" presName="Name0" presStyleCnt="0">
        <dgm:presLayoutVars>
          <dgm:dir/>
          <dgm:resizeHandles val="exact"/>
        </dgm:presLayoutVars>
      </dgm:prSet>
      <dgm:spPr/>
    </dgm:pt>
    <dgm:pt modelId="{0F750E64-56B2-4D9F-9A1A-3248369EF838}" type="pres">
      <dgm:prSet presAssocID="{64D37A12-DBF1-43F4-8601-26AB7FC6C311}" presName="compNode" presStyleCnt="0"/>
      <dgm:spPr/>
    </dgm:pt>
    <dgm:pt modelId="{DEC6FCDE-EFD0-408A-8AF3-52CEB8E319D4}" type="pres">
      <dgm:prSet presAssocID="{64D37A12-DBF1-43F4-8601-26AB7FC6C311}" presName="pictRect" presStyleLbl="node1" presStyleIdx="0" presStyleCnt="4" custScaleX="51335" custScaleY="6258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Newspaper outline"/>
        </a:ext>
      </dgm:extLst>
    </dgm:pt>
    <dgm:pt modelId="{8F106BA6-C8D8-4DFE-A526-E58F106C8DD3}" type="pres">
      <dgm:prSet presAssocID="{64D37A12-DBF1-43F4-8601-26AB7FC6C311}" presName="textRect" presStyleLbl="revTx" presStyleIdx="0" presStyleCnt="4">
        <dgm:presLayoutVars>
          <dgm:bulletEnabled val="1"/>
        </dgm:presLayoutVars>
      </dgm:prSet>
      <dgm:spPr/>
    </dgm:pt>
    <dgm:pt modelId="{BDB3BFB7-5C3A-4CB1-BDD2-A470133EEC7B}" type="pres">
      <dgm:prSet presAssocID="{25D89F0F-7845-4AE3-AFE5-476F547E8BFA}" presName="sibTrans" presStyleLbl="sibTrans2D1" presStyleIdx="0" presStyleCnt="0"/>
      <dgm:spPr/>
    </dgm:pt>
    <dgm:pt modelId="{74A251B6-1277-4784-9C3F-AB52EA922DB6}" type="pres">
      <dgm:prSet presAssocID="{946FDCCA-1878-4FC9-811F-1ABB09C2BBBF}" presName="compNode" presStyleCnt="0"/>
      <dgm:spPr/>
    </dgm:pt>
    <dgm:pt modelId="{FCBA13B3-99B1-4407-857C-A22EA056657F}" type="pres">
      <dgm:prSet presAssocID="{946FDCCA-1878-4FC9-811F-1ABB09C2BBBF}" presName="pictRect" presStyleLbl="node1" presStyleIdx="1" presStyleCnt="4" custScaleX="44547" custScaleY="5010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Postit Notes 3 outline"/>
        </a:ext>
      </dgm:extLst>
    </dgm:pt>
    <dgm:pt modelId="{CE809AE7-2273-4F35-BFE8-0A5C563147CE}" type="pres">
      <dgm:prSet presAssocID="{946FDCCA-1878-4FC9-811F-1ABB09C2BBBF}" presName="textRect" presStyleLbl="revTx" presStyleIdx="1" presStyleCnt="4">
        <dgm:presLayoutVars>
          <dgm:bulletEnabled val="1"/>
        </dgm:presLayoutVars>
      </dgm:prSet>
      <dgm:spPr/>
    </dgm:pt>
    <dgm:pt modelId="{2238E8D9-B6E7-41B3-8FC0-FE57EAD5B89B}" type="pres">
      <dgm:prSet presAssocID="{22CEF468-F200-42DD-BD3A-49B9A3D8096D}" presName="sibTrans" presStyleLbl="sibTrans2D1" presStyleIdx="0" presStyleCnt="0"/>
      <dgm:spPr/>
    </dgm:pt>
    <dgm:pt modelId="{E9EAEF24-7C86-4C19-8506-6C87B2919FEE}" type="pres">
      <dgm:prSet presAssocID="{9307A008-185E-45C9-BE6B-0412429854EC}" presName="compNode" presStyleCnt="0"/>
      <dgm:spPr/>
    </dgm:pt>
    <dgm:pt modelId="{D32089AB-6327-455F-BD36-2E3EB9FE0B8C}" type="pres">
      <dgm:prSet presAssocID="{9307A008-185E-45C9-BE6B-0412429854EC}" presName="pictRect" presStyleLbl="node1" presStyleIdx="2" presStyleCnt="4" custScaleX="68010" custScaleY="7097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Server outline"/>
        </a:ext>
      </dgm:extLst>
    </dgm:pt>
    <dgm:pt modelId="{F321EB42-5E69-4EF4-B588-19AE350555B8}" type="pres">
      <dgm:prSet presAssocID="{9307A008-185E-45C9-BE6B-0412429854EC}" presName="textRect" presStyleLbl="revTx" presStyleIdx="2" presStyleCnt="4">
        <dgm:presLayoutVars>
          <dgm:bulletEnabled val="1"/>
        </dgm:presLayoutVars>
      </dgm:prSet>
      <dgm:spPr/>
    </dgm:pt>
    <dgm:pt modelId="{B06990F5-63F0-40B3-A421-7F3CE0BA640A}" type="pres">
      <dgm:prSet presAssocID="{4550A9F4-4E74-4CCC-A3F2-3899999F343C}" presName="sibTrans" presStyleLbl="sibTrans2D1" presStyleIdx="0" presStyleCnt="0"/>
      <dgm:spPr/>
    </dgm:pt>
    <dgm:pt modelId="{2044EE7C-5844-4877-9DB8-48730DE2A9E7}" type="pres">
      <dgm:prSet presAssocID="{68B5341F-6FCF-49B1-9686-3D99C18FA9F6}" presName="compNode" presStyleCnt="0"/>
      <dgm:spPr/>
    </dgm:pt>
    <dgm:pt modelId="{82654A5E-37EA-4BAE-9EDE-108D2E8CA040}" type="pres">
      <dgm:prSet presAssocID="{68B5341F-6FCF-49B1-9686-3D99C18FA9F6}" presName="pictRect" presStyleLbl="node1" presStyleIdx="3" presStyleCnt="4" custScaleX="75900" custScaleY="73430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Vlog outline"/>
        </a:ext>
      </dgm:extLst>
    </dgm:pt>
    <dgm:pt modelId="{8C6905DC-3C65-4BC0-9C8E-7A8BFDC11D4A}" type="pres">
      <dgm:prSet presAssocID="{68B5341F-6FCF-49B1-9686-3D99C18FA9F6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8B860724-BA70-4540-887A-1102E895D7BA}" srcId="{1E43CA28-7986-4141-80DE-9D9C1E91B7D0}" destId="{9307A008-185E-45C9-BE6B-0412429854EC}" srcOrd="2" destOrd="0" parTransId="{3E79A0A3-D738-44E2-A664-CC6CBB4D6CE2}" sibTransId="{4550A9F4-4E74-4CCC-A3F2-3899999F343C}"/>
    <dgm:cxn modelId="{32FA3831-BB7A-45B2-A501-C8942CC3F940}" type="presOf" srcId="{9307A008-185E-45C9-BE6B-0412429854EC}" destId="{F321EB42-5E69-4EF4-B588-19AE350555B8}" srcOrd="0" destOrd="0" presId="urn:microsoft.com/office/officeart/2005/8/layout/pList1"/>
    <dgm:cxn modelId="{169F1835-9355-495F-99D6-9A91C7CE84CD}" type="presOf" srcId="{25D89F0F-7845-4AE3-AFE5-476F547E8BFA}" destId="{BDB3BFB7-5C3A-4CB1-BDD2-A470133EEC7B}" srcOrd="0" destOrd="0" presId="urn:microsoft.com/office/officeart/2005/8/layout/pList1"/>
    <dgm:cxn modelId="{D0A2AF3F-5D34-4E50-9136-403115100787}" srcId="{1E43CA28-7986-4141-80DE-9D9C1E91B7D0}" destId="{946FDCCA-1878-4FC9-811F-1ABB09C2BBBF}" srcOrd="1" destOrd="0" parTransId="{EEAF42F8-BDB9-4712-8659-BC19FF4AEB57}" sibTransId="{22CEF468-F200-42DD-BD3A-49B9A3D8096D}"/>
    <dgm:cxn modelId="{CE24925E-DCB7-4957-928C-35BF0D15B497}" type="presOf" srcId="{64D37A12-DBF1-43F4-8601-26AB7FC6C311}" destId="{8F106BA6-C8D8-4DFE-A526-E58F106C8DD3}" srcOrd="0" destOrd="0" presId="urn:microsoft.com/office/officeart/2005/8/layout/pList1"/>
    <dgm:cxn modelId="{1C6C2D44-14BA-43C9-ACCC-FDB3C93FB6FE}" type="presOf" srcId="{4550A9F4-4E74-4CCC-A3F2-3899999F343C}" destId="{B06990F5-63F0-40B3-A421-7F3CE0BA640A}" srcOrd="0" destOrd="0" presId="urn:microsoft.com/office/officeart/2005/8/layout/pList1"/>
    <dgm:cxn modelId="{D2F6B644-F4A1-4851-A47F-C1C40FCAEC42}" type="presOf" srcId="{1E43CA28-7986-4141-80DE-9D9C1E91B7D0}" destId="{30551100-59D3-479F-B0E6-913227ADC10D}" srcOrd="0" destOrd="0" presId="urn:microsoft.com/office/officeart/2005/8/layout/pList1"/>
    <dgm:cxn modelId="{78E40C7C-C92F-472C-B655-DA20E2BEEF53}" type="presOf" srcId="{946FDCCA-1878-4FC9-811F-1ABB09C2BBBF}" destId="{CE809AE7-2273-4F35-BFE8-0A5C563147CE}" srcOrd="0" destOrd="0" presId="urn:microsoft.com/office/officeart/2005/8/layout/pList1"/>
    <dgm:cxn modelId="{8E591A86-5747-4BF4-8074-39235B88A38A}" srcId="{1E43CA28-7986-4141-80DE-9D9C1E91B7D0}" destId="{68B5341F-6FCF-49B1-9686-3D99C18FA9F6}" srcOrd="3" destOrd="0" parTransId="{2E1D4513-FF7D-4AAF-AD84-3E2931DCBEF1}" sibTransId="{1140C0F4-7134-451C-929D-49755E5EA01D}"/>
    <dgm:cxn modelId="{E02136B4-EE30-4E47-9958-80FF4FBFD0A4}" type="presOf" srcId="{22CEF468-F200-42DD-BD3A-49B9A3D8096D}" destId="{2238E8D9-B6E7-41B3-8FC0-FE57EAD5B89B}" srcOrd="0" destOrd="0" presId="urn:microsoft.com/office/officeart/2005/8/layout/pList1"/>
    <dgm:cxn modelId="{2E97C9C7-0E6A-4015-921A-3EC8C4A59EBE}" type="presOf" srcId="{68B5341F-6FCF-49B1-9686-3D99C18FA9F6}" destId="{8C6905DC-3C65-4BC0-9C8E-7A8BFDC11D4A}" srcOrd="0" destOrd="0" presId="urn:microsoft.com/office/officeart/2005/8/layout/pList1"/>
    <dgm:cxn modelId="{9FD0ADDC-1224-4BE1-9F27-8FA52CA1300E}" srcId="{1E43CA28-7986-4141-80DE-9D9C1E91B7D0}" destId="{64D37A12-DBF1-43F4-8601-26AB7FC6C311}" srcOrd="0" destOrd="0" parTransId="{2285A833-E9B2-454E-8283-B6269661DD6B}" sibTransId="{25D89F0F-7845-4AE3-AFE5-476F547E8BFA}"/>
    <dgm:cxn modelId="{9064AAD9-FE4D-46DD-AABB-FB380C6A8FC6}" type="presParOf" srcId="{30551100-59D3-479F-B0E6-913227ADC10D}" destId="{0F750E64-56B2-4D9F-9A1A-3248369EF838}" srcOrd="0" destOrd="0" presId="urn:microsoft.com/office/officeart/2005/8/layout/pList1"/>
    <dgm:cxn modelId="{C3283BAA-55CC-4668-AA90-3550B0C62576}" type="presParOf" srcId="{0F750E64-56B2-4D9F-9A1A-3248369EF838}" destId="{DEC6FCDE-EFD0-408A-8AF3-52CEB8E319D4}" srcOrd="0" destOrd="0" presId="urn:microsoft.com/office/officeart/2005/8/layout/pList1"/>
    <dgm:cxn modelId="{F27535CE-FC04-4A31-99C9-6F73728F6DBD}" type="presParOf" srcId="{0F750E64-56B2-4D9F-9A1A-3248369EF838}" destId="{8F106BA6-C8D8-4DFE-A526-E58F106C8DD3}" srcOrd="1" destOrd="0" presId="urn:microsoft.com/office/officeart/2005/8/layout/pList1"/>
    <dgm:cxn modelId="{A32D0DB0-9A1E-488F-A2C2-2748CF56E0C0}" type="presParOf" srcId="{30551100-59D3-479F-B0E6-913227ADC10D}" destId="{BDB3BFB7-5C3A-4CB1-BDD2-A470133EEC7B}" srcOrd="1" destOrd="0" presId="urn:microsoft.com/office/officeart/2005/8/layout/pList1"/>
    <dgm:cxn modelId="{AB686167-3715-41BD-ACB4-2960989DB631}" type="presParOf" srcId="{30551100-59D3-479F-B0E6-913227ADC10D}" destId="{74A251B6-1277-4784-9C3F-AB52EA922DB6}" srcOrd="2" destOrd="0" presId="urn:microsoft.com/office/officeart/2005/8/layout/pList1"/>
    <dgm:cxn modelId="{A5119FB7-BB17-4113-9747-8EAA660FD91A}" type="presParOf" srcId="{74A251B6-1277-4784-9C3F-AB52EA922DB6}" destId="{FCBA13B3-99B1-4407-857C-A22EA056657F}" srcOrd="0" destOrd="0" presId="urn:microsoft.com/office/officeart/2005/8/layout/pList1"/>
    <dgm:cxn modelId="{49AD1815-10BE-489A-B9C8-657DFDCAE57B}" type="presParOf" srcId="{74A251B6-1277-4784-9C3F-AB52EA922DB6}" destId="{CE809AE7-2273-4F35-BFE8-0A5C563147CE}" srcOrd="1" destOrd="0" presId="urn:microsoft.com/office/officeart/2005/8/layout/pList1"/>
    <dgm:cxn modelId="{5C4A5522-40BB-4B72-853D-A49D0950A447}" type="presParOf" srcId="{30551100-59D3-479F-B0E6-913227ADC10D}" destId="{2238E8D9-B6E7-41B3-8FC0-FE57EAD5B89B}" srcOrd="3" destOrd="0" presId="urn:microsoft.com/office/officeart/2005/8/layout/pList1"/>
    <dgm:cxn modelId="{73FBF38C-BCAC-4E0A-B39F-D0AD4140A224}" type="presParOf" srcId="{30551100-59D3-479F-B0E6-913227ADC10D}" destId="{E9EAEF24-7C86-4C19-8506-6C87B2919FEE}" srcOrd="4" destOrd="0" presId="urn:microsoft.com/office/officeart/2005/8/layout/pList1"/>
    <dgm:cxn modelId="{C323995D-5E58-4505-97BC-702623627062}" type="presParOf" srcId="{E9EAEF24-7C86-4C19-8506-6C87B2919FEE}" destId="{D32089AB-6327-455F-BD36-2E3EB9FE0B8C}" srcOrd="0" destOrd="0" presId="urn:microsoft.com/office/officeart/2005/8/layout/pList1"/>
    <dgm:cxn modelId="{451A0EDA-F5A9-4EE7-A92F-3FBAFA1FB098}" type="presParOf" srcId="{E9EAEF24-7C86-4C19-8506-6C87B2919FEE}" destId="{F321EB42-5E69-4EF4-B588-19AE350555B8}" srcOrd="1" destOrd="0" presId="urn:microsoft.com/office/officeart/2005/8/layout/pList1"/>
    <dgm:cxn modelId="{1700C5F6-933A-46C5-A171-A8BA1049D5DC}" type="presParOf" srcId="{30551100-59D3-479F-B0E6-913227ADC10D}" destId="{B06990F5-63F0-40B3-A421-7F3CE0BA640A}" srcOrd="5" destOrd="0" presId="urn:microsoft.com/office/officeart/2005/8/layout/pList1"/>
    <dgm:cxn modelId="{8571AD30-B0B5-40A4-8364-C742C6D04F93}" type="presParOf" srcId="{30551100-59D3-479F-B0E6-913227ADC10D}" destId="{2044EE7C-5844-4877-9DB8-48730DE2A9E7}" srcOrd="6" destOrd="0" presId="urn:microsoft.com/office/officeart/2005/8/layout/pList1"/>
    <dgm:cxn modelId="{3C652A32-48DF-4CCB-B422-DBFC0A8CF477}" type="presParOf" srcId="{2044EE7C-5844-4877-9DB8-48730DE2A9E7}" destId="{82654A5E-37EA-4BAE-9EDE-108D2E8CA040}" srcOrd="0" destOrd="0" presId="urn:microsoft.com/office/officeart/2005/8/layout/pList1"/>
    <dgm:cxn modelId="{B693AEDA-E9AC-47C6-84E4-1693B5462B5C}" type="presParOf" srcId="{2044EE7C-5844-4877-9DB8-48730DE2A9E7}" destId="{8C6905DC-3C65-4BC0-9C8E-7A8BFDC11D4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2CD389-CA4D-47AF-A3F5-B24323A5AF32}">
      <dsp:nvSpPr>
        <dsp:cNvPr id="0" name=""/>
        <dsp:cNvSpPr/>
      </dsp:nvSpPr>
      <dsp:spPr>
        <a:xfrm rot="5400000">
          <a:off x="554340" y="1682717"/>
          <a:ext cx="1661431" cy="276458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rgbClr val="00B0F0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F0123F6-E59F-4CCA-BDFB-59FBA0BBA569}">
      <dsp:nvSpPr>
        <dsp:cNvPr id="0" name=""/>
        <dsp:cNvSpPr/>
      </dsp:nvSpPr>
      <dsp:spPr>
        <a:xfrm>
          <a:off x="322194" y="2508732"/>
          <a:ext cx="2405505" cy="2187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t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5400" b="1" kern="1200"/>
            <a:t>6000</a:t>
          </a:r>
        </a:p>
      </dsp:txBody>
      <dsp:txXfrm>
        <a:off x="322194" y="2508732"/>
        <a:ext cx="2405505" cy="2187786"/>
      </dsp:txXfrm>
    </dsp:sp>
    <dsp:sp modelId="{64EDFAEF-C530-4336-A8CF-2653CC00266F}">
      <dsp:nvSpPr>
        <dsp:cNvPr id="0" name=""/>
        <dsp:cNvSpPr/>
      </dsp:nvSpPr>
      <dsp:spPr>
        <a:xfrm>
          <a:off x="2301967" y="1479186"/>
          <a:ext cx="470921" cy="47092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6AF310E-CD22-45FC-98BD-8DF15775C556}">
      <dsp:nvSpPr>
        <dsp:cNvPr id="0" name=""/>
        <dsp:cNvSpPr/>
      </dsp:nvSpPr>
      <dsp:spPr>
        <a:xfrm rot="5400000">
          <a:off x="3536154" y="926644"/>
          <a:ext cx="1981472" cy="276458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rgbClr val="00B0F0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26ECE63-34DB-4ABD-9B3D-7B4193C6DE8C}">
      <dsp:nvSpPr>
        <dsp:cNvPr id="0" name=""/>
        <dsp:cNvSpPr/>
      </dsp:nvSpPr>
      <dsp:spPr>
        <a:xfrm>
          <a:off x="3419964" y="1741129"/>
          <a:ext cx="3217141" cy="2187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b="1" kern="1200"/>
            <a:t>Projetos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b="1" kern="1200"/>
            <a:t>Unidades de I&amp;D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b="1" kern="1200"/>
            <a:t>Emprego Científico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b="1" kern="1200"/>
            <a:t>Formação Avançada</a:t>
          </a:r>
        </a:p>
      </dsp:txBody>
      <dsp:txXfrm>
        <a:off x="3419964" y="1741129"/>
        <a:ext cx="3217141" cy="2187786"/>
      </dsp:txXfrm>
    </dsp:sp>
    <dsp:sp modelId="{2A5A3C37-0BC5-49DA-ABB1-F9062F9324D2}">
      <dsp:nvSpPr>
        <dsp:cNvPr id="0" name=""/>
        <dsp:cNvSpPr/>
      </dsp:nvSpPr>
      <dsp:spPr>
        <a:xfrm>
          <a:off x="5443802" y="723112"/>
          <a:ext cx="470921" cy="47092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EA9F9A6-7E1E-4959-8D43-D50D2364E91A}">
      <dsp:nvSpPr>
        <dsp:cNvPr id="0" name=""/>
        <dsp:cNvSpPr/>
      </dsp:nvSpPr>
      <dsp:spPr>
        <a:xfrm rot="5400000">
          <a:off x="6665234" y="170571"/>
          <a:ext cx="1661431" cy="276458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rgbClr val="00B0F0"/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2BBF90B-B736-4952-9434-CCB96EB86B30}">
      <dsp:nvSpPr>
        <dsp:cNvPr id="0" name=""/>
        <dsp:cNvSpPr/>
      </dsp:nvSpPr>
      <dsp:spPr>
        <a:xfrm>
          <a:off x="6387900" y="996585"/>
          <a:ext cx="2495881" cy="2187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800" b="1" kern="1200"/>
            <a:t>2019-2023</a:t>
          </a:r>
        </a:p>
      </dsp:txBody>
      <dsp:txXfrm>
        <a:off x="6387900" y="996585"/>
        <a:ext cx="2495881" cy="21877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171A2-7BD6-476A-B265-D6632BB1D514}">
      <dsp:nvSpPr>
        <dsp:cNvPr id="0" name=""/>
        <dsp:cNvSpPr/>
      </dsp:nvSpPr>
      <dsp:spPr>
        <a:xfrm rot="10800000">
          <a:off x="1885372" y="2988"/>
          <a:ext cx="6257163" cy="1148178"/>
        </a:xfrm>
        <a:prstGeom prst="homePlate">
          <a:avLst/>
        </a:prstGeom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20000"/>
              <a:lumOff val="80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6315" tIns="41910" rIns="78232" bIns="4191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100" b="1" kern="1200">
              <a:latin typeface="Verdana"/>
            </a:rPr>
            <a:t>   </a:t>
          </a:r>
          <a:endParaRPr lang="pt-PT" sz="1100" b="1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1" kern="1200"/>
            <a:t>Enriquecimento</a:t>
          </a:r>
        </a:p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400" b="0" i="0" u="none" strike="noStrike" kern="1200" cap="none">
              <a:solidFill>
                <a:srgbClr val="000000"/>
              </a:solidFill>
              <a:latin typeface="Montserrat"/>
              <a:ea typeface="Calibri"/>
              <a:cs typeface="Calibri"/>
              <a:sym typeface="Calibri"/>
            </a:rPr>
            <a:t>Inclusão de novos tipos  instrumentos de financiamento</a:t>
          </a:r>
          <a:endParaRPr lang="pt-PT" sz="1100" b="1" i="0" u="none" strike="noStrike" kern="1200" cap="none">
            <a:solidFill>
              <a:srgbClr val="000000"/>
            </a:solidFill>
            <a:latin typeface="Montserrat"/>
            <a:ea typeface="Calibri"/>
            <a:cs typeface="Calibri"/>
            <a:sym typeface="Calibri"/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pt-PT" sz="1400" b="0" i="0" u="none" strike="noStrike" kern="1200" cap="none">
              <a:solidFill>
                <a:srgbClr val="000000"/>
              </a:solidFill>
              <a:latin typeface="Montserrat"/>
              <a:ea typeface="Calibri"/>
              <a:cs typeface="Calibri"/>
              <a:sym typeface="Calibri"/>
            </a:rPr>
            <a:t>Financiamento concedido vs. executado</a:t>
          </a:r>
        </a:p>
      </dsp:txBody>
      <dsp:txXfrm rot="10800000">
        <a:off x="2172416" y="2988"/>
        <a:ext cx="5970119" cy="1148178"/>
      </dsp:txXfrm>
    </dsp:sp>
    <dsp:sp modelId="{5F191747-E1CF-4C8A-B354-747962B31477}">
      <dsp:nvSpPr>
        <dsp:cNvPr id="0" name=""/>
        <dsp:cNvSpPr/>
      </dsp:nvSpPr>
      <dsp:spPr>
        <a:xfrm>
          <a:off x="1289007" y="394"/>
          <a:ext cx="1148178" cy="1148178"/>
        </a:xfrm>
        <a:prstGeom prst="ellipse">
          <a:avLst/>
        </a:prstGeom>
        <a:solidFill>
          <a:schemeClr val="accent5">
            <a:lumMod val="75000"/>
            <a:alpha val="9000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4E082BD-EEE1-4D52-9DF2-8672BAA2EC2F}">
      <dsp:nvSpPr>
        <dsp:cNvPr id="0" name=""/>
        <dsp:cNvSpPr/>
      </dsp:nvSpPr>
      <dsp:spPr>
        <a:xfrm rot="10800000">
          <a:off x="1863097" y="1491312"/>
          <a:ext cx="6257163" cy="1148178"/>
        </a:xfrm>
        <a:prstGeom prst="homePlat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3333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accent6">
              <a:lumMod val="20000"/>
              <a:lumOff val="80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6315" tIns="68580" rIns="128016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t-PT" sz="1800" b="1" kern="1200">
              <a:solidFill>
                <a:srgbClr val="0A1833"/>
              </a:solidFill>
              <a:latin typeface="Verdana"/>
              <a:ea typeface="+mn-ea"/>
              <a:cs typeface="+mn-cs"/>
              <a:sym typeface="Calibri"/>
            </a:rPr>
            <a:t>Identificadores (PID) do Financiamento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pt-PT" sz="1400" b="0" i="0" u="none" strike="noStrike" kern="1200" cap="none">
              <a:solidFill>
                <a:srgbClr val="000000"/>
              </a:solidFill>
              <a:latin typeface="Montserrat"/>
              <a:ea typeface="Calibri"/>
              <a:cs typeface="Calibri"/>
              <a:sym typeface="Calibri"/>
            </a:rPr>
            <a:t>Conclusão do piloto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pt-PT" sz="1400" b="0" i="0" u="none" strike="noStrike" kern="1200" cap="none">
              <a:solidFill>
                <a:srgbClr val="000000"/>
              </a:solidFill>
              <a:latin typeface="Montserrat"/>
              <a:ea typeface="Calibri"/>
              <a:cs typeface="Calibri"/>
              <a:sym typeface="Calibri"/>
            </a:rPr>
            <a:t>Lançamento da Fase I</a:t>
          </a:r>
        </a:p>
      </dsp:txBody>
      <dsp:txXfrm rot="10800000">
        <a:off x="2150141" y="1491312"/>
        <a:ext cx="5970119" cy="1148178"/>
      </dsp:txXfrm>
    </dsp:sp>
    <dsp:sp modelId="{723BC1F1-0907-4EE7-A0BC-A49C6C942A74}">
      <dsp:nvSpPr>
        <dsp:cNvPr id="0" name=""/>
        <dsp:cNvSpPr/>
      </dsp:nvSpPr>
      <dsp:spPr>
        <a:xfrm>
          <a:off x="1289007" y="1491312"/>
          <a:ext cx="1148178" cy="1148178"/>
        </a:xfrm>
        <a:prstGeom prst="ellipse">
          <a:avLst/>
        </a:prstGeom>
        <a:solidFill>
          <a:schemeClr val="accent5">
            <a:lumMod val="75000"/>
            <a:alpha val="76667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85E255F-B930-4B07-8440-191C86B35467}">
      <dsp:nvSpPr>
        <dsp:cNvPr id="0" name=""/>
        <dsp:cNvSpPr/>
      </dsp:nvSpPr>
      <dsp:spPr>
        <a:xfrm rot="10800000">
          <a:off x="1863097" y="2982231"/>
          <a:ext cx="6257163" cy="1148178"/>
        </a:xfrm>
        <a:prstGeom prst="homePlate">
          <a:avLst/>
        </a:prstGeom>
        <a:solidFill>
          <a:srgbClr val="A1BAEC">
            <a:lumMod val="20000"/>
            <a:lumOff val="80000"/>
          </a:srgbClr>
        </a:solidFill>
        <a:ln>
          <a:solidFill>
            <a:srgbClr val="A1BAEC">
              <a:lumMod val="20000"/>
              <a:lumOff val="80000"/>
            </a:srgb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6315" tIns="41910" rIns="78232" bIns="4191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1" kern="1200">
              <a:solidFill>
                <a:srgbClr val="0A1833"/>
              </a:solidFill>
              <a:latin typeface="Verdana"/>
              <a:ea typeface="+mn-ea"/>
              <a:cs typeface="+mn-cs"/>
            </a:rPr>
            <a:t>DaaS</a:t>
          </a:r>
        </a:p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400" b="0" i="0" u="none" strike="noStrike" kern="1200" cap="none">
              <a:solidFill>
                <a:srgbClr val="000000"/>
              </a:solidFill>
              <a:latin typeface="Montserrat"/>
              <a:ea typeface="Calibri"/>
              <a:cs typeface="Calibri"/>
            </a:rPr>
            <a:t>Novas Integrações: IES/European Data portal/Dados Gov</a:t>
          </a:r>
          <a:endParaRPr lang="pt-PT" sz="1400" b="0" i="0" u="none" strike="noStrike" kern="1200" cap="none" err="1">
            <a:solidFill>
              <a:srgbClr val="000000"/>
            </a:solidFill>
            <a:latin typeface="Montserrat"/>
            <a:ea typeface="Calibri"/>
            <a:cs typeface="Calibri"/>
          </a:endParaRPr>
        </a:p>
      </dsp:txBody>
      <dsp:txXfrm rot="10800000">
        <a:off x="2150141" y="2982231"/>
        <a:ext cx="5970119" cy="1148178"/>
      </dsp:txXfrm>
    </dsp:sp>
    <dsp:sp modelId="{8CC2DEC9-B537-49A1-9A93-78A0B6D51F17}">
      <dsp:nvSpPr>
        <dsp:cNvPr id="0" name=""/>
        <dsp:cNvSpPr/>
      </dsp:nvSpPr>
      <dsp:spPr>
        <a:xfrm>
          <a:off x="1289007" y="2982231"/>
          <a:ext cx="1148178" cy="1148178"/>
        </a:xfrm>
        <a:prstGeom prst="ellipse">
          <a:avLst/>
        </a:prstGeom>
        <a:solidFill>
          <a:srgbClr val="1C4490">
            <a:lumMod val="75000"/>
            <a:alpha val="76667"/>
          </a:srgbClr>
        </a:solidFill>
        <a:ln w="63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F3C00B-7B2A-45F1-A366-2B7E36B5EEF7}">
      <dsp:nvSpPr>
        <dsp:cNvPr id="0" name=""/>
        <dsp:cNvSpPr/>
      </dsp:nvSpPr>
      <dsp:spPr>
        <a:xfrm rot="10800000">
          <a:off x="1863097" y="4473150"/>
          <a:ext cx="6257163" cy="1148178"/>
        </a:xfrm>
        <a:prstGeom prst="homePlate">
          <a:avLst/>
        </a:prstGeom>
        <a:gradFill rotWithShape="0">
          <a:gsLst>
            <a:gs pos="0">
              <a:srgbClr val="1C4490">
                <a:alpha val="90000"/>
                <a:hueOff val="0"/>
                <a:satOff val="0"/>
                <a:lumOff val="0"/>
                <a:alphaOff val="-13333"/>
                <a:lumMod val="110000"/>
                <a:satMod val="105000"/>
                <a:tint val="67000"/>
              </a:srgbClr>
            </a:gs>
            <a:gs pos="50000">
              <a:srgbClr val="1C4490">
                <a:alpha val="90000"/>
                <a:hueOff val="0"/>
                <a:satOff val="0"/>
                <a:lumOff val="0"/>
                <a:alphaOff val="-13333"/>
                <a:lumMod val="105000"/>
                <a:satMod val="103000"/>
                <a:tint val="73000"/>
              </a:srgbClr>
            </a:gs>
            <a:gs pos="100000">
              <a:srgbClr val="1C4490">
                <a:alpha val="90000"/>
                <a:hueOff val="0"/>
                <a:satOff val="0"/>
                <a:lumOff val="0"/>
                <a:alphaOff val="-13333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solidFill>
            <a:srgbClr val="A1BAEC">
              <a:lumMod val="20000"/>
              <a:lumOff val="80000"/>
            </a:srgb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6315" tIns="68580" rIns="128016" bIns="6858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t-PT" sz="1800" b="1" kern="1200">
              <a:solidFill>
                <a:srgbClr val="0A1833"/>
              </a:solidFill>
              <a:latin typeface="Verdana"/>
              <a:ea typeface="+mn-ea"/>
              <a:cs typeface="+mn-cs"/>
            </a:rPr>
            <a:t>Sistema de Indicadores &amp; Portal de Investigação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t-PT" sz="1400" b="0" i="0" u="none" strike="noStrike" kern="1200" cap="none" err="1">
              <a:solidFill>
                <a:srgbClr val="000000"/>
              </a:solidFill>
              <a:latin typeface="Montserrat"/>
              <a:ea typeface="Calibri"/>
              <a:cs typeface="Calibri"/>
            </a:rPr>
            <a:t>SciPROj</a:t>
          </a:r>
          <a:r>
            <a:rPr lang="pt-PT" sz="1400" b="0" i="0" u="none" strike="noStrike" kern="1200" cap="none">
              <a:solidFill>
                <a:srgbClr val="000000"/>
              </a:solidFill>
              <a:latin typeface="Montserrat"/>
              <a:ea typeface="Calibri"/>
              <a:cs typeface="Calibri"/>
            </a:rPr>
            <a:t> enquanto fonte de dados de serviços de valor acrescentado PTCRIS</a:t>
          </a:r>
        </a:p>
      </dsp:txBody>
      <dsp:txXfrm rot="10800000">
        <a:off x="2150141" y="4473150"/>
        <a:ext cx="5970119" cy="1148178"/>
      </dsp:txXfrm>
    </dsp:sp>
    <dsp:sp modelId="{C01D89A4-D793-4115-8D5B-21D61A55B7A2}">
      <dsp:nvSpPr>
        <dsp:cNvPr id="0" name=""/>
        <dsp:cNvSpPr/>
      </dsp:nvSpPr>
      <dsp:spPr>
        <a:xfrm>
          <a:off x="1289007" y="4473150"/>
          <a:ext cx="1148178" cy="1148178"/>
        </a:xfrm>
        <a:prstGeom prst="ellipse">
          <a:avLst/>
        </a:prstGeom>
        <a:solidFill>
          <a:srgbClr val="1C4490">
            <a:lumMod val="75000"/>
            <a:alpha val="76667"/>
          </a:srgbClr>
        </a:solidFill>
        <a:ln w="63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C73AB6-320A-431F-8057-5F8ED681CA74}">
      <dsp:nvSpPr>
        <dsp:cNvPr id="0" name=""/>
        <dsp:cNvSpPr/>
      </dsp:nvSpPr>
      <dsp:spPr>
        <a:xfrm rot="5400000">
          <a:off x="2649031" y="709186"/>
          <a:ext cx="1737799" cy="1511885"/>
        </a:xfrm>
        <a:prstGeom prst="hexagon">
          <a:avLst>
            <a:gd name="adj" fmla="val 25000"/>
            <a:gd name="vf" fmla="val 115470"/>
          </a:avLst>
        </a:prstGeom>
        <a:noFill/>
        <a:ln w="2222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b="1" kern="1200">
              <a:solidFill>
                <a:schemeClr val="accent5">
                  <a:lumMod val="50000"/>
                </a:schemeClr>
              </a:solidFill>
              <a:latin typeface="Monserrat"/>
            </a:rPr>
            <a:t>Quem pode subscrever</a:t>
          </a:r>
        </a:p>
      </dsp:txBody>
      <dsp:txXfrm rot="-5400000">
        <a:off x="2997590" y="867036"/>
        <a:ext cx="1040681" cy="1196185"/>
      </dsp:txXfrm>
    </dsp:sp>
    <dsp:sp modelId="{CB1E94D4-A1D8-422A-829E-71EE35AD1D89}">
      <dsp:nvSpPr>
        <dsp:cNvPr id="0" name=""/>
        <dsp:cNvSpPr/>
      </dsp:nvSpPr>
      <dsp:spPr>
        <a:xfrm>
          <a:off x="4319752" y="943789"/>
          <a:ext cx="1939384" cy="1042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AC38FD-A358-4A15-8D7A-E1C9808CD2B8}">
      <dsp:nvSpPr>
        <dsp:cNvPr id="0" name=""/>
        <dsp:cNvSpPr/>
      </dsp:nvSpPr>
      <dsp:spPr>
        <a:xfrm rot="5400000">
          <a:off x="1029303" y="685309"/>
          <a:ext cx="1737799" cy="1511885"/>
        </a:xfrm>
        <a:prstGeom prst="hexagon">
          <a:avLst>
            <a:gd name="adj" fmla="val 25000"/>
            <a:gd name="vf" fmla="val 115470"/>
          </a:avLst>
        </a:prstGeom>
        <a:solidFill>
          <a:schemeClr val="bg1">
            <a:lumMod val="9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3600" kern="1200"/>
        </a:p>
      </dsp:txBody>
      <dsp:txXfrm rot="-5400000">
        <a:off x="1377862" y="843159"/>
        <a:ext cx="1040681" cy="1196185"/>
      </dsp:txXfrm>
    </dsp:sp>
    <dsp:sp modelId="{98044B13-295C-4081-AB2A-BB1380185CCB}">
      <dsp:nvSpPr>
        <dsp:cNvPr id="0" name=""/>
        <dsp:cNvSpPr/>
      </dsp:nvSpPr>
      <dsp:spPr>
        <a:xfrm rot="5400000">
          <a:off x="1829485" y="2184231"/>
          <a:ext cx="1737799" cy="1511885"/>
        </a:xfrm>
        <a:prstGeom prst="hexagon">
          <a:avLst>
            <a:gd name="adj" fmla="val 25000"/>
            <a:gd name="vf" fmla="val 115470"/>
          </a:avLst>
        </a:prstGeom>
        <a:noFill/>
        <a:ln w="2222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b="1" kern="1200">
              <a:solidFill>
                <a:schemeClr val="accent5">
                  <a:lumMod val="50000"/>
                </a:schemeClr>
              </a:solidFill>
              <a:latin typeface="Monserrat"/>
              <a:ea typeface="+mn-ea"/>
              <a:cs typeface="+mn-cs"/>
            </a:rPr>
            <a:t>Entidades Subscritoras</a:t>
          </a:r>
        </a:p>
      </dsp:txBody>
      <dsp:txXfrm rot="-5400000">
        <a:off x="2178044" y="2342081"/>
        <a:ext cx="1040681" cy="1196185"/>
      </dsp:txXfrm>
    </dsp:sp>
    <dsp:sp modelId="{4C6A7869-8826-4029-AD94-DA39C241ECAC}">
      <dsp:nvSpPr>
        <dsp:cNvPr id="0" name=""/>
        <dsp:cNvSpPr/>
      </dsp:nvSpPr>
      <dsp:spPr>
        <a:xfrm>
          <a:off x="587988" y="3362624"/>
          <a:ext cx="1876823" cy="1042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24B7D0-0BDA-4264-8179-3EDEE35018F0}">
      <dsp:nvSpPr>
        <dsp:cNvPr id="0" name=""/>
        <dsp:cNvSpPr/>
      </dsp:nvSpPr>
      <dsp:spPr>
        <a:xfrm rot="5400000">
          <a:off x="3462322" y="2184231"/>
          <a:ext cx="1737799" cy="1511885"/>
        </a:xfrm>
        <a:prstGeom prst="hexagon">
          <a:avLst>
            <a:gd name="adj" fmla="val 25000"/>
            <a:gd name="vf" fmla="val 115470"/>
          </a:avLst>
        </a:prstGeom>
        <a:solidFill>
          <a:prstClr val="white">
            <a:lumMod val="95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36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 rot="-5400000">
        <a:off x="3810881" y="2342081"/>
        <a:ext cx="1040681" cy="119618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C73AB6-320A-431F-8057-5F8ED681CA74}">
      <dsp:nvSpPr>
        <dsp:cNvPr id="0" name=""/>
        <dsp:cNvSpPr/>
      </dsp:nvSpPr>
      <dsp:spPr>
        <a:xfrm rot="5400000">
          <a:off x="2649031" y="709186"/>
          <a:ext cx="1737799" cy="1511885"/>
        </a:xfrm>
        <a:prstGeom prst="hexagon">
          <a:avLst>
            <a:gd name="adj" fmla="val 25000"/>
            <a:gd name="vf" fmla="val 115470"/>
          </a:avLst>
        </a:prstGeom>
        <a:noFill/>
        <a:ln w="2222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b="1" kern="1200">
              <a:solidFill>
                <a:schemeClr val="accent5">
                  <a:lumMod val="50000"/>
                </a:schemeClr>
              </a:solidFill>
              <a:latin typeface="Monserrat"/>
            </a:rPr>
            <a:t>Quem pode subscrever</a:t>
          </a:r>
        </a:p>
      </dsp:txBody>
      <dsp:txXfrm rot="-5400000">
        <a:off x="2997590" y="867036"/>
        <a:ext cx="1040681" cy="1196185"/>
      </dsp:txXfrm>
    </dsp:sp>
    <dsp:sp modelId="{CB1E94D4-A1D8-422A-829E-71EE35AD1D89}">
      <dsp:nvSpPr>
        <dsp:cNvPr id="0" name=""/>
        <dsp:cNvSpPr/>
      </dsp:nvSpPr>
      <dsp:spPr>
        <a:xfrm>
          <a:off x="4319752" y="943789"/>
          <a:ext cx="1939384" cy="1042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AC38FD-A358-4A15-8D7A-E1C9808CD2B8}">
      <dsp:nvSpPr>
        <dsp:cNvPr id="0" name=""/>
        <dsp:cNvSpPr/>
      </dsp:nvSpPr>
      <dsp:spPr>
        <a:xfrm rot="5400000">
          <a:off x="1029303" y="685309"/>
          <a:ext cx="1737799" cy="1511885"/>
        </a:xfrm>
        <a:prstGeom prst="hexagon">
          <a:avLst>
            <a:gd name="adj" fmla="val 25000"/>
            <a:gd name="vf" fmla="val 115470"/>
          </a:avLst>
        </a:prstGeom>
        <a:solidFill>
          <a:schemeClr val="bg1">
            <a:lumMod val="9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3600" kern="1200"/>
        </a:p>
      </dsp:txBody>
      <dsp:txXfrm rot="-5400000">
        <a:off x="1377862" y="843159"/>
        <a:ext cx="1040681" cy="1196185"/>
      </dsp:txXfrm>
    </dsp:sp>
    <dsp:sp modelId="{98044B13-295C-4081-AB2A-BB1380185CCB}">
      <dsp:nvSpPr>
        <dsp:cNvPr id="0" name=""/>
        <dsp:cNvSpPr/>
      </dsp:nvSpPr>
      <dsp:spPr>
        <a:xfrm rot="5400000">
          <a:off x="1829485" y="2184231"/>
          <a:ext cx="1737799" cy="1511885"/>
        </a:xfrm>
        <a:prstGeom prst="hexagon">
          <a:avLst>
            <a:gd name="adj" fmla="val 25000"/>
            <a:gd name="vf" fmla="val 115470"/>
          </a:avLst>
        </a:prstGeom>
        <a:noFill/>
        <a:ln w="2222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b="1" kern="1200">
              <a:solidFill>
                <a:schemeClr val="accent5">
                  <a:lumMod val="50000"/>
                </a:schemeClr>
              </a:solidFill>
              <a:latin typeface="Monserrat"/>
              <a:ea typeface="+mn-ea"/>
              <a:cs typeface="+mn-cs"/>
            </a:rPr>
            <a:t>Entidades Subscritoras</a:t>
          </a:r>
        </a:p>
      </dsp:txBody>
      <dsp:txXfrm rot="-5400000">
        <a:off x="2178044" y="2342081"/>
        <a:ext cx="1040681" cy="1196185"/>
      </dsp:txXfrm>
    </dsp:sp>
    <dsp:sp modelId="{4C6A7869-8826-4029-AD94-DA39C241ECAC}">
      <dsp:nvSpPr>
        <dsp:cNvPr id="0" name=""/>
        <dsp:cNvSpPr/>
      </dsp:nvSpPr>
      <dsp:spPr>
        <a:xfrm>
          <a:off x="587988" y="3362624"/>
          <a:ext cx="1876823" cy="1042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24B7D0-0BDA-4264-8179-3EDEE35018F0}">
      <dsp:nvSpPr>
        <dsp:cNvPr id="0" name=""/>
        <dsp:cNvSpPr/>
      </dsp:nvSpPr>
      <dsp:spPr>
        <a:xfrm rot="5400000">
          <a:off x="3462322" y="2184231"/>
          <a:ext cx="1737799" cy="1511885"/>
        </a:xfrm>
        <a:prstGeom prst="hexagon">
          <a:avLst>
            <a:gd name="adj" fmla="val 25000"/>
            <a:gd name="vf" fmla="val 115470"/>
          </a:avLst>
        </a:prstGeom>
        <a:solidFill>
          <a:prstClr val="white">
            <a:lumMod val="95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36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 rot="-5400000">
        <a:off x="3810881" y="2342081"/>
        <a:ext cx="1040681" cy="11961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C6FCDE-EFD0-408A-8AF3-52CEB8E319D4}">
      <dsp:nvSpPr>
        <dsp:cNvPr id="0" name=""/>
        <dsp:cNvSpPr/>
      </dsp:nvSpPr>
      <dsp:spPr>
        <a:xfrm>
          <a:off x="393822" y="508790"/>
          <a:ext cx="828713" cy="696069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106BA6-C8D8-4DFE-A526-E58F106C8DD3}">
      <dsp:nvSpPr>
        <dsp:cNvPr id="0" name=""/>
        <dsp:cNvSpPr/>
      </dsp:nvSpPr>
      <dsp:spPr>
        <a:xfrm>
          <a:off x="1017" y="1412959"/>
          <a:ext cx="1614323" cy="598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Montserrat" panose="00000500000000000000" pitchFamily="2" charset="0"/>
            </a:rPr>
            <a:t>Pré-impressão</a:t>
          </a:r>
        </a:p>
      </dsp:txBody>
      <dsp:txXfrm>
        <a:off x="1017" y="1412959"/>
        <a:ext cx="1614323" cy="598914"/>
      </dsp:txXfrm>
    </dsp:sp>
    <dsp:sp modelId="{576249F0-B886-4385-A3BF-1A1FE10B177A}">
      <dsp:nvSpPr>
        <dsp:cNvPr id="0" name=""/>
        <dsp:cNvSpPr/>
      </dsp:nvSpPr>
      <dsp:spPr>
        <a:xfrm>
          <a:off x="2200463" y="494419"/>
          <a:ext cx="767078" cy="753551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E0F894-B960-46F3-8912-2C9F7EABC913}">
      <dsp:nvSpPr>
        <dsp:cNvPr id="0" name=""/>
        <dsp:cNvSpPr/>
      </dsp:nvSpPr>
      <dsp:spPr>
        <a:xfrm>
          <a:off x="1776841" y="1427329"/>
          <a:ext cx="1614323" cy="598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0A1833">
                  <a:hueOff val="0"/>
                  <a:satOff val="0"/>
                  <a:lumOff val="0"/>
                  <a:alphaOff val="0"/>
                </a:srgbClr>
              </a:solidFill>
              <a:latin typeface="Montserrat" panose="00000500000000000000" pitchFamily="2" charset="0"/>
              <a:ea typeface="+mn-ea"/>
              <a:cs typeface="+mn-cs"/>
            </a:rPr>
            <a:t>Objeto</a:t>
          </a:r>
          <a:r>
            <a:rPr lang="en-US" sz="1600" kern="1200">
              <a:latin typeface="Montserrat" panose="00000500000000000000" pitchFamily="2" charset="0"/>
            </a:rPr>
            <a:t> físico</a:t>
          </a:r>
        </a:p>
      </dsp:txBody>
      <dsp:txXfrm>
        <a:off x="1776841" y="1427329"/>
        <a:ext cx="1614323" cy="598914"/>
      </dsp:txXfrm>
    </dsp:sp>
    <dsp:sp modelId="{FCBA13B3-99B1-4407-857C-A22EA056657F}">
      <dsp:nvSpPr>
        <dsp:cNvPr id="0" name=""/>
        <dsp:cNvSpPr/>
      </dsp:nvSpPr>
      <dsp:spPr>
        <a:xfrm>
          <a:off x="4000260" y="543484"/>
          <a:ext cx="719132" cy="557291"/>
        </a:xfrm>
        <a:prstGeom prst="round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809AE7-2273-4F35-BFE8-0A5C563147CE}">
      <dsp:nvSpPr>
        <dsp:cNvPr id="0" name=""/>
        <dsp:cNvSpPr/>
      </dsp:nvSpPr>
      <dsp:spPr>
        <a:xfrm>
          <a:off x="3552664" y="1378264"/>
          <a:ext cx="1614323" cy="598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Montserrat" panose="00000500000000000000" pitchFamily="2" charset="0"/>
            </a:rPr>
            <a:t>Anotação</a:t>
          </a:r>
        </a:p>
      </dsp:txBody>
      <dsp:txXfrm>
        <a:off x="3552664" y="1378264"/>
        <a:ext cx="1614323" cy="598914"/>
      </dsp:txXfrm>
    </dsp:sp>
    <dsp:sp modelId="{D32089AB-6327-455F-BD36-2E3EB9FE0B8C}">
      <dsp:nvSpPr>
        <dsp:cNvPr id="0" name=""/>
        <dsp:cNvSpPr/>
      </dsp:nvSpPr>
      <dsp:spPr>
        <a:xfrm>
          <a:off x="1147140" y="2194502"/>
          <a:ext cx="1097901" cy="789432"/>
        </a:xfrm>
        <a:prstGeom prst="round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21EB42-5E69-4EF4-B588-19AE350555B8}">
      <dsp:nvSpPr>
        <dsp:cNvPr id="0" name=""/>
        <dsp:cNvSpPr/>
      </dsp:nvSpPr>
      <dsp:spPr>
        <a:xfrm>
          <a:off x="888929" y="3145353"/>
          <a:ext cx="1614323" cy="598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Montserrat" panose="00000500000000000000" pitchFamily="2" charset="0"/>
            </a:rPr>
            <a:t>Plano de Gestão de Dados</a:t>
          </a:r>
        </a:p>
      </dsp:txBody>
      <dsp:txXfrm>
        <a:off x="888929" y="3145353"/>
        <a:ext cx="1614323" cy="598914"/>
      </dsp:txXfrm>
    </dsp:sp>
    <dsp:sp modelId="{82654A5E-37EA-4BAE-9EDE-108D2E8CA040}">
      <dsp:nvSpPr>
        <dsp:cNvPr id="0" name=""/>
        <dsp:cNvSpPr/>
      </dsp:nvSpPr>
      <dsp:spPr>
        <a:xfrm>
          <a:off x="2859279" y="2187676"/>
          <a:ext cx="1225271" cy="816739"/>
        </a:xfrm>
        <a:prstGeom prst="round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6905DC-3C65-4BC0-9C8E-7A8BFDC11D4A}">
      <dsp:nvSpPr>
        <dsp:cNvPr id="0" name=""/>
        <dsp:cNvSpPr/>
      </dsp:nvSpPr>
      <dsp:spPr>
        <a:xfrm>
          <a:off x="2664753" y="3152180"/>
          <a:ext cx="1614323" cy="598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Montserrat" panose="00000500000000000000" pitchFamily="2" charset="0"/>
            </a:rPr>
            <a:t>Software</a:t>
          </a:r>
        </a:p>
      </dsp:txBody>
      <dsp:txXfrm>
        <a:off x="2664753" y="3152180"/>
        <a:ext cx="1614323" cy="59891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C6FCDE-EFD0-408A-8AF3-52CEB8E319D4}">
      <dsp:nvSpPr>
        <dsp:cNvPr id="0" name=""/>
        <dsp:cNvSpPr/>
      </dsp:nvSpPr>
      <dsp:spPr>
        <a:xfrm>
          <a:off x="794367" y="499"/>
          <a:ext cx="896401" cy="752922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106BA6-C8D8-4DFE-A526-E58F106C8DD3}">
      <dsp:nvSpPr>
        <dsp:cNvPr id="0" name=""/>
        <dsp:cNvSpPr/>
      </dsp:nvSpPr>
      <dsp:spPr>
        <a:xfrm>
          <a:off x="369478" y="978519"/>
          <a:ext cx="1746179" cy="6478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Montserrat"/>
            </a:rPr>
            <a:t>Pré-impressão</a:t>
          </a:r>
        </a:p>
      </dsp:txBody>
      <dsp:txXfrm>
        <a:off x="369478" y="978519"/>
        <a:ext cx="1746179" cy="647832"/>
      </dsp:txXfrm>
    </dsp:sp>
    <dsp:sp modelId="{FCBA13B3-99B1-4407-857C-A22EA056657F}">
      <dsp:nvSpPr>
        <dsp:cNvPr id="0" name=""/>
        <dsp:cNvSpPr/>
      </dsp:nvSpPr>
      <dsp:spPr>
        <a:xfrm>
          <a:off x="2774503" y="38028"/>
          <a:ext cx="777870" cy="602809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809AE7-2273-4F35-BFE8-0A5C563147CE}">
      <dsp:nvSpPr>
        <dsp:cNvPr id="0" name=""/>
        <dsp:cNvSpPr/>
      </dsp:nvSpPr>
      <dsp:spPr>
        <a:xfrm>
          <a:off x="2290349" y="940991"/>
          <a:ext cx="1746179" cy="6478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>
              <a:latin typeface="Montserrat" panose="00000500000000000000" pitchFamily="2" charset="0"/>
            </a:rPr>
            <a:t>Anotação</a:t>
          </a:r>
          <a:endParaRPr lang="en-US" sz="1600" kern="1200">
            <a:latin typeface="Montserrat" panose="00000500000000000000" pitchFamily="2" charset="0"/>
          </a:endParaRPr>
        </a:p>
      </dsp:txBody>
      <dsp:txXfrm>
        <a:off x="2290349" y="940991"/>
        <a:ext cx="1746179" cy="647832"/>
      </dsp:txXfrm>
    </dsp:sp>
    <dsp:sp modelId="{D32089AB-6327-455F-BD36-2E3EB9FE0B8C}">
      <dsp:nvSpPr>
        <dsp:cNvPr id="0" name=""/>
        <dsp:cNvSpPr/>
      </dsp:nvSpPr>
      <dsp:spPr>
        <a:xfrm>
          <a:off x="648779" y="1808354"/>
          <a:ext cx="1187576" cy="853912"/>
        </a:xfrm>
        <a:prstGeom prst="round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21EB42-5E69-4EF4-B588-19AE350555B8}">
      <dsp:nvSpPr>
        <dsp:cNvPr id="0" name=""/>
        <dsp:cNvSpPr/>
      </dsp:nvSpPr>
      <dsp:spPr>
        <a:xfrm>
          <a:off x="369478" y="2836869"/>
          <a:ext cx="1746179" cy="6478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Montserrat"/>
            </a:rPr>
            <a:t>Plano de Gestão de Dados</a:t>
          </a:r>
        </a:p>
      </dsp:txBody>
      <dsp:txXfrm>
        <a:off x="369478" y="2836869"/>
        <a:ext cx="1746179" cy="647832"/>
      </dsp:txXfrm>
    </dsp:sp>
    <dsp:sp modelId="{82654A5E-37EA-4BAE-9EDE-108D2E8CA040}">
      <dsp:nvSpPr>
        <dsp:cNvPr id="0" name=""/>
        <dsp:cNvSpPr/>
      </dsp:nvSpPr>
      <dsp:spPr>
        <a:xfrm>
          <a:off x="2500763" y="1800970"/>
          <a:ext cx="1325350" cy="883449"/>
        </a:xfrm>
        <a:prstGeom prst="round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6905DC-3C65-4BC0-9C8E-7A8BFDC11D4A}">
      <dsp:nvSpPr>
        <dsp:cNvPr id="0" name=""/>
        <dsp:cNvSpPr/>
      </dsp:nvSpPr>
      <dsp:spPr>
        <a:xfrm>
          <a:off x="2290349" y="2844253"/>
          <a:ext cx="1746179" cy="6478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Montserrat"/>
            </a:rPr>
            <a:t>Software</a:t>
          </a:r>
        </a:p>
      </dsp:txBody>
      <dsp:txXfrm>
        <a:off x="2290349" y="2844253"/>
        <a:ext cx="1746179" cy="6478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6DCECC-3068-417B-9596-C3C0D7FF0E04}" type="datetimeFigureOut">
              <a:t>27/06/2023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2B45DA-198D-437E-813E-108436F3CAE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028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Dados de 22-06-23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B45DA-198D-437E-813E-108436F3CAE7}" type="slidenum">
              <a:rPr lang="en-GB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428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/>
              <a:t>Simplificação administrativa</a:t>
            </a:r>
          </a:p>
          <a:p>
            <a:r>
              <a:rPr lang="pt-PT"/>
              <a:t>Dados de 22-06-23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B45DA-198D-437E-813E-108436F3CAE7}" type="slidenum">
              <a:rPr lang="pt-PT" smtClean="0"/>
              <a:t>52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63763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/>
              <a:t>Descoberta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B45DA-198D-437E-813E-108436F3CAE7}" type="slidenum">
              <a:rPr lang="pt-PT" smtClean="0"/>
              <a:t>54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698833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497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/>
              <a:t>+12 instituições subscritoras que em </a:t>
            </a:r>
            <a:r>
              <a:rPr lang="pt-PT" err="1"/>
              <a:t>jun</a:t>
            </a:r>
            <a:r>
              <a:rPr lang="pt-PT"/>
              <a:t> de 2022, nas ultimas jornadas (30 em </a:t>
            </a:r>
            <a:r>
              <a:rPr lang="pt-PT" err="1"/>
              <a:t>prod</a:t>
            </a:r>
            <a:r>
              <a:rPr lang="pt-PT"/>
              <a:t> e 33 em </a:t>
            </a:r>
            <a:r>
              <a:rPr lang="pt-PT" err="1"/>
              <a:t>qa</a:t>
            </a:r>
            <a:r>
              <a:rPr lang="pt-PT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559679 </a:t>
            </a:r>
            <a:r>
              <a:rPr lang="pt-PT"/>
              <a:t>no período homologo anterior</a:t>
            </a:r>
          </a:p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B45DA-198D-437E-813E-108436F3CAE7}" type="slidenum">
              <a:rPr lang="pt-PT" smtClean="0"/>
              <a:t>62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89895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/>
              <a:t>Depois do lançamento mais de 88 000 </a:t>
            </a:r>
            <a:r>
              <a:rPr lang="pt-PT" err="1"/>
              <a:t>cvs</a:t>
            </a:r>
            <a:r>
              <a:rPr lang="pt-PT"/>
              <a:t> foram registados na plataforma.</a:t>
            </a:r>
          </a:p>
          <a:p>
            <a:r>
              <a:rPr lang="pt-PT"/>
              <a:t>A diminuição do nº de novos </a:t>
            </a:r>
            <a:r>
              <a:rPr lang="pt-PT" err="1"/>
              <a:t>cv</a:t>
            </a:r>
            <a:r>
              <a:rPr lang="pt-PT"/>
              <a:t> criados por dia em média a</a:t>
            </a:r>
            <a:r>
              <a:rPr lang="pt-PT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ponta para a consolidação do processo de adoção do </a:t>
            </a:r>
            <a:r>
              <a:rPr lang="pt-PT" sz="1800" b="1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CIÊNCIA</a:t>
            </a:r>
            <a:r>
              <a:rPr lang="pt-PT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VITAE no ecossistema de C&amp;T.  A tendência estável observada na criação de novos currículos na plataforma sugere que a adoção massificada do </a:t>
            </a:r>
            <a:r>
              <a:rPr lang="pt-PT" sz="1800" b="1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CIÊNCIA</a:t>
            </a:r>
            <a:r>
              <a:rPr lang="pt-PT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VITAE pela comunidade de investigação e ensino ativa já terá ocorrido sendo os registos que se observam anualmente referentes aos novos investigadores/docentes. </a:t>
            </a:r>
            <a:endParaRPr lang="pt-PT"/>
          </a:p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B45DA-198D-437E-813E-108436F3CAE7}" type="slidenum">
              <a:rPr lang="pt-PT" smtClean="0"/>
              <a:t>66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2755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B45DA-198D-437E-813E-108436F3CAE7}" type="slidenum">
              <a:rPr lang="pt-PT" smtClean="0"/>
              <a:t>67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35220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B45DA-198D-437E-813E-108436F3CAE7}" type="slidenum">
              <a:rPr lang="pt-PT" smtClean="0"/>
              <a:t>68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622812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B45DA-198D-437E-813E-108436F3CAE7}" type="slidenum">
              <a:rPr lang="pt-PT" smtClean="0"/>
              <a:t>69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550121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/>
              <a:t>+12 instituições subscritoras que em </a:t>
            </a:r>
            <a:r>
              <a:rPr lang="pt-PT" err="1"/>
              <a:t>jun</a:t>
            </a:r>
            <a:r>
              <a:rPr lang="pt-PT"/>
              <a:t> de 2022, nas ultimas jornadas (30 em </a:t>
            </a:r>
            <a:r>
              <a:rPr lang="pt-PT" err="1"/>
              <a:t>prod</a:t>
            </a:r>
            <a:r>
              <a:rPr lang="pt-PT"/>
              <a:t> e 33 em </a:t>
            </a:r>
            <a:r>
              <a:rPr lang="pt-PT" err="1"/>
              <a:t>qa</a:t>
            </a:r>
            <a:r>
              <a:rPr lang="pt-PT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559679 </a:t>
            </a:r>
            <a:r>
              <a:rPr lang="pt-PT"/>
              <a:t>no período homologo anterior</a:t>
            </a:r>
          </a:p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B45DA-198D-437E-813E-108436F3CAE7}" type="slidenum">
              <a:rPr lang="pt-PT" smtClean="0"/>
              <a:t>78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905315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B45DA-198D-437E-813E-108436F3CAE7}" type="slidenum">
              <a:rPr lang="pt-PT" smtClean="0"/>
              <a:t>101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3574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Dados de 22-06-23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B45DA-198D-437E-813E-108436F3CAE7}" type="slidenum">
              <a:rPr lang="en-GB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1995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/>
              <a:t>+12 instituições subscritoras que em </a:t>
            </a:r>
            <a:r>
              <a:rPr lang="pt-PT" err="1"/>
              <a:t>jun</a:t>
            </a:r>
            <a:r>
              <a:rPr lang="pt-PT"/>
              <a:t> de 2022, nas ultimas jornadas (30 em </a:t>
            </a:r>
            <a:r>
              <a:rPr lang="pt-PT" err="1"/>
              <a:t>prod</a:t>
            </a:r>
            <a:r>
              <a:rPr lang="pt-PT"/>
              <a:t> e 33 em </a:t>
            </a:r>
            <a:r>
              <a:rPr lang="pt-PT" err="1"/>
              <a:t>qa</a:t>
            </a:r>
            <a:r>
              <a:rPr lang="pt-PT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559679 </a:t>
            </a:r>
            <a:r>
              <a:rPr lang="pt-PT"/>
              <a:t>no período homologo anterior</a:t>
            </a:r>
          </a:p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B45DA-198D-437E-813E-108436F3CAE7}" type="slidenum">
              <a:rPr lang="pt-PT" smtClean="0"/>
              <a:t>124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66570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Dados de 22-06-23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B45DA-198D-437E-813E-108436F3CAE7}" type="slidenum">
              <a:rPr lang="en-GB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983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Dados de 22-06-23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B45DA-198D-437E-813E-108436F3CAE7}" type="slidenum">
              <a:rPr lang="en-GB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623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/>
              <a:t>CIÊNCIAVITAE apresentado nos </a:t>
            </a:r>
            <a:r>
              <a:rPr lang="pt-PT" err="1"/>
              <a:t>webinars</a:t>
            </a:r>
            <a:r>
              <a:rPr lang="pt-PT"/>
              <a:t> ORCID como exemplo sucesso no âmbito de </a:t>
            </a:r>
            <a:r>
              <a:rPr lang="pt-PT" err="1"/>
              <a:t>workflows</a:t>
            </a:r>
            <a:r>
              <a:rPr lang="pt-PT"/>
              <a:t> de integração que reduzem carga burocrática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B45DA-198D-437E-813E-108436F3CAE7}" type="slidenum">
              <a:rPr lang="pt-PT" smtClean="0"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82573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/>
              <a:t>CIÊNCIAVITAE apresentado nos </a:t>
            </a:r>
            <a:r>
              <a:rPr lang="pt-PT" err="1"/>
              <a:t>webinars</a:t>
            </a:r>
            <a:r>
              <a:rPr lang="pt-PT"/>
              <a:t> ORCID como exemplo sucesso no âmbito de </a:t>
            </a:r>
            <a:r>
              <a:rPr lang="pt-PT" err="1"/>
              <a:t>workflows</a:t>
            </a:r>
            <a:r>
              <a:rPr lang="pt-PT"/>
              <a:t> de integração que reduzem carga burocrática</a:t>
            </a:r>
          </a:p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B45DA-198D-437E-813E-108436F3CAE7}" type="slidenum">
              <a:rPr lang="pt-PT" smtClean="0"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06793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34f5c2acae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134f5c2acae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34f5c2acae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134f5c2acae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0910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/>
              <a:t>+12 instituições subscritoras que em </a:t>
            </a:r>
            <a:r>
              <a:rPr lang="pt-PT" err="1"/>
              <a:t>jun</a:t>
            </a:r>
            <a:r>
              <a:rPr lang="pt-PT"/>
              <a:t> de 2022, nas ultimas jornadas (30 em </a:t>
            </a:r>
            <a:r>
              <a:rPr lang="pt-PT" err="1"/>
              <a:t>prod</a:t>
            </a:r>
            <a:r>
              <a:rPr lang="pt-PT"/>
              <a:t> e 33 em </a:t>
            </a:r>
            <a:r>
              <a:rPr lang="pt-PT" err="1"/>
              <a:t>qa</a:t>
            </a:r>
            <a:r>
              <a:rPr lang="pt-PT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559679 </a:t>
            </a:r>
            <a:r>
              <a:rPr lang="pt-PT"/>
              <a:t>no período homologo anterior</a:t>
            </a:r>
          </a:p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B45DA-198D-437E-813E-108436F3CAE7}" type="slidenum">
              <a:rPr lang="pt-PT" smtClean="0"/>
              <a:t>38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91885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creenshot, tree, house, building&#10;&#10;Description automatically generated">
            <a:extLst>
              <a:ext uri="{FF2B5EF4-FFF2-40B4-BE49-F238E27FC236}">
                <a16:creationId xmlns:a16="http://schemas.microsoft.com/office/drawing/2014/main" id="{4F691249-7AF9-CFFB-9E6B-4BF17CD610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317072-2D86-CF00-76DC-A0E0AAEE01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73935"/>
            <a:ext cx="9144000" cy="2057718"/>
          </a:xfrm>
        </p:spPr>
        <p:txBody>
          <a:bodyPr anchor="ctr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4D31B8-8014-7D70-9B31-D04D1A6ACF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31653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24037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parad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03F18-BBDC-D6B6-76DD-4F043AF92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4B39C-59A5-E37B-3502-0A51F9173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A183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9364C62-2305-7833-6968-A7517A8E9F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35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E87581C4-F197-73B9-2E2A-8F92275EFE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A6DEB1-2999-AEEF-EFFF-66728C3F7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F38BC-582E-4AC8-A2CC-7F6FBD784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E0B1A9-8AE0-C35D-9E64-79EE73DB9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0954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úd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680706-6167-6144-0C6F-63B6193984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2DD0FF-602D-9FB0-EF10-69B15451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99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66F71-B1DD-0D45-C5C6-4C22F2BF5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3DBE7-A9B0-DBEA-CE05-DA42EAE37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9875"/>
            <a:ext cx="5157787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4967EB-9BCC-D519-7276-2BFF7C064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D8928-85AE-64E4-834E-1CBEAF1BD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09875"/>
            <a:ext cx="5183188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216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71B94E3B-0775-D0EB-8FB4-45FE1D46E8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5FDDC9-7872-DCF0-C9D4-1A8C205A1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81125"/>
            <a:ext cx="10437812" cy="1047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880E74-6E98-1257-39D7-280F2036F5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57475"/>
            <a:ext cx="10437812" cy="2819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8315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parad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03F18-BBDC-D6B6-76DD-4F043AF92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4B39C-59A5-E37B-3502-0A51F9173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A183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9364C62-2305-7833-6968-A7517A8E9F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35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E87581C4-F197-73B9-2E2A-8F92275EFE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A6DEB1-2999-AEEF-EFFF-66728C3F7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F38BC-582E-4AC8-A2CC-7F6FBD784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E0B1A9-8AE0-C35D-9E64-79EE73DB9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0954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úd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680706-6167-6144-0C6F-63B6193984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2DD0FF-602D-9FB0-EF10-69B15451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99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66F71-B1DD-0D45-C5C6-4C22F2BF5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3DBE7-A9B0-DBEA-CE05-DA42EAE37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9875"/>
            <a:ext cx="5157787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4967EB-9BCC-D519-7276-2BFF7C064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D8928-85AE-64E4-834E-1CBEAF1BD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09875"/>
            <a:ext cx="5183188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216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71B94E3B-0775-D0EB-8FB4-45FE1D46E8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5FDDC9-7872-DCF0-C9D4-1A8C205A1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81125"/>
            <a:ext cx="10437812" cy="1047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880E74-6E98-1257-39D7-280F2036F5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57475"/>
            <a:ext cx="10437812" cy="2819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83157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parad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03F18-BBDC-D6B6-76DD-4F043AF92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4B39C-59A5-E37B-3502-0A51F9173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A183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9364C62-2305-7833-6968-A7517A8E9F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357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E87581C4-F197-73B9-2E2A-8F92275EFE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A6DEB1-2999-AEEF-EFFF-66728C3F7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F38BC-582E-4AC8-A2CC-7F6FBD784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E0B1A9-8AE0-C35D-9E64-79EE73DB9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0954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parad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03F18-BBDC-D6B6-76DD-4F043AF92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4B39C-59A5-E37B-3502-0A51F9173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A183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9364C62-2305-7833-6968-A7517A8E9F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357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úd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680706-6167-6144-0C6F-63B6193984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2DD0FF-602D-9FB0-EF10-69B15451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99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66F71-B1DD-0D45-C5C6-4C22F2BF5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3DBE7-A9B0-DBEA-CE05-DA42EAE37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9875"/>
            <a:ext cx="5157787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4967EB-9BCC-D519-7276-2BFF7C064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D8928-85AE-64E4-834E-1CBEAF1BD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09875"/>
            <a:ext cx="5183188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2168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71B94E3B-0775-D0EB-8FB4-45FE1D46E8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5FDDC9-7872-DCF0-C9D4-1A8C205A1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81125"/>
            <a:ext cx="10437812" cy="1047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880E74-6E98-1257-39D7-280F2036F5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57475"/>
            <a:ext cx="10437812" cy="2819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8315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parad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03F18-BBDC-D6B6-76DD-4F043AF92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4B39C-59A5-E37B-3502-0A51F9173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A183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9364C62-2305-7833-6968-A7517A8E9F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357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E87581C4-F197-73B9-2E2A-8F92275EFE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A6DEB1-2999-AEEF-EFFF-66728C3F7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F38BC-582E-4AC8-A2CC-7F6FBD784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E0B1A9-8AE0-C35D-9E64-79EE73DB9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09546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úd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680706-6167-6144-0C6F-63B6193984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2DD0FF-602D-9FB0-EF10-69B15451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99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66F71-B1DD-0D45-C5C6-4C22F2BF5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3DBE7-A9B0-DBEA-CE05-DA42EAE37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9875"/>
            <a:ext cx="5157787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4967EB-9BCC-D519-7276-2BFF7C064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D8928-85AE-64E4-834E-1CBEAF1BD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09875"/>
            <a:ext cx="5183188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216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71B94E3B-0775-D0EB-8FB4-45FE1D46E8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5FDDC9-7872-DCF0-C9D4-1A8C205A1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81125"/>
            <a:ext cx="10437812" cy="1047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880E74-6E98-1257-39D7-280F2036F5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57475"/>
            <a:ext cx="10437812" cy="2819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83157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parad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03F18-BBDC-D6B6-76DD-4F043AF92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4B39C-59A5-E37B-3502-0A51F9173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A183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9364C62-2305-7833-6968-A7517A8E9F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357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E87581C4-F197-73B9-2E2A-8F92275EFE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A6DEB1-2999-AEEF-EFFF-66728C3F7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F38BC-582E-4AC8-A2CC-7F6FBD784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E0B1A9-8AE0-C35D-9E64-79EE73DB9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09546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úd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680706-6167-6144-0C6F-63B6193984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2DD0FF-602D-9FB0-EF10-69B15451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99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66F71-B1DD-0D45-C5C6-4C22F2BF5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3DBE7-A9B0-DBEA-CE05-DA42EAE37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9875"/>
            <a:ext cx="5157787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4967EB-9BCC-D519-7276-2BFF7C064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D8928-85AE-64E4-834E-1CBEAF1BD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09875"/>
            <a:ext cx="5183188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2168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71B94E3B-0775-D0EB-8FB4-45FE1D46E8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5FDDC9-7872-DCF0-C9D4-1A8C205A1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81125"/>
            <a:ext cx="10437812" cy="1047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880E74-6E98-1257-39D7-280F2036F5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57475"/>
            <a:ext cx="10437812" cy="2819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8315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E87581C4-F197-73B9-2E2A-8F92275EFE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A6DEB1-2999-AEEF-EFFF-66728C3F7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F38BC-582E-4AC8-A2CC-7F6FBD784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E0B1A9-8AE0-C35D-9E64-79EE73DB9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09546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parad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03F18-BBDC-D6B6-76DD-4F043AF92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4B39C-59A5-E37B-3502-0A51F9173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A183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9364C62-2305-7833-6968-A7517A8E9F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357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E87581C4-F197-73B9-2E2A-8F92275EFE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A6DEB1-2999-AEEF-EFFF-66728C3F7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F38BC-582E-4AC8-A2CC-7F6FBD784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E0B1A9-8AE0-C35D-9E64-79EE73DB9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09546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úd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680706-6167-6144-0C6F-63B6193984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2DD0FF-602D-9FB0-EF10-69B15451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99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66F71-B1DD-0D45-C5C6-4C22F2BF5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3DBE7-A9B0-DBEA-CE05-DA42EAE37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9875"/>
            <a:ext cx="5157787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4967EB-9BCC-D519-7276-2BFF7C064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D8928-85AE-64E4-834E-1CBEAF1BD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09875"/>
            <a:ext cx="5183188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2168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71B94E3B-0775-D0EB-8FB4-45FE1D46E8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5FDDC9-7872-DCF0-C9D4-1A8C205A1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81125"/>
            <a:ext cx="10437812" cy="1047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880E74-6E98-1257-39D7-280F2036F5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57475"/>
            <a:ext cx="10437812" cy="2819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83157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parad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03F18-BBDC-D6B6-76DD-4F043AF92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4B39C-59A5-E37B-3502-0A51F9173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A183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9364C62-2305-7833-6968-A7517A8E9F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357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E87581C4-F197-73B9-2E2A-8F92275EFE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A6DEB1-2999-AEEF-EFFF-66728C3F7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F38BC-582E-4AC8-A2CC-7F6FBD784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E0B1A9-8AE0-C35D-9E64-79EE73DB9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09546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úd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680706-6167-6144-0C6F-63B6193984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2DD0FF-602D-9FB0-EF10-69B15451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99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66F71-B1DD-0D45-C5C6-4C22F2BF5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3DBE7-A9B0-DBEA-CE05-DA42EAE37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9875"/>
            <a:ext cx="5157787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4967EB-9BCC-D519-7276-2BFF7C064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D8928-85AE-64E4-834E-1CBEAF1BD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09875"/>
            <a:ext cx="5183188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2168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71B94E3B-0775-D0EB-8FB4-45FE1D46E8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5FDDC9-7872-DCF0-C9D4-1A8C205A1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81125"/>
            <a:ext cx="10437812" cy="1047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880E74-6E98-1257-39D7-280F2036F5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57475"/>
            <a:ext cx="10437812" cy="2819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83157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úd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680706-6167-6144-0C6F-63B6193984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2DD0FF-602D-9FB0-EF10-69B15451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99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66F71-B1DD-0D45-C5C6-4C22F2BF5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3DBE7-A9B0-DBEA-CE05-DA42EAE37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9875"/>
            <a:ext cx="5157787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4967EB-9BCC-D519-7276-2BFF7C064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D8928-85AE-64E4-834E-1CBEAF1BD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09875"/>
            <a:ext cx="5183188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2168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úd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680706-6167-6144-0C6F-63B6193984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2DD0FF-602D-9FB0-EF10-69B15451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99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66F71-B1DD-0D45-C5C6-4C22F2BF5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3DBE7-A9B0-DBEA-CE05-DA42EAE37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9875"/>
            <a:ext cx="5157787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4967EB-9BCC-D519-7276-2BFF7C064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D8928-85AE-64E4-834E-1CBEAF1BD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09875"/>
            <a:ext cx="5183188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216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úd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680706-6167-6144-0C6F-63B6193984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2DD0FF-602D-9FB0-EF10-69B15451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99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66F71-B1DD-0D45-C5C6-4C22F2BF5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3DBE7-A9B0-DBEA-CE05-DA42EAE37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9875"/>
            <a:ext cx="5157787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4967EB-9BCC-D519-7276-2BFF7C064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D8928-85AE-64E4-834E-1CBEAF1BD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09875"/>
            <a:ext cx="5183188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2168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úd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680706-6167-6144-0C6F-63B6193984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2DD0FF-602D-9FB0-EF10-69B15451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99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66F71-B1DD-0D45-C5C6-4C22F2BF5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3DBE7-A9B0-DBEA-CE05-DA42EAE37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9875"/>
            <a:ext cx="5157787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4967EB-9BCC-D519-7276-2BFF7C064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D8928-85AE-64E4-834E-1CBEAF1BD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09875"/>
            <a:ext cx="5183188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2168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úd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680706-6167-6144-0C6F-63B6193984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2DD0FF-602D-9FB0-EF10-69B15451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99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66F71-B1DD-0D45-C5C6-4C22F2BF5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3DBE7-A9B0-DBEA-CE05-DA42EAE37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9875"/>
            <a:ext cx="5157787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4967EB-9BCC-D519-7276-2BFF7C064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D8928-85AE-64E4-834E-1CBEAF1BD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09875"/>
            <a:ext cx="5183188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2168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úd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680706-6167-6144-0C6F-63B6193984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2DD0FF-602D-9FB0-EF10-69B15451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99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66F71-B1DD-0D45-C5C6-4C22F2BF5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3DBE7-A9B0-DBEA-CE05-DA42EAE37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9875"/>
            <a:ext cx="5157787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4967EB-9BCC-D519-7276-2BFF7C064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D8928-85AE-64E4-834E-1CBEAF1BD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09875"/>
            <a:ext cx="5183188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2168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parad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03F18-BBDC-D6B6-76DD-4F043AF92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4B39C-59A5-E37B-3502-0A51F9173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A183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9364C62-2305-7833-6968-A7517A8E9F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357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úd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680706-6167-6144-0C6F-63B6193984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2DD0FF-602D-9FB0-EF10-69B15451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99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66F71-B1DD-0D45-C5C6-4C22F2BF5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3DBE7-A9B0-DBEA-CE05-DA42EAE37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9875"/>
            <a:ext cx="5157787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4967EB-9BCC-D519-7276-2BFF7C064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D8928-85AE-64E4-834E-1CBEAF1BD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09875"/>
            <a:ext cx="5183188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2168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úd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680706-6167-6144-0C6F-63B6193984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2DD0FF-602D-9FB0-EF10-69B15451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99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66F71-B1DD-0D45-C5C6-4C22F2BF5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3DBE7-A9B0-DBEA-CE05-DA42EAE37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9875"/>
            <a:ext cx="5157787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4967EB-9BCC-D519-7276-2BFF7C064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D8928-85AE-64E4-834E-1CBEAF1BD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09875"/>
            <a:ext cx="5183188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216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úd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680706-6167-6144-0C6F-63B6193984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2DD0FF-602D-9FB0-EF10-69B15451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99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66F71-B1DD-0D45-C5C6-4C22F2BF5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3DBE7-A9B0-DBEA-CE05-DA42EAE37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9875"/>
            <a:ext cx="5157787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4967EB-9BCC-D519-7276-2BFF7C064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D8928-85AE-64E4-834E-1CBEAF1BD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09875"/>
            <a:ext cx="5183188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2168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úd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680706-6167-6144-0C6F-63B6193984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2DD0FF-602D-9FB0-EF10-69B15451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99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66F71-B1DD-0D45-C5C6-4C22F2BF5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3DBE7-A9B0-DBEA-CE05-DA42EAE37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9875"/>
            <a:ext cx="5157787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4967EB-9BCC-D519-7276-2BFF7C064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D8928-85AE-64E4-834E-1CBEAF1BD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09875"/>
            <a:ext cx="5183188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2168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úd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680706-6167-6144-0C6F-63B6193984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2DD0FF-602D-9FB0-EF10-69B15451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99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66F71-B1DD-0D45-C5C6-4C22F2BF5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3DBE7-A9B0-DBEA-CE05-DA42EAE37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9875"/>
            <a:ext cx="5157787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4967EB-9BCC-D519-7276-2BFF7C064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D8928-85AE-64E4-834E-1CBEAF1BD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09875"/>
            <a:ext cx="5183188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2168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úd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680706-6167-6144-0C6F-63B6193984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2DD0FF-602D-9FB0-EF10-69B15451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99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66F71-B1DD-0D45-C5C6-4C22F2BF5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3DBE7-A9B0-DBEA-CE05-DA42EAE37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9875"/>
            <a:ext cx="5157787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4967EB-9BCC-D519-7276-2BFF7C064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D8928-85AE-64E4-834E-1CBEAF1BD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09875"/>
            <a:ext cx="5183188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216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71B94E3B-0775-D0EB-8FB4-45FE1D46E8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5FDDC9-7872-DCF0-C9D4-1A8C205A1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81125"/>
            <a:ext cx="10437812" cy="1047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880E74-6E98-1257-39D7-280F2036F5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57475"/>
            <a:ext cx="10437812" cy="2819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83157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úd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680706-6167-6144-0C6F-63B6193984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2DD0FF-602D-9FB0-EF10-69B15451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99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66F71-B1DD-0D45-C5C6-4C22F2BF5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3DBE7-A9B0-DBEA-CE05-DA42EAE37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9875"/>
            <a:ext cx="5157787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4967EB-9BCC-D519-7276-2BFF7C064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D8928-85AE-64E4-834E-1CBEAF1BD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09875"/>
            <a:ext cx="5183188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2168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úd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680706-6167-6144-0C6F-63B6193984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2DD0FF-602D-9FB0-EF10-69B15451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99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66F71-B1DD-0D45-C5C6-4C22F2BF5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3DBE7-A9B0-DBEA-CE05-DA42EAE37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9875"/>
            <a:ext cx="5157787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4967EB-9BCC-D519-7276-2BFF7C064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D8928-85AE-64E4-834E-1CBEAF1BD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09875"/>
            <a:ext cx="5183188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2168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úd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680706-6167-6144-0C6F-63B6193984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2DD0FF-602D-9FB0-EF10-69B15451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99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66F71-B1DD-0D45-C5C6-4C22F2BF5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3DBE7-A9B0-DBEA-CE05-DA42EAE37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9875"/>
            <a:ext cx="5157787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4967EB-9BCC-D519-7276-2BFF7C064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D8928-85AE-64E4-834E-1CBEAF1BD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09875"/>
            <a:ext cx="5183188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2168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úd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680706-6167-6144-0C6F-63B6193984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2DD0FF-602D-9FB0-EF10-69B15451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99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66F71-B1DD-0D45-C5C6-4C22F2BF5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3DBE7-A9B0-DBEA-CE05-DA42EAE37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9875"/>
            <a:ext cx="5157787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4967EB-9BCC-D519-7276-2BFF7C064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D8928-85AE-64E4-834E-1CBEAF1BD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09875"/>
            <a:ext cx="5183188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2168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úd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680706-6167-6144-0C6F-63B6193984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2DD0FF-602D-9FB0-EF10-69B15451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99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66F71-B1DD-0D45-C5C6-4C22F2BF5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3DBE7-A9B0-DBEA-CE05-DA42EAE37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9875"/>
            <a:ext cx="5157787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4967EB-9BCC-D519-7276-2BFF7C064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D8928-85AE-64E4-834E-1CBEAF1BD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09875"/>
            <a:ext cx="5183188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2168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úd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680706-6167-6144-0C6F-63B6193984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2DD0FF-602D-9FB0-EF10-69B15451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99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66F71-B1DD-0D45-C5C6-4C22F2BF5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3DBE7-A9B0-DBEA-CE05-DA42EAE37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9875"/>
            <a:ext cx="5157787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4967EB-9BCC-D519-7276-2BFF7C064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D8928-85AE-64E4-834E-1CBEAF1BD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09875"/>
            <a:ext cx="5183188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2168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úd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680706-6167-6144-0C6F-63B6193984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2DD0FF-602D-9FB0-EF10-69B15451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99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66F71-B1DD-0D45-C5C6-4C22F2BF5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3DBE7-A9B0-DBEA-CE05-DA42EAE37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9875"/>
            <a:ext cx="5157787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4967EB-9BCC-D519-7276-2BFF7C064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D8928-85AE-64E4-834E-1CBEAF1BD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09875"/>
            <a:ext cx="5183188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2168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úd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680706-6167-6144-0C6F-63B6193984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2DD0FF-602D-9FB0-EF10-69B15451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99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66F71-B1DD-0D45-C5C6-4C22F2BF5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3DBE7-A9B0-DBEA-CE05-DA42EAE37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9875"/>
            <a:ext cx="5157787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4967EB-9BCC-D519-7276-2BFF7C064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D8928-85AE-64E4-834E-1CBEAF1BD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09875"/>
            <a:ext cx="5183188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2168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úd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680706-6167-6144-0C6F-63B6193984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2DD0FF-602D-9FB0-EF10-69B15451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99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66F71-B1DD-0D45-C5C6-4C22F2BF5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3DBE7-A9B0-DBEA-CE05-DA42EAE37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9875"/>
            <a:ext cx="5157787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4967EB-9BCC-D519-7276-2BFF7C064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D8928-85AE-64E4-834E-1CBEAF1BD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09875"/>
            <a:ext cx="5183188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2168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úd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680706-6167-6144-0C6F-63B6193984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2DD0FF-602D-9FB0-EF10-69B15451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99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66F71-B1DD-0D45-C5C6-4C22F2BF5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3DBE7-A9B0-DBEA-CE05-DA42EAE37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9875"/>
            <a:ext cx="5157787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4967EB-9BCC-D519-7276-2BFF7C064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D8928-85AE-64E4-834E-1CBEAF1BD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09875"/>
            <a:ext cx="5183188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216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parad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03F18-BBDC-D6B6-76DD-4F043AF92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4B39C-59A5-E37B-3502-0A51F9173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A183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9364C62-2305-7833-6968-A7517A8E9F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357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úd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680706-6167-6144-0C6F-63B6193984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2DD0FF-602D-9FB0-EF10-69B15451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99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66F71-B1DD-0D45-C5C6-4C22F2BF5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3DBE7-A9B0-DBEA-CE05-DA42EAE37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9875"/>
            <a:ext cx="5157787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4967EB-9BCC-D519-7276-2BFF7C064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D8928-85AE-64E4-834E-1CBEAF1BD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09875"/>
            <a:ext cx="5183188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2168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úd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680706-6167-6144-0C6F-63B6193984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2DD0FF-602D-9FB0-EF10-69B15451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99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66F71-B1DD-0D45-C5C6-4C22F2BF5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3DBE7-A9B0-DBEA-CE05-DA42EAE37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9875"/>
            <a:ext cx="5157787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4967EB-9BCC-D519-7276-2BFF7C064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D8928-85AE-64E4-834E-1CBEAF1BD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09875"/>
            <a:ext cx="5183188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2168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E87581C4-F197-73B9-2E2A-8F92275EFE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A6DEB1-2999-AEEF-EFFF-66728C3F7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F38BC-582E-4AC8-A2CC-7F6FBD784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E0B1A9-8AE0-C35D-9E64-79EE73DB9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09546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úd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680706-6167-6144-0C6F-63B6193984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2DD0FF-602D-9FB0-EF10-69B15451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99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66F71-B1DD-0D45-C5C6-4C22F2BF5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3DBE7-A9B0-DBEA-CE05-DA42EAE37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9875"/>
            <a:ext cx="5157787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4967EB-9BCC-D519-7276-2BFF7C064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D8928-85AE-64E4-834E-1CBEAF1BD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09875"/>
            <a:ext cx="5183188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2168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71B94E3B-0775-D0EB-8FB4-45FE1D46E8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5FDDC9-7872-DCF0-C9D4-1A8C205A1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81125"/>
            <a:ext cx="10437812" cy="1047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880E74-6E98-1257-39D7-280F2036F5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57475"/>
            <a:ext cx="10437812" cy="2819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83157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screenshot, font, software&#10;&#10;Description automatically generated">
            <a:extLst>
              <a:ext uri="{FF2B5EF4-FFF2-40B4-BE49-F238E27FC236}">
                <a16:creationId xmlns:a16="http://schemas.microsoft.com/office/drawing/2014/main" id="{4D0A7AAA-BCAE-6C2C-10D4-A0FC5D7A7A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792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6C5CF-F5B6-4712-8DDF-68D5591F3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10216-7A9C-439D-AD38-8F86CF29E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4EBDF-89AA-41BD-A4C2-EF8E7BB2F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B2A55-F386-4B4C-8AC5-C91662DA1454}" type="datetimeFigureOut">
              <a:rPr lang="pt-PT" smtClean="0"/>
              <a:t>27/06/2023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68B8C-5244-4A25-BD48-FC2166682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AF412-7BA7-4802-B043-B17A4B70E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D827E-44CE-4A00-AD9F-E0D0A5C2E5AE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540012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192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5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9" name="Google Shape;269;p55"/>
          <p:cNvSpPr txBox="1">
            <a:spLocks noGrp="1"/>
          </p:cNvSpPr>
          <p:nvPr>
            <p:ph type="sldNum" idx="12"/>
          </p:nvPr>
        </p:nvSpPr>
        <p:spPr>
          <a:xfrm>
            <a:off x="11296613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1BC35A-0827-48C8-80B9-1F431C3991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10533" y="6145410"/>
            <a:ext cx="1440000" cy="37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809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 type="titleOnly">
  <p:cSld name="1_Title 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5"/>
          <p:cNvSpPr txBox="1">
            <a:spLocks noGrp="1"/>
          </p:cNvSpPr>
          <p:nvPr>
            <p:ph type="title"/>
          </p:nvPr>
        </p:nvSpPr>
        <p:spPr>
          <a:xfrm>
            <a:off x="436550" y="247828"/>
            <a:ext cx="9262927" cy="144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7272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E87581C4-F197-73B9-2E2A-8F92275EFE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A6DEB1-2999-AEEF-EFFF-66728C3F7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F38BC-582E-4AC8-A2CC-7F6FBD784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E0B1A9-8AE0-C35D-9E64-79EE73DB9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095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úd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3680706-6167-6144-0C6F-63B6193984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2DD0FF-602D-9FB0-EF10-69B15451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99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66F71-B1DD-0D45-C5C6-4C22F2BF5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3DBE7-A9B0-DBEA-CE05-DA42EAE37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09875"/>
            <a:ext cx="5157787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4967EB-9BCC-D519-7276-2BFF7C064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D8928-85AE-64E4-834E-1CBEAF1BD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09875"/>
            <a:ext cx="5183188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216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71B94E3B-0775-D0EB-8FB4-45FE1D46E8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5FDDC9-7872-DCF0-C9D4-1A8C205A1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81125"/>
            <a:ext cx="10437812" cy="1047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880E74-6E98-1257-39D7-280F2036F5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57475"/>
            <a:ext cx="10437812" cy="2819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8315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FFBBE3-249C-C8FF-6970-B3F46D2F6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B3B5C2-B8AE-5F67-19D5-133BF6E6A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8F2CE-3096-1275-369A-CA3EFD2B91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E2B85-A6B1-4C5C-B719-E2B75F258753}" type="datetimeFigureOut">
              <a:rPr lang="pt-PT" smtClean="0"/>
              <a:t>27/06/2023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5D86F-A2D6-D3F9-A375-4FFB8DE216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7FA10-337F-6D22-A622-CB81E5F7AE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2B649-77BD-4372-8139-8700761309E4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5363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797" r:id="rId2"/>
    <p:sldLayoutId id="2147483798" r:id="rId3"/>
    <p:sldLayoutId id="2147483799" r:id="rId4"/>
    <p:sldLayoutId id="2147483800" r:id="rId5"/>
    <p:sldLayoutId id="2147483793" r:id="rId6"/>
    <p:sldLayoutId id="2147483794" r:id="rId7"/>
    <p:sldLayoutId id="2147483795" r:id="rId8"/>
    <p:sldLayoutId id="2147483796" r:id="rId9"/>
    <p:sldLayoutId id="2147483789" r:id="rId10"/>
    <p:sldLayoutId id="2147483790" r:id="rId11"/>
    <p:sldLayoutId id="2147483791" r:id="rId12"/>
    <p:sldLayoutId id="2147483792" r:id="rId13"/>
    <p:sldLayoutId id="2147483785" r:id="rId14"/>
    <p:sldLayoutId id="2147483786" r:id="rId15"/>
    <p:sldLayoutId id="2147483787" r:id="rId16"/>
    <p:sldLayoutId id="2147483788" r:id="rId17"/>
    <p:sldLayoutId id="2147483781" r:id="rId18"/>
    <p:sldLayoutId id="2147483782" r:id="rId19"/>
    <p:sldLayoutId id="2147483783" r:id="rId20"/>
    <p:sldLayoutId id="2147483784" r:id="rId21"/>
    <p:sldLayoutId id="2147483777" r:id="rId22"/>
    <p:sldLayoutId id="2147483778" r:id="rId23"/>
    <p:sldLayoutId id="2147483779" r:id="rId24"/>
    <p:sldLayoutId id="2147483780" r:id="rId25"/>
    <p:sldLayoutId id="2147483773" r:id="rId26"/>
    <p:sldLayoutId id="2147483774" r:id="rId27"/>
    <p:sldLayoutId id="2147483775" r:id="rId28"/>
    <p:sldLayoutId id="2147483776" r:id="rId29"/>
    <p:sldLayoutId id="2147483769" r:id="rId30"/>
    <p:sldLayoutId id="2147483770" r:id="rId31"/>
    <p:sldLayoutId id="2147483771" r:id="rId32"/>
    <p:sldLayoutId id="2147483772" r:id="rId33"/>
    <p:sldLayoutId id="2147483765" r:id="rId34"/>
    <p:sldLayoutId id="2147483766" r:id="rId35"/>
    <p:sldLayoutId id="2147483767" r:id="rId36"/>
    <p:sldLayoutId id="2147483768" r:id="rId37"/>
    <p:sldLayoutId id="2147483763" r:id="rId38"/>
    <p:sldLayoutId id="2147483759" r:id="rId39"/>
    <p:sldLayoutId id="2147483755" r:id="rId40"/>
    <p:sldLayoutId id="2147483751" r:id="rId41"/>
    <p:sldLayoutId id="2147483747" r:id="rId42"/>
    <p:sldLayoutId id="2147483667" r:id="rId43"/>
    <p:sldLayoutId id="2147483743" r:id="rId44"/>
    <p:sldLayoutId id="2147483740" r:id="rId45"/>
    <p:sldLayoutId id="2147483737" r:id="rId46"/>
    <p:sldLayoutId id="2147483734" r:id="rId47"/>
    <p:sldLayoutId id="2147483731" r:id="rId48"/>
    <p:sldLayoutId id="2147483728" r:id="rId49"/>
    <p:sldLayoutId id="2147483725" r:id="rId50"/>
    <p:sldLayoutId id="2147483722" r:id="rId51"/>
    <p:sldLayoutId id="2147483719" r:id="rId52"/>
    <p:sldLayoutId id="2147483716" r:id="rId53"/>
    <p:sldLayoutId id="2147483713" r:id="rId54"/>
    <p:sldLayoutId id="2147483710" r:id="rId55"/>
    <p:sldLayoutId id="2147483707" r:id="rId56"/>
    <p:sldLayoutId id="2147483704" r:id="rId57"/>
    <p:sldLayoutId id="2147483701" r:id="rId58"/>
    <p:sldLayoutId id="2147483698" r:id="rId59"/>
    <p:sldLayoutId id="2147483695" r:id="rId60"/>
    <p:sldLayoutId id="2147483677" r:id="rId61"/>
    <p:sldLayoutId id="2147483668" r:id="rId62"/>
    <p:sldLayoutId id="2147483669" r:id="rId63"/>
    <p:sldLayoutId id="2147483670" r:id="rId64"/>
    <p:sldLayoutId id="2147483671" r:id="rId65"/>
    <p:sldLayoutId id="2147483673" r:id="rId66"/>
    <p:sldLayoutId id="2147483674" r:id="rId67"/>
    <p:sldLayoutId id="2147483675" r:id="rId6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9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sv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4.png"/><Relationship Id="rId3" Type="http://schemas.openxmlformats.org/officeDocument/2006/relationships/image" Target="../media/image44.png"/><Relationship Id="rId7" Type="http://schemas.openxmlformats.org/officeDocument/2006/relationships/image" Target="../media/image120.jpe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5" Type="http://schemas.openxmlformats.org/officeDocument/2006/relationships/image" Target="../media/image43.png"/><Relationship Id="rId10" Type="http://schemas.openxmlformats.org/officeDocument/2006/relationships/image" Target="../media/image45.jpeg"/><Relationship Id="rId4" Type="http://schemas.openxmlformats.org/officeDocument/2006/relationships/image" Target="../media/image42.png"/><Relationship Id="rId9" Type="http://schemas.openxmlformats.org/officeDocument/2006/relationships/image" Target="../media/image41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6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6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6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5.svg"/><Relationship Id="rId5" Type="http://schemas.openxmlformats.org/officeDocument/2006/relationships/image" Target="../media/image204.png"/><Relationship Id="rId4" Type="http://schemas.openxmlformats.org/officeDocument/2006/relationships/image" Target="../media/image203.sv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0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6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1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sv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216.jpeg"/><Relationship Id="rId4" Type="http://schemas.openxmlformats.org/officeDocument/2006/relationships/image" Target="../media/image129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6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20.sv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6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6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28.svg"/><Relationship Id="rId5" Type="http://schemas.openxmlformats.org/officeDocument/2006/relationships/image" Target="../media/image227.png"/><Relationship Id="rId4" Type="http://schemas.openxmlformats.org/officeDocument/2006/relationships/image" Target="../media/image226.sv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99.png"/><Relationship Id="rId4" Type="http://schemas.openxmlformats.org/officeDocument/2006/relationships/image" Target="../media/image231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9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23.png"/><Relationship Id="rId12" Type="http://schemas.openxmlformats.org/officeDocument/2006/relationships/image" Target="../media/image34.png"/><Relationship Id="rId17" Type="http://schemas.openxmlformats.org/officeDocument/2006/relationships/image" Target="../media/image38.png"/><Relationship Id="rId2" Type="http://schemas.openxmlformats.org/officeDocument/2006/relationships/image" Target="../media/image20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18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99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36.svg"/><Relationship Id="rId5" Type="http://schemas.openxmlformats.org/officeDocument/2006/relationships/image" Target="../media/image235.png"/><Relationship Id="rId4" Type="http://schemas.openxmlformats.org/officeDocument/2006/relationships/image" Target="../media/image234.sv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6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6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7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29.png"/><Relationship Id="rId2" Type="http://schemas.openxmlformats.org/officeDocument/2006/relationships/image" Target="../media/image39.jpe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18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jpeg"/><Relationship Id="rId1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8.png"/><Relationship Id="rId3" Type="http://schemas.openxmlformats.org/officeDocument/2006/relationships/image" Target="../media/image23.png"/><Relationship Id="rId7" Type="http://schemas.openxmlformats.org/officeDocument/2006/relationships/image" Target="../media/image32.png"/><Relationship Id="rId12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1.png"/><Relationship Id="rId11" Type="http://schemas.openxmlformats.org/officeDocument/2006/relationships/image" Target="../media/image37.png"/><Relationship Id="rId5" Type="http://schemas.openxmlformats.org/officeDocument/2006/relationships/image" Target="../media/image30.png"/><Relationship Id="rId15" Type="http://schemas.openxmlformats.org/officeDocument/2006/relationships/chart" Target="../charts/chart2.xml"/><Relationship Id="rId10" Type="http://schemas.openxmlformats.org/officeDocument/2006/relationships/image" Target="../media/image36.png"/><Relationship Id="rId4" Type="http://schemas.openxmlformats.org/officeDocument/2006/relationships/image" Target="../media/image27.png"/><Relationship Id="rId9" Type="http://schemas.openxmlformats.org/officeDocument/2006/relationships/image" Target="../media/image38.png"/><Relationship Id="rId14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56.png"/><Relationship Id="rId3" Type="http://schemas.openxmlformats.org/officeDocument/2006/relationships/image" Target="../media/image23.png"/><Relationship Id="rId21" Type="http://schemas.openxmlformats.org/officeDocument/2006/relationships/image" Target="../media/image59.png"/><Relationship Id="rId7" Type="http://schemas.openxmlformats.org/officeDocument/2006/relationships/image" Target="../media/image32.png"/><Relationship Id="rId12" Type="http://schemas.openxmlformats.org/officeDocument/2006/relationships/image" Target="../media/image21.png"/><Relationship Id="rId17" Type="http://schemas.openxmlformats.org/officeDocument/2006/relationships/image" Target="../media/image55.png"/><Relationship Id="rId2" Type="http://schemas.openxmlformats.org/officeDocument/2006/relationships/image" Target="../media/image20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1.png"/><Relationship Id="rId11" Type="http://schemas.openxmlformats.org/officeDocument/2006/relationships/image" Target="../media/image18.png"/><Relationship Id="rId5" Type="http://schemas.openxmlformats.org/officeDocument/2006/relationships/image" Target="../media/image30.png"/><Relationship Id="rId15" Type="http://schemas.openxmlformats.org/officeDocument/2006/relationships/image" Target="../media/image53.png"/><Relationship Id="rId10" Type="http://schemas.openxmlformats.org/officeDocument/2006/relationships/image" Target="../media/image37.png"/><Relationship Id="rId19" Type="http://schemas.openxmlformats.org/officeDocument/2006/relationships/image" Target="../media/image57.png"/><Relationship Id="rId4" Type="http://schemas.openxmlformats.org/officeDocument/2006/relationships/image" Target="../media/image27.png"/><Relationship Id="rId9" Type="http://schemas.openxmlformats.org/officeDocument/2006/relationships/image" Target="../media/image36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3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microsoft.com/office/2007/relationships/hdphoto" Target="../media/hdphoto3.wdp"/><Relationship Id="rId9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3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gif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75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75.pn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18.png"/><Relationship Id="rId10" Type="http://schemas.openxmlformats.org/officeDocument/2006/relationships/image" Target="../media/image35.png"/><Relationship Id="rId4" Type="http://schemas.openxmlformats.org/officeDocument/2006/relationships/image" Target="../media/image27.png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8.png"/><Relationship Id="rId3" Type="http://schemas.openxmlformats.org/officeDocument/2006/relationships/image" Target="../media/image80.png"/><Relationship Id="rId7" Type="http://schemas.openxmlformats.org/officeDocument/2006/relationships/image" Target="../media/image27.png"/><Relationship Id="rId12" Type="http://schemas.openxmlformats.org/officeDocument/2006/relationships/image" Target="../media/image8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3.png"/><Relationship Id="rId11" Type="http://schemas.openxmlformats.org/officeDocument/2006/relationships/image" Target="../media/image33.png"/><Relationship Id="rId5" Type="http://schemas.openxmlformats.org/officeDocument/2006/relationships/image" Target="../media/image20.png"/><Relationship Id="rId10" Type="http://schemas.openxmlformats.org/officeDocument/2006/relationships/image" Target="../media/image32.png"/><Relationship Id="rId4" Type="http://schemas.openxmlformats.org/officeDocument/2006/relationships/image" Target="../media/image21.png"/><Relationship Id="rId9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3.wdp"/><Relationship Id="rId7" Type="http://schemas.openxmlformats.org/officeDocument/2006/relationships/image" Target="../media/image65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2_86151EEE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18.pn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8.png"/><Relationship Id="rId3" Type="http://schemas.openxmlformats.org/officeDocument/2006/relationships/image" Target="../media/image80.png"/><Relationship Id="rId7" Type="http://schemas.openxmlformats.org/officeDocument/2006/relationships/image" Target="../media/image27.png"/><Relationship Id="rId12" Type="http://schemas.openxmlformats.org/officeDocument/2006/relationships/image" Target="../media/image8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3.png"/><Relationship Id="rId11" Type="http://schemas.openxmlformats.org/officeDocument/2006/relationships/image" Target="../media/image33.png"/><Relationship Id="rId5" Type="http://schemas.openxmlformats.org/officeDocument/2006/relationships/image" Target="../media/image20.png"/><Relationship Id="rId10" Type="http://schemas.openxmlformats.org/officeDocument/2006/relationships/image" Target="../media/image32.png"/><Relationship Id="rId4" Type="http://schemas.openxmlformats.org/officeDocument/2006/relationships/image" Target="../media/image21.png"/><Relationship Id="rId9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7.png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0.png"/><Relationship Id="rId7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89.png"/><Relationship Id="rId18" Type="http://schemas.openxmlformats.org/officeDocument/2006/relationships/image" Target="../media/image93.png"/><Relationship Id="rId3" Type="http://schemas.openxmlformats.org/officeDocument/2006/relationships/image" Target="../media/image52.png"/><Relationship Id="rId21" Type="http://schemas.openxmlformats.org/officeDocument/2006/relationships/image" Target="../media/image18.png"/><Relationship Id="rId7" Type="http://schemas.openxmlformats.org/officeDocument/2006/relationships/image" Target="../media/image56.png"/><Relationship Id="rId12" Type="http://schemas.openxmlformats.org/officeDocument/2006/relationships/image" Target="../media/image88.png"/><Relationship Id="rId17" Type="http://schemas.openxmlformats.org/officeDocument/2006/relationships/hyperlink" Target="https://www.eurocris.org/cerif/feature-tour/cerif-15" TargetMode="External"/><Relationship Id="rId2" Type="http://schemas.openxmlformats.org/officeDocument/2006/relationships/image" Target="../media/image36.png"/><Relationship Id="rId16" Type="http://schemas.openxmlformats.org/officeDocument/2006/relationships/image" Target="../media/image92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5.png"/><Relationship Id="rId11" Type="http://schemas.openxmlformats.org/officeDocument/2006/relationships/image" Target="../media/image57.png"/><Relationship Id="rId5" Type="http://schemas.openxmlformats.org/officeDocument/2006/relationships/image" Target="../media/image54.png"/><Relationship Id="rId15" Type="http://schemas.openxmlformats.org/officeDocument/2006/relationships/image" Target="../media/image91.png"/><Relationship Id="rId23" Type="http://schemas.openxmlformats.org/officeDocument/2006/relationships/image" Target="../media/image29.png"/><Relationship Id="rId10" Type="http://schemas.openxmlformats.org/officeDocument/2006/relationships/image" Target="../media/image20.png"/><Relationship Id="rId19" Type="http://schemas.openxmlformats.org/officeDocument/2006/relationships/hyperlink" Target="https://drive.google.com/drive/folders/0Bzs72-Yi9ueUZnA4UnpxQUhhRjA?usp=sharing" TargetMode="External"/><Relationship Id="rId4" Type="http://schemas.openxmlformats.org/officeDocument/2006/relationships/image" Target="../media/image53.png"/><Relationship Id="rId9" Type="http://schemas.openxmlformats.org/officeDocument/2006/relationships/image" Target="../media/image27.png"/><Relationship Id="rId14" Type="http://schemas.openxmlformats.org/officeDocument/2006/relationships/image" Target="../media/image90.png"/><Relationship Id="rId22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6.png"/><Relationship Id="rId7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4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chart" Target="../charts/chart6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1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4.png"/><Relationship Id="rId3" Type="http://schemas.openxmlformats.org/officeDocument/2006/relationships/hyperlink" Target="https://fctmctes.sharepoint.com/:v:/s/ACC_PTCRIS/EWEOkBzPSnRKlYhqKbflkcQBlwTNg9rT3x9kW9r99pDpDg?e=wqbSmZ" TargetMode="External"/><Relationship Id="rId7" Type="http://schemas.openxmlformats.org/officeDocument/2006/relationships/image" Target="../media/image100.png"/><Relationship Id="rId12" Type="http://schemas.openxmlformats.org/officeDocument/2006/relationships/image" Target="../media/image1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94.png"/><Relationship Id="rId11" Type="http://schemas.openxmlformats.org/officeDocument/2006/relationships/image" Target="../media/image103.png"/><Relationship Id="rId5" Type="http://schemas.openxmlformats.org/officeDocument/2006/relationships/image" Target="../media/image99.png"/><Relationship Id="rId15" Type="http://schemas.microsoft.com/office/2007/relationships/hdphoto" Target="../media/hdphoto1.wdp"/><Relationship Id="rId10" Type="http://schemas.openxmlformats.org/officeDocument/2006/relationships/image" Target="../media/image102.jpeg"/><Relationship Id="rId4" Type="http://schemas.openxmlformats.org/officeDocument/2006/relationships/image" Target="../media/image98.jpeg"/><Relationship Id="rId9" Type="http://schemas.openxmlformats.org/officeDocument/2006/relationships/image" Target="../media/image101.png"/><Relationship Id="rId14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03.png"/><Relationship Id="rId18" Type="http://schemas.microsoft.com/office/2007/relationships/hdphoto" Target="../media/hdphoto1.wdp"/><Relationship Id="rId3" Type="http://schemas.openxmlformats.org/officeDocument/2006/relationships/hyperlink" Target="https://fctmctes.sharepoint.com/:v:/s/ACC_PTCRIS/EWEOkBzPSnRKlYhqKbflkcQBlwTNg9rT3x9kW9r99pDpDg?e=wqbSmZ" TargetMode="External"/><Relationship Id="rId7" Type="http://schemas.openxmlformats.org/officeDocument/2006/relationships/image" Target="../media/image100.png"/><Relationship Id="rId12" Type="http://schemas.openxmlformats.org/officeDocument/2006/relationships/image" Target="../media/image105.jpeg"/><Relationship Id="rId17" Type="http://schemas.openxmlformats.org/officeDocument/2006/relationships/image" Target="../media/image15.png"/><Relationship Id="rId2" Type="http://schemas.openxmlformats.org/officeDocument/2006/relationships/image" Target="../media/image36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4.png"/><Relationship Id="rId11" Type="http://schemas.openxmlformats.org/officeDocument/2006/relationships/image" Target="../media/image104.png"/><Relationship Id="rId5" Type="http://schemas.openxmlformats.org/officeDocument/2006/relationships/image" Target="../media/image99.png"/><Relationship Id="rId15" Type="http://schemas.openxmlformats.org/officeDocument/2006/relationships/image" Target="../media/image18.png"/><Relationship Id="rId10" Type="http://schemas.openxmlformats.org/officeDocument/2006/relationships/image" Target="../media/image102.jpeg"/><Relationship Id="rId4" Type="http://schemas.openxmlformats.org/officeDocument/2006/relationships/image" Target="../media/image98.jpeg"/><Relationship Id="rId9" Type="http://schemas.openxmlformats.org/officeDocument/2006/relationships/image" Target="../media/image101.png"/><Relationship Id="rId14" Type="http://schemas.openxmlformats.org/officeDocument/2006/relationships/image" Target="../media/image10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chart" Target="../charts/chart7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4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03.png"/><Relationship Id="rId18" Type="http://schemas.microsoft.com/office/2007/relationships/hdphoto" Target="../media/hdphoto1.wdp"/><Relationship Id="rId3" Type="http://schemas.openxmlformats.org/officeDocument/2006/relationships/hyperlink" Target="https://fctmctes.sharepoint.com/:v:/s/ACC_PTCRIS/EWEOkBzPSnRKlYhqKbflkcQBlwTNg9rT3x9kW9r99pDpDg?e=wqbSmZ" TargetMode="External"/><Relationship Id="rId7" Type="http://schemas.openxmlformats.org/officeDocument/2006/relationships/image" Target="../media/image100.png"/><Relationship Id="rId12" Type="http://schemas.openxmlformats.org/officeDocument/2006/relationships/image" Target="../media/image105.jpeg"/><Relationship Id="rId17" Type="http://schemas.openxmlformats.org/officeDocument/2006/relationships/image" Target="../media/image15.png"/><Relationship Id="rId2" Type="http://schemas.openxmlformats.org/officeDocument/2006/relationships/image" Target="../media/image36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94.png"/><Relationship Id="rId11" Type="http://schemas.openxmlformats.org/officeDocument/2006/relationships/image" Target="../media/image104.png"/><Relationship Id="rId5" Type="http://schemas.openxmlformats.org/officeDocument/2006/relationships/image" Target="../media/image99.png"/><Relationship Id="rId15" Type="http://schemas.openxmlformats.org/officeDocument/2006/relationships/image" Target="../media/image18.png"/><Relationship Id="rId10" Type="http://schemas.openxmlformats.org/officeDocument/2006/relationships/image" Target="../media/image102.jpeg"/><Relationship Id="rId4" Type="http://schemas.openxmlformats.org/officeDocument/2006/relationships/image" Target="../media/image98.jpeg"/><Relationship Id="rId9" Type="http://schemas.openxmlformats.org/officeDocument/2006/relationships/image" Target="../media/image101.png"/><Relationship Id="rId14" Type="http://schemas.openxmlformats.org/officeDocument/2006/relationships/image" Target="../media/image106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8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08.png"/><Relationship Id="rId11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15.png"/><Relationship Id="rId4" Type="http://schemas.openxmlformats.org/officeDocument/2006/relationships/image" Target="../media/image107.png"/><Relationship Id="rId9" Type="http://schemas.openxmlformats.org/officeDocument/2006/relationships/image" Target="../media/image1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03.png"/><Relationship Id="rId18" Type="http://schemas.openxmlformats.org/officeDocument/2006/relationships/image" Target="../media/image15.png"/><Relationship Id="rId3" Type="http://schemas.openxmlformats.org/officeDocument/2006/relationships/image" Target="../media/image36.png"/><Relationship Id="rId7" Type="http://schemas.openxmlformats.org/officeDocument/2006/relationships/image" Target="../media/image100.png"/><Relationship Id="rId12" Type="http://schemas.openxmlformats.org/officeDocument/2006/relationships/image" Target="../media/image105.jpeg"/><Relationship Id="rId17" Type="http://schemas.openxmlformats.org/officeDocument/2006/relationships/image" Target="../media/image14.png"/><Relationship Id="rId2" Type="http://schemas.openxmlformats.org/officeDocument/2006/relationships/hyperlink" Target="https://fctmctes.sharepoint.com/:v:/s/ACC_PTCRIS/EWEOkBzPSnRKlYhqKbflkcQBlwTNg9rT3x9kW9r99pDpDg?e=wqbSmZ" TargetMode="External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94.png"/><Relationship Id="rId11" Type="http://schemas.openxmlformats.org/officeDocument/2006/relationships/image" Target="../media/image104.png"/><Relationship Id="rId5" Type="http://schemas.openxmlformats.org/officeDocument/2006/relationships/image" Target="../media/image99.png"/><Relationship Id="rId15" Type="http://schemas.openxmlformats.org/officeDocument/2006/relationships/image" Target="../media/image18.png"/><Relationship Id="rId10" Type="http://schemas.openxmlformats.org/officeDocument/2006/relationships/image" Target="../media/image102.jpeg"/><Relationship Id="rId19" Type="http://schemas.microsoft.com/office/2007/relationships/hdphoto" Target="../media/hdphoto1.wdp"/><Relationship Id="rId4" Type="http://schemas.openxmlformats.org/officeDocument/2006/relationships/image" Target="../media/image98.jpeg"/><Relationship Id="rId9" Type="http://schemas.openxmlformats.org/officeDocument/2006/relationships/image" Target="../media/image101.png"/><Relationship Id="rId14" Type="http://schemas.openxmlformats.org/officeDocument/2006/relationships/image" Target="../media/image106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3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11.png"/><Relationship Id="rId11" Type="http://schemas.microsoft.com/office/2007/relationships/hdphoto" Target="../media/hdphoto1.wdp"/><Relationship Id="rId5" Type="http://schemas.openxmlformats.org/officeDocument/2006/relationships/image" Target="../media/image110.png"/><Relationship Id="rId10" Type="http://schemas.openxmlformats.org/officeDocument/2006/relationships/image" Target="../media/image15.png"/><Relationship Id="rId4" Type="http://schemas.openxmlformats.org/officeDocument/2006/relationships/image" Target="../media/image94.png"/><Relationship Id="rId9" Type="http://schemas.openxmlformats.org/officeDocument/2006/relationships/image" Target="../media/image1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8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58.png"/><Relationship Id="rId17" Type="http://schemas.microsoft.com/office/2007/relationships/hdphoto" Target="../media/hdphoto1.wdp"/><Relationship Id="rId2" Type="http://schemas.openxmlformats.org/officeDocument/2006/relationships/image" Target="../media/image36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5.png"/><Relationship Id="rId11" Type="http://schemas.openxmlformats.org/officeDocument/2006/relationships/image" Target="../media/image57.png"/><Relationship Id="rId5" Type="http://schemas.openxmlformats.org/officeDocument/2006/relationships/image" Target="../media/image54.png"/><Relationship Id="rId1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53.png"/><Relationship Id="rId9" Type="http://schemas.openxmlformats.org/officeDocument/2006/relationships/image" Target="../media/image27.png"/><Relationship Id="rId14" Type="http://schemas.openxmlformats.org/officeDocument/2006/relationships/image" Target="../media/image10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3.jpeg"/><Relationship Id="rId7" Type="http://schemas.openxmlformats.org/officeDocument/2006/relationships/image" Target="../media/image14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07.png"/><Relationship Id="rId5" Type="http://schemas.openxmlformats.org/officeDocument/2006/relationships/image" Target="../media/image18.png"/><Relationship Id="rId4" Type="http://schemas.openxmlformats.org/officeDocument/2006/relationships/image" Target="../media/image58.png"/><Relationship Id="rId9" Type="http://schemas.microsoft.com/office/2007/relationships/hdphoto" Target="../media/hdphoto1.wdp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07.png"/><Relationship Id="rId5" Type="http://schemas.openxmlformats.org/officeDocument/2006/relationships/image" Target="../media/image18.png"/><Relationship Id="rId4" Type="http://schemas.openxmlformats.org/officeDocument/2006/relationships/image" Target="../media/image115.jpeg"/><Relationship Id="rId9" Type="http://schemas.microsoft.com/office/2007/relationships/hdphoto" Target="../media/hdphoto1.wdp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3.jpeg"/><Relationship Id="rId7" Type="http://schemas.openxmlformats.org/officeDocument/2006/relationships/image" Target="../media/image14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07.png"/><Relationship Id="rId5" Type="http://schemas.openxmlformats.org/officeDocument/2006/relationships/image" Target="../media/image18.png"/><Relationship Id="rId4" Type="http://schemas.openxmlformats.org/officeDocument/2006/relationships/image" Target="../media/image58.png"/><Relationship Id="rId9" Type="http://schemas.microsoft.com/office/2007/relationships/hdphoto" Target="../media/hdphoto1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0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07.png"/><Relationship Id="rId7" Type="http://schemas.openxmlformats.org/officeDocument/2006/relationships/diagramData" Target="../diagrams/data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0.xml"/><Relationship Id="rId6" Type="http://schemas.microsoft.com/office/2007/relationships/hdphoto" Target="../media/hdphoto1.wdp"/><Relationship Id="rId11" Type="http://schemas.microsoft.com/office/2007/relationships/diagramDrawing" Target="../diagrams/drawing1.xml"/><Relationship Id="rId5" Type="http://schemas.openxmlformats.org/officeDocument/2006/relationships/image" Target="../media/image15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4.png"/><Relationship Id="rId9" Type="http://schemas.openxmlformats.org/officeDocument/2006/relationships/diagramQuickStyle" Target="../diagrams/quickStyle1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5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18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96.png"/><Relationship Id="rId4" Type="http://schemas.openxmlformats.org/officeDocument/2006/relationships/diagramLayout" Target="../diagrams/layout2.xml"/><Relationship Id="rId9" Type="http://schemas.microsoft.com/office/2007/relationships/hdphoto" Target="../media/hdphoto4.wdp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4.png"/><Relationship Id="rId7" Type="http://schemas.openxmlformats.org/officeDocument/2006/relationships/image" Target="../media/image46.jpe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11" Type="http://schemas.openxmlformats.org/officeDocument/2006/relationships/image" Target="../media/image120.jpeg"/><Relationship Id="rId5" Type="http://schemas.openxmlformats.org/officeDocument/2006/relationships/image" Target="../media/image44.png"/><Relationship Id="rId10" Type="http://schemas.openxmlformats.org/officeDocument/2006/relationships/image" Target="../media/image41.png"/><Relationship Id="rId4" Type="http://schemas.openxmlformats.org/officeDocument/2006/relationships/image" Target="../media/image87.png"/><Relationship Id="rId9" Type="http://schemas.openxmlformats.org/officeDocument/2006/relationships/image" Target="../media/image11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7.png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0.png"/><Relationship Id="rId7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3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4" Type="http://schemas.openxmlformats.org/officeDocument/2006/relationships/chart" Target="../charts/char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2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33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12" Type="http://schemas.microsoft.com/office/2007/relationships/diagramDrawing" Target="../diagrams/drawing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7.png"/><Relationship Id="rId11" Type="http://schemas.openxmlformats.org/officeDocument/2006/relationships/diagramColors" Target="../diagrams/colors3.xml"/><Relationship Id="rId5" Type="http://schemas.openxmlformats.org/officeDocument/2006/relationships/image" Target="../media/image126.png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125.png"/><Relationship Id="rId9" Type="http://schemas.openxmlformats.org/officeDocument/2006/relationships/diagramLayout" Target="../diagrams/layout3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image" Target="../media/image33.png"/><Relationship Id="rId3" Type="http://schemas.openxmlformats.org/officeDocument/2006/relationships/image" Target="../media/image124.png"/><Relationship Id="rId7" Type="http://schemas.openxmlformats.org/officeDocument/2006/relationships/diagramData" Target="../diagrams/data4.xml"/><Relationship Id="rId12" Type="http://schemas.openxmlformats.org/officeDocument/2006/relationships/image" Target="../media/image1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7.png"/><Relationship Id="rId11" Type="http://schemas.microsoft.com/office/2007/relationships/diagramDrawing" Target="../diagrams/drawing4.xml"/><Relationship Id="rId5" Type="http://schemas.openxmlformats.org/officeDocument/2006/relationships/image" Target="../media/image126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125.png"/><Relationship Id="rId9" Type="http://schemas.openxmlformats.org/officeDocument/2006/relationships/diagramQuickStyle" Target="../diagrams/quickStyle4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4.png"/><Relationship Id="rId7" Type="http://schemas.microsoft.com/office/2014/relationships/chartEx" Target="../charts/chartEx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2.jpe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12" Type="http://schemas.openxmlformats.org/officeDocument/2006/relationships/image" Target="../media/image141.png"/><Relationship Id="rId17" Type="http://schemas.openxmlformats.org/officeDocument/2006/relationships/image" Target="../media/image146.png"/><Relationship Id="rId2" Type="http://schemas.openxmlformats.org/officeDocument/2006/relationships/image" Target="../media/image131.png"/><Relationship Id="rId16" Type="http://schemas.openxmlformats.org/officeDocument/2006/relationships/image" Target="../media/image14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5" Type="http://schemas.openxmlformats.org/officeDocument/2006/relationships/image" Target="../media/image134.png"/><Relationship Id="rId15" Type="http://schemas.openxmlformats.org/officeDocument/2006/relationships/image" Target="../media/image144.png"/><Relationship Id="rId10" Type="http://schemas.openxmlformats.org/officeDocument/2006/relationships/image" Target="../media/image139.jpeg"/><Relationship Id="rId4" Type="http://schemas.openxmlformats.org/officeDocument/2006/relationships/image" Target="../media/image133.png"/><Relationship Id="rId9" Type="http://schemas.openxmlformats.org/officeDocument/2006/relationships/image" Target="../media/image138.png"/><Relationship Id="rId14" Type="http://schemas.openxmlformats.org/officeDocument/2006/relationships/image" Target="../media/image14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6.png"/><Relationship Id="rId5" Type="http://schemas.openxmlformats.org/officeDocument/2006/relationships/image" Target="../media/image144.png"/><Relationship Id="rId4" Type="http://schemas.openxmlformats.org/officeDocument/2006/relationships/image" Target="../media/image145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4.png"/><Relationship Id="rId7" Type="http://schemas.openxmlformats.org/officeDocument/2006/relationships/image" Target="../media/image46.jpe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3.png"/><Relationship Id="rId11" Type="http://schemas.openxmlformats.org/officeDocument/2006/relationships/image" Target="../media/image45.jpeg"/><Relationship Id="rId5" Type="http://schemas.openxmlformats.org/officeDocument/2006/relationships/image" Target="../media/image42.png"/><Relationship Id="rId10" Type="http://schemas.openxmlformats.org/officeDocument/2006/relationships/image" Target="../media/image41.png"/><Relationship Id="rId4" Type="http://schemas.openxmlformats.org/officeDocument/2006/relationships/image" Target="../media/image44.png"/><Relationship Id="rId9" Type="http://schemas.openxmlformats.org/officeDocument/2006/relationships/image" Target="../media/image50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54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6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6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6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7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75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6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6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6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6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6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6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63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image" Target="../media/image188.svg"/><Relationship Id="rId7" Type="http://schemas.openxmlformats.org/officeDocument/2006/relationships/image" Target="../media/image191.sv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90.png"/><Relationship Id="rId5" Type="http://schemas.openxmlformats.org/officeDocument/2006/relationships/image" Target="../media/image58.png"/><Relationship Id="rId4" Type="http://schemas.openxmlformats.org/officeDocument/2006/relationships/image" Target="../media/image189.png"/><Relationship Id="rId9" Type="http://schemas.openxmlformats.org/officeDocument/2006/relationships/image" Target="../media/image193.sv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56B44FF8-AE70-AEB7-C2BC-FC1C7432AC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49251"/>
            <a:ext cx="9144000" cy="1560194"/>
          </a:xfrm>
        </p:spPr>
        <p:txBody>
          <a:bodyPr>
            <a:normAutofit/>
          </a:bodyPr>
          <a:lstStyle/>
          <a:p>
            <a:pPr algn="ctr"/>
            <a:r>
              <a:rPr lang="pt-PT" sz="3200" b="1"/>
              <a:t>- Parte I -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2F5AC5F-9BD3-7A66-598F-01E3C307A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648" y="2419057"/>
            <a:ext cx="4568703" cy="218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685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239570-C052-2112-A306-631E1CA41730}"/>
              </a:ext>
            </a:extLst>
          </p:cNvPr>
          <p:cNvSpPr/>
          <p:nvPr/>
        </p:nvSpPr>
        <p:spPr>
          <a:xfrm>
            <a:off x="10239274" y="-10886"/>
            <a:ext cx="1969475" cy="182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1" name="Google Shape;372;p63">
            <a:extLst>
              <a:ext uri="{FF2B5EF4-FFF2-40B4-BE49-F238E27FC236}">
                <a16:creationId xmlns:a16="http://schemas.microsoft.com/office/drawing/2014/main" id="{0C95DDA2-0DAE-FED0-641F-311E74B5C300}"/>
              </a:ext>
            </a:extLst>
          </p:cNvPr>
          <p:cNvGrpSpPr/>
          <p:nvPr/>
        </p:nvGrpSpPr>
        <p:grpSpPr>
          <a:xfrm>
            <a:off x="698009" y="1115433"/>
            <a:ext cx="11193361" cy="5267297"/>
            <a:chOff x="-1355478" y="742941"/>
            <a:chExt cx="13544725" cy="5658892"/>
          </a:xfrm>
        </p:grpSpPr>
        <p:sp>
          <p:nvSpPr>
            <p:cNvPr id="31" name="Google Shape;373;p63">
              <a:extLst>
                <a:ext uri="{FF2B5EF4-FFF2-40B4-BE49-F238E27FC236}">
                  <a16:creationId xmlns:a16="http://schemas.microsoft.com/office/drawing/2014/main" id="{07BD6D74-67AA-ABE7-8961-0905BFDCC2D3}"/>
                </a:ext>
              </a:extLst>
            </p:cNvPr>
            <p:cNvSpPr/>
            <p:nvPr/>
          </p:nvSpPr>
          <p:spPr>
            <a:xfrm>
              <a:off x="-834353" y="1041543"/>
              <a:ext cx="13023600" cy="536029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74;p63">
              <a:extLst>
                <a:ext uri="{FF2B5EF4-FFF2-40B4-BE49-F238E27FC236}">
                  <a16:creationId xmlns:a16="http://schemas.microsoft.com/office/drawing/2014/main" id="{0E559A52-52A7-DC50-067E-88899E7F17D4}"/>
                </a:ext>
              </a:extLst>
            </p:cNvPr>
            <p:cNvSpPr/>
            <p:nvPr/>
          </p:nvSpPr>
          <p:spPr>
            <a:xfrm>
              <a:off x="-1355478" y="742941"/>
              <a:ext cx="3750000" cy="56588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" name="Google Shape;375;p63">
              <a:extLst>
                <a:ext uri="{FF2B5EF4-FFF2-40B4-BE49-F238E27FC236}">
                  <a16:creationId xmlns:a16="http://schemas.microsoft.com/office/drawing/2014/main" id="{F3B5C2DC-7B07-66BD-E7B1-BBB211F0FBF4}"/>
                </a:ext>
              </a:extLst>
            </p:cNvPr>
            <p:cNvGrpSpPr/>
            <p:nvPr/>
          </p:nvGrpSpPr>
          <p:grpSpPr>
            <a:xfrm>
              <a:off x="3218861" y="1192011"/>
              <a:ext cx="8173988" cy="4419474"/>
              <a:chOff x="-2597609" y="822611"/>
              <a:chExt cx="8173988" cy="4419474"/>
            </a:xfrm>
          </p:grpSpPr>
          <p:grpSp>
            <p:nvGrpSpPr>
              <p:cNvPr id="36" name="Google Shape;376;p63">
                <a:extLst>
                  <a:ext uri="{FF2B5EF4-FFF2-40B4-BE49-F238E27FC236}">
                    <a16:creationId xmlns:a16="http://schemas.microsoft.com/office/drawing/2014/main" id="{E2260E04-30F5-59FA-74EF-29B96506B97B}"/>
                  </a:ext>
                </a:extLst>
              </p:cNvPr>
              <p:cNvGrpSpPr/>
              <p:nvPr/>
            </p:nvGrpSpPr>
            <p:grpSpPr>
              <a:xfrm>
                <a:off x="-2167475" y="822611"/>
                <a:ext cx="7406996" cy="814707"/>
                <a:chOff x="-2370675" y="1257182"/>
                <a:chExt cx="7406996" cy="814707"/>
              </a:xfrm>
            </p:grpSpPr>
            <p:sp>
              <p:nvSpPr>
                <p:cNvPr id="58" name="Google Shape;377;p63">
                  <a:extLst>
                    <a:ext uri="{FF2B5EF4-FFF2-40B4-BE49-F238E27FC236}">
                      <a16:creationId xmlns:a16="http://schemas.microsoft.com/office/drawing/2014/main" id="{D5C48396-E45E-B153-AC0D-CC61B1AEEC11}"/>
                    </a:ext>
                  </a:extLst>
                </p:cNvPr>
                <p:cNvSpPr/>
                <p:nvPr/>
              </p:nvSpPr>
              <p:spPr>
                <a:xfrm>
                  <a:off x="-1309117" y="1475489"/>
                  <a:ext cx="2996100" cy="596400"/>
                </a:xfrm>
                <a:prstGeom prst="rect">
                  <a:avLst/>
                </a:prstGeom>
                <a:gradFill>
                  <a:gsLst>
                    <a:gs pos="0">
                      <a:srgbClr val="FFFFFF">
                        <a:alpha val="0"/>
                      </a:srgbClr>
                    </a:gs>
                    <a:gs pos="3000">
                      <a:srgbClr val="FFFFFF">
                        <a:alpha val="0"/>
                      </a:srgbClr>
                    </a:gs>
                    <a:gs pos="100000">
                      <a:srgbClr val="FFFFFF">
                        <a:alpha val="15686"/>
                      </a:srgbClr>
                    </a:gs>
                  </a:gsLst>
                  <a:lin ang="12000143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59" name="Google Shape;378;p63">
                  <a:extLst>
                    <a:ext uri="{FF2B5EF4-FFF2-40B4-BE49-F238E27FC236}">
                      <a16:creationId xmlns:a16="http://schemas.microsoft.com/office/drawing/2014/main" id="{D0AAC302-8576-60E9-5731-93E3E5BAC39A}"/>
                    </a:ext>
                  </a:extLst>
                </p:cNvPr>
                <p:cNvGrpSpPr/>
                <p:nvPr/>
              </p:nvGrpSpPr>
              <p:grpSpPr>
                <a:xfrm>
                  <a:off x="-2370675" y="1257182"/>
                  <a:ext cx="7406996" cy="596400"/>
                  <a:chOff x="-2370675" y="1257182"/>
                  <a:chExt cx="7406996" cy="596400"/>
                </a:xfrm>
              </p:grpSpPr>
              <p:grpSp>
                <p:nvGrpSpPr>
                  <p:cNvPr id="60" name="Google Shape;379;p63">
                    <a:extLst>
                      <a:ext uri="{FF2B5EF4-FFF2-40B4-BE49-F238E27FC236}">
                        <a16:creationId xmlns:a16="http://schemas.microsoft.com/office/drawing/2014/main" id="{C54953C2-FFD1-07FD-94C5-5219B8486144}"/>
                      </a:ext>
                    </a:extLst>
                  </p:cNvPr>
                  <p:cNvGrpSpPr/>
                  <p:nvPr/>
                </p:nvGrpSpPr>
                <p:grpSpPr>
                  <a:xfrm>
                    <a:off x="-2370675" y="1257182"/>
                    <a:ext cx="596400" cy="596400"/>
                    <a:chOff x="-2370675" y="1257182"/>
                    <a:chExt cx="596400" cy="596400"/>
                  </a:xfrm>
                </p:grpSpPr>
                <p:grpSp>
                  <p:nvGrpSpPr>
                    <p:cNvPr id="62" name="Google Shape;380;p63">
                      <a:extLst>
                        <a:ext uri="{FF2B5EF4-FFF2-40B4-BE49-F238E27FC236}">
                          <a16:creationId xmlns:a16="http://schemas.microsoft.com/office/drawing/2014/main" id="{1B0EA899-60B4-5BDF-C554-A2B565ED89B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2370675" y="1257182"/>
                      <a:ext cx="596400" cy="596400"/>
                      <a:chOff x="-2370675" y="1257182"/>
                      <a:chExt cx="596400" cy="596400"/>
                    </a:xfrm>
                  </p:grpSpPr>
                  <p:sp>
                    <p:nvSpPr>
                      <p:cNvPr id="64" name="Google Shape;381;p63">
                        <a:extLst>
                          <a:ext uri="{FF2B5EF4-FFF2-40B4-BE49-F238E27FC236}">
                            <a16:creationId xmlns:a16="http://schemas.microsoft.com/office/drawing/2014/main" id="{D04ECDE1-C2A3-3EE2-45A4-D5537925E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2370675" y="1257182"/>
                        <a:ext cx="596400" cy="596400"/>
                      </a:xfrm>
                      <a:prstGeom prst="ellipse">
                        <a:avLst/>
                      </a:prstGeom>
                      <a:solidFill>
                        <a:srgbClr val="FFFFFF">
                          <a:alpha val="27840"/>
                        </a:srgbClr>
                      </a:solidFill>
                      <a:ln w="9525" cap="flat" cmpd="sng">
                        <a:solidFill>
                          <a:srgbClr val="D9D9D9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65" name="Google Shape;382;p63">
                        <a:extLst>
                          <a:ext uri="{FF2B5EF4-FFF2-40B4-BE49-F238E27FC236}">
                            <a16:creationId xmlns:a16="http://schemas.microsoft.com/office/drawing/2014/main" id="{14171558-EF8B-E28D-0B5F-A9F4B3DDF2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2331539" y="1296413"/>
                        <a:ext cx="518100" cy="518100"/>
                      </a:xfrm>
                      <a:prstGeom prst="ellipse">
                        <a:avLst/>
                      </a:prstGeom>
                      <a:solidFill>
                        <a:srgbClr val="666666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5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66" name="Google Shape;383;p63">
                        <a:extLst>
                          <a:ext uri="{FF2B5EF4-FFF2-40B4-BE49-F238E27FC236}">
                            <a16:creationId xmlns:a16="http://schemas.microsoft.com/office/drawing/2014/main" id="{201616A5-3855-8E84-02F0-084BC3B7D9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2218039" y="1314591"/>
                        <a:ext cx="291000" cy="155400"/>
                      </a:xfrm>
                      <a:prstGeom prst="ellipse">
                        <a:avLst/>
                      </a:prstGeom>
                      <a:gradFill>
                        <a:gsLst>
                          <a:gs pos="0">
                            <a:srgbClr val="FFFFFF">
                              <a:alpha val="0"/>
                            </a:srgbClr>
                          </a:gs>
                          <a:gs pos="3000">
                            <a:srgbClr val="FFFFFF">
                              <a:alpha val="0"/>
                            </a:srgbClr>
                          </a:gs>
                          <a:gs pos="100000">
                            <a:srgbClr val="FFFFFF">
                              <a:alpha val="52941"/>
                            </a:srgbClr>
                          </a:gs>
                        </a:gsLst>
                        <a:lin ang="15600151" scaled="0"/>
                      </a:gra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5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63" name="Google Shape;384;p63">
                      <a:extLst>
                        <a:ext uri="{FF2B5EF4-FFF2-40B4-BE49-F238E27FC236}">
                          <a16:creationId xmlns:a16="http://schemas.microsoft.com/office/drawing/2014/main" id="{D006E46A-9E85-8D2E-6BE2-33994C131D6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2218039" y="1448904"/>
                      <a:ext cx="291000" cy="1878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0" tIns="0" rIns="0" bIns="0" anchor="t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5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500" b="1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1" name="Google Shape;385;p63">
                    <a:extLst>
                      <a:ext uri="{FF2B5EF4-FFF2-40B4-BE49-F238E27FC236}">
                        <a16:creationId xmlns:a16="http://schemas.microsoft.com/office/drawing/2014/main" id="{8F6662B3-6DFC-02B6-C666-C15DB4ABF96B}"/>
                      </a:ext>
                    </a:extLst>
                  </p:cNvPr>
                  <p:cNvSpPr/>
                  <p:nvPr/>
                </p:nvSpPr>
                <p:spPr>
                  <a:xfrm>
                    <a:off x="-1625779" y="1309198"/>
                    <a:ext cx="6662100" cy="4923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lvl="0" indent="0" algn="l" rtl="0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00"/>
                      <a:buFont typeface="Arial"/>
                      <a:buNone/>
                    </a:pPr>
                    <a:r>
                      <a:rPr lang="pt-PT" sz="3600" b="1">
                        <a:solidFill>
                          <a:srgbClr val="2982BD"/>
                        </a:solidFill>
                        <a:latin typeface="+mj-lt"/>
                        <a:ea typeface="+mj-ea"/>
                        <a:cs typeface="+mj-cs"/>
                        <a:sym typeface="Montserrat"/>
                      </a:rPr>
                      <a:t>Simplificar</a:t>
                    </a:r>
                    <a:endParaRPr sz="3600" b="1">
                      <a:solidFill>
                        <a:srgbClr val="2982BD"/>
                      </a:solidFill>
                      <a:latin typeface="+mj-lt"/>
                      <a:ea typeface="+mj-ea"/>
                      <a:cs typeface="+mj-cs"/>
                      <a:sym typeface="Montserrat"/>
                    </a:endParaRPr>
                  </a:p>
                </p:txBody>
              </p:sp>
            </p:grpSp>
          </p:grpSp>
          <p:grpSp>
            <p:nvGrpSpPr>
              <p:cNvPr id="40" name="Google Shape;386;p63">
                <a:extLst>
                  <a:ext uri="{FF2B5EF4-FFF2-40B4-BE49-F238E27FC236}">
                    <a16:creationId xmlns:a16="http://schemas.microsoft.com/office/drawing/2014/main" id="{289C168C-800D-E016-EBE1-6CCE6437F97D}"/>
                  </a:ext>
                </a:extLst>
              </p:cNvPr>
              <p:cNvGrpSpPr/>
              <p:nvPr/>
            </p:nvGrpSpPr>
            <p:grpSpPr>
              <a:xfrm>
                <a:off x="-1627817" y="2333421"/>
                <a:ext cx="7204196" cy="1120331"/>
                <a:chOff x="-2988517" y="1912103"/>
                <a:chExt cx="7204196" cy="1120331"/>
              </a:xfrm>
            </p:grpSpPr>
            <p:sp>
              <p:nvSpPr>
                <p:cNvPr id="49" name="Google Shape;387;p63">
                  <a:extLst>
                    <a:ext uri="{FF2B5EF4-FFF2-40B4-BE49-F238E27FC236}">
                      <a16:creationId xmlns:a16="http://schemas.microsoft.com/office/drawing/2014/main" id="{9E4C2474-86B7-2211-D017-8B23BF0F7213}"/>
                    </a:ext>
                  </a:extLst>
                </p:cNvPr>
                <p:cNvSpPr/>
                <p:nvPr/>
              </p:nvSpPr>
              <p:spPr>
                <a:xfrm>
                  <a:off x="-2078815" y="1912103"/>
                  <a:ext cx="2996100" cy="596400"/>
                </a:xfrm>
                <a:prstGeom prst="rect">
                  <a:avLst/>
                </a:prstGeom>
                <a:gradFill>
                  <a:gsLst>
                    <a:gs pos="0">
                      <a:srgbClr val="FFFFFF">
                        <a:alpha val="0"/>
                      </a:srgbClr>
                    </a:gs>
                    <a:gs pos="3000">
                      <a:srgbClr val="FFFFFF">
                        <a:alpha val="0"/>
                      </a:srgbClr>
                    </a:gs>
                    <a:gs pos="100000">
                      <a:srgbClr val="FFFFFF">
                        <a:alpha val="15686"/>
                      </a:srgbClr>
                    </a:gs>
                  </a:gsLst>
                  <a:lin ang="12000143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50" name="Google Shape;388;p63">
                  <a:extLst>
                    <a:ext uri="{FF2B5EF4-FFF2-40B4-BE49-F238E27FC236}">
                      <a16:creationId xmlns:a16="http://schemas.microsoft.com/office/drawing/2014/main" id="{6DDE7601-8763-FC48-9CB8-6FCAFB2B1EB8}"/>
                    </a:ext>
                  </a:extLst>
                </p:cNvPr>
                <p:cNvGrpSpPr/>
                <p:nvPr/>
              </p:nvGrpSpPr>
              <p:grpSpPr>
                <a:xfrm>
                  <a:off x="-2988517" y="2239563"/>
                  <a:ext cx="7204196" cy="792871"/>
                  <a:chOff x="-2988517" y="2239563"/>
                  <a:chExt cx="7204196" cy="792871"/>
                </a:xfrm>
              </p:grpSpPr>
              <p:grpSp>
                <p:nvGrpSpPr>
                  <p:cNvPr id="51" name="Google Shape;389;p63">
                    <a:extLst>
                      <a:ext uri="{FF2B5EF4-FFF2-40B4-BE49-F238E27FC236}">
                        <a16:creationId xmlns:a16="http://schemas.microsoft.com/office/drawing/2014/main" id="{F618A337-23FD-4C05-DD1A-E2D275A0B298}"/>
                      </a:ext>
                    </a:extLst>
                  </p:cNvPr>
                  <p:cNvGrpSpPr/>
                  <p:nvPr/>
                </p:nvGrpSpPr>
                <p:grpSpPr>
                  <a:xfrm>
                    <a:off x="-2988517" y="2239563"/>
                    <a:ext cx="1193155" cy="596400"/>
                    <a:chOff x="-2988517" y="2239563"/>
                    <a:chExt cx="1193155" cy="596400"/>
                  </a:xfrm>
                </p:grpSpPr>
                <p:grpSp>
                  <p:nvGrpSpPr>
                    <p:cNvPr id="53" name="Google Shape;390;p63">
                      <a:extLst>
                        <a:ext uri="{FF2B5EF4-FFF2-40B4-BE49-F238E27FC236}">
                          <a16:creationId xmlns:a16="http://schemas.microsoft.com/office/drawing/2014/main" id="{B78AE6EC-6D73-BC66-92D6-F654134B454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2988517" y="2239563"/>
                      <a:ext cx="1193155" cy="596400"/>
                      <a:chOff x="-2988517" y="2239563"/>
                      <a:chExt cx="1193155" cy="596400"/>
                    </a:xfrm>
                  </p:grpSpPr>
                  <p:sp>
                    <p:nvSpPr>
                      <p:cNvPr id="55" name="Google Shape;391;p63">
                        <a:extLst>
                          <a:ext uri="{FF2B5EF4-FFF2-40B4-BE49-F238E27FC236}">
                            <a16:creationId xmlns:a16="http://schemas.microsoft.com/office/drawing/2014/main" id="{E66105FE-6AF5-FCAA-598A-C1DD097EA4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2391762" y="2239563"/>
                        <a:ext cx="596400" cy="596400"/>
                      </a:xfrm>
                      <a:prstGeom prst="ellipse">
                        <a:avLst/>
                      </a:prstGeom>
                      <a:solidFill>
                        <a:srgbClr val="FFFFFF">
                          <a:alpha val="2784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56" name="Google Shape;392;p63">
                        <a:extLst>
                          <a:ext uri="{FF2B5EF4-FFF2-40B4-BE49-F238E27FC236}">
                            <a16:creationId xmlns:a16="http://schemas.microsoft.com/office/drawing/2014/main" id="{A3A09C4C-99CA-FC59-5024-0A459FB0B4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2988517" y="2278793"/>
                        <a:ext cx="518100" cy="518100"/>
                      </a:xfrm>
                      <a:prstGeom prst="ellipse">
                        <a:avLst/>
                      </a:prstGeom>
                      <a:solidFill>
                        <a:srgbClr val="666666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5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57" name="Google Shape;393;p63">
                        <a:extLst>
                          <a:ext uri="{FF2B5EF4-FFF2-40B4-BE49-F238E27FC236}">
                            <a16:creationId xmlns:a16="http://schemas.microsoft.com/office/drawing/2014/main" id="{30021A2C-FFA2-08E9-E0DF-71CD7A5F5D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2218039" y="2296972"/>
                        <a:ext cx="291000" cy="155400"/>
                      </a:xfrm>
                      <a:prstGeom prst="ellipse">
                        <a:avLst/>
                      </a:prstGeom>
                      <a:gradFill>
                        <a:gsLst>
                          <a:gs pos="0">
                            <a:srgbClr val="FFFFFF">
                              <a:alpha val="0"/>
                            </a:srgbClr>
                          </a:gs>
                          <a:gs pos="3000">
                            <a:srgbClr val="FFFFFF">
                              <a:alpha val="0"/>
                            </a:srgbClr>
                          </a:gs>
                          <a:gs pos="100000">
                            <a:srgbClr val="FFFFFF">
                              <a:alpha val="52941"/>
                            </a:srgbClr>
                          </a:gs>
                        </a:gsLst>
                        <a:lin ang="15600151" scaled="0"/>
                      </a:gra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5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54" name="Google Shape;394;p63">
                      <a:extLst>
                        <a:ext uri="{FF2B5EF4-FFF2-40B4-BE49-F238E27FC236}">
                          <a16:creationId xmlns:a16="http://schemas.microsoft.com/office/drawing/2014/main" id="{6C0694C5-0C34-E5D4-55D8-01C7A98737B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2875017" y="2431284"/>
                      <a:ext cx="291000" cy="2154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0" tIns="0" rIns="0" bIns="0" anchor="t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5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500" b="1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52" name="Google Shape;395;p63">
                    <a:extLst>
                      <a:ext uri="{FF2B5EF4-FFF2-40B4-BE49-F238E27FC236}">
                        <a16:creationId xmlns:a16="http://schemas.microsoft.com/office/drawing/2014/main" id="{FD874B6D-C2BA-0CFE-335C-5D2F479B3AB4}"/>
                      </a:ext>
                    </a:extLst>
                  </p:cNvPr>
                  <p:cNvSpPr/>
                  <p:nvPr/>
                </p:nvSpPr>
                <p:spPr>
                  <a:xfrm>
                    <a:off x="-2222621" y="2256334"/>
                    <a:ext cx="6438300" cy="776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buClr>
                        <a:srgbClr val="000000"/>
                      </a:buClr>
                      <a:buSzPts val="1500"/>
                    </a:pPr>
                    <a:r>
                      <a:rPr lang="pt-PT" sz="3600" b="1">
                        <a:solidFill>
                          <a:srgbClr val="2982BD"/>
                        </a:solidFill>
                        <a:latin typeface="+mj-lt"/>
                        <a:ea typeface="+mj-ea"/>
                        <a:cs typeface="+mj-cs"/>
                        <a:sym typeface="Montserrat"/>
                      </a:rPr>
                      <a:t>Medir</a:t>
                    </a:r>
                    <a:endParaRPr sz="3600" b="1">
                      <a:solidFill>
                        <a:srgbClr val="2982BD"/>
                      </a:solidFill>
                      <a:latin typeface="+mj-lt"/>
                      <a:ea typeface="+mj-ea"/>
                      <a:cs typeface="+mj-cs"/>
                      <a:sym typeface="Montserrat"/>
                    </a:endParaRPr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00" b="1" i="1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1" name="Google Shape;396;p63">
                <a:extLst>
                  <a:ext uri="{FF2B5EF4-FFF2-40B4-BE49-F238E27FC236}">
                    <a16:creationId xmlns:a16="http://schemas.microsoft.com/office/drawing/2014/main" id="{4C7E005A-AABB-3F00-03D2-567A87CDAE46}"/>
                  </a:ext>
                </a:extLst>
              </p:cNvPr>
              <p:cNvGrpSpPr/>
              <p:nvPr/>
            </p:nvGrpSpPr>
            <p:grpSpPr>
              <a:xfrm>
                <a:off x="-2597609" y="4338253"/>
                <a:ext cx="7651001" cy="903832"/>
                <a:chOff x="-2800809" y="3061046"/>
                <a:chExt cx="7651001" cy="903832"/>
              </a:xfrm>
            </p:grpSpPr>
            <p:grpSp>
              <p:nvGrpSpPr>
                <p:cNvPr id="42" name="Google Shape;397;p63">
                  <a:extLst>
                    <a:ext uri="{FF2B5EF4-FFF2-40B4-BE49-F238E27FC236}">
                      <a16:creationId xmlns:a16="http://schemas.microsoft.com/office/drawing/2014/main" id="{337B98B7-391A-65B1-92F7-6D036F501F44}"/>
                    </a:ext>
                  </a:extLst>
                </p:cNvPr>
                <p:cNvGrpSpPr/>
                <p:nvPr/>
              </p:nvGrpSpPr>
              <p:grpSpPr>
                <a:xfrm>
                  <a:off x="-2800809" y="3061046"/>
                  <a:ext cx="873770" cy="805907"/>
                  <a:chOff x="-2800809" y="3061046"/>
                  <a:chExt cx="873770" cy="805907"/>
                </a:xfrm>
              </p:grpSpPr>
              <p:grpSp>
                <p:nvGrpSpPr>
                  <p:cNvPr id="44" name="Google Shape;398;p63">
                    <a:extLst>
                      <a:ext uri="{FF2B5EF4-FFF2-40B4-BE49-F238E27FC236}">
                        <a16:creationId xmlns:a16="http://schemas.microsoft.com/office/drawing/2014/main" id="{F8E7F2FC-D580-E24E-6A18-92F49DCFE6AB}"/>
                      </a:ext>
                    </a:extLst>
                  </p:cNvPr>
                  <p:cNvGrpSpPr/>
                  <p:nvPr/>
                </p:nvGrpSpPr>
                <p:grpSpPr>
                  <a:xfrm>
                    <a:off x="-2800809" y="3061046"/>
                    <a:ext cx="873770" cy="805907"/>
                    <a:chOff x="-2800809" y="3061046"/>
                    <a:chExt cx="873770" cy="805907"/>
                  </a:xfrm>
                </p:grpSpPr>
                <p:sp>
                  <p:nvSpPr>
                    <p:cNvPr id="47" name="Google Shape;400;p63">
                      <a:extLst>
                        <a:ext uri="{FF2B5EF4-FFF2-40B4-BE49-F238E27FC236}">
                          <a16:creationId xmlns:a16="http://schemas.microsoft.com/office/drawing/2014/main" id="{528FC3AE-0100-0CE9-0181-111CFFF5D3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800809" y="3348853"/>
                      <a:ext cx="518100" cy="518100"/>
                    </a:xfrm>
                    <a:prstGeom prst="ellipse">
                      <a:avLst/>
                    </a:prstGeom>
                    <a:solidFill>
                      <a:srgbClr val="66666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" name="Google Shape;401;p63">
                      <a:extLst>
                        <a:ext uri="{FF2B5EF4-FFF2-40B4-BE49-F238E27FC236}">
                          <a16:creationId xmlns:a16="http://schemas.microsoft.com/office/drawing/2014/main" id="{000E6724-DE26-F55D-A98B-A6AFC98FF9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218039" y="3061046"/>
                      <a:ext cx="291000" cy="15540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FFFFFF">
                            <a:alpha val="0"/>
                          </a:srgbClr>
                        </a:gs>
                        <a:gs pos="3000">
                          <a:srgbClr val="FFFFFF">
                            <a:alpha val="0"/>
                          </a:srgbClr>
                        </a:gs>
                        <a:gs pos="100000">
                          <a:srgbClr val="FFFFFF">
                            <a:alpha val="52941"/>
                          </a:srgbClr>
                        </a:gs>
                      </a:gsLst>
                      <a:lin ang="15600151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45" name="Google Shape;402;p63">
                    <a:extLst>
                      <a:ext uri="{FF2B5EF4-FFF2-40B4-BE49-F238E27FC236}">
                        <a16:creationId xmlns:a16="http://schemas.microsoft.com/office/drawing/2014/main" id="{F8307A2C-2C47-EBA3-C06D-7617687FAC89}"/>
                      </a:ext>
                    </a:extLst>
                  </p:cNvPr>
                  <p:cNvSpPr txBox="1"/>
                  <p:nvPr/>
                </p:nvSpPr>
                <p:spPr>
                  <a:xfrm>
                    <a:off x="-2687309" y="3453029"/>
                    <a:ext cx="291000" cy="215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0" tIns="0" rIns="0" bIns="0" anchor="t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pt-PT" sz="1500" b="1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3</a:t>
                    </a:r>
                    <a:endParaRPr sz="1500" b="1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3" name="Google Shape;403;p63">
                  <a:extLst>
                    <a:ext uri="{FF2B5EF4-FFF2-40B4-BE49-F238E27FC236}">
                      <a16:creationId xmlns:a16="http://schemas.microsoft.com/office/drawing/2014/main" id="{50019381-CC58-2899-9E14-4E939DCED551}"/>
                    </a:ext>
                  </a:extLst>
                </p:cNvPr>
                <p:cNvSpPr/>
                <p:nvPr/>
              </p:nvSpPr>
              <p:spPr>
                <a:xfrm>
                  <a:off x="-2051908" y="3188776"/>
                  <a:ext cx="6902100" cy="77610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lvl="0" indent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00"/>
                    <a:buFont typeface="Arial"/>
                    <a:buNone/>
                  </a:pPr>
                  <a:r>
                    <a:rPr lang="pt-PT" sz="3600" b="1">
                      <a:solidFill>
                        <a:srgbClr val="2982BD"/>
                      </a:solidFill>
                      <a:latin typeface="+mj-lt"/>
                      <a:ea typeface="+mj-ea"/>
                      <a:cs typeface="+mj-cs"/>
                      <a:sym typeface="Montserrat"/>
                    </a:rPr>
                    <a:t>Descobrir</a:t>
                  </a:r>
                  <a:endParaRPr sz="3600" b="1">
                    <a:solidFill>
                      <a:srgbClr val="2982BD"/>
                    </a:solidFill>
                    <a:latin typeface="+mj-lt"/>
                    <a:ea typeface="+mj-ea"/>
                    <a:cs typeface="+mj-cs"/>
                    <a:sym typeface="Montserrat"/>
                  </a:endParaRPr>
                </a:p>
              </p:txBody>
            </p:sp>
          </p:grpSp>
        </p:grpSp>
        <p:sp>
          <p:nvSpPr>
            <p:cNvPr id="34" name="Google Shape;404;p63">
              <a:extLst>
                <a:ext uri="{FF2B5EF4-FFF2-40B4-BE49-F238E27FC236}">
                  <a16:creationId xmlns:a16="http://schemas.microsoft.com/office/drawing/2014/main" id="{AD0FCD8F-2F6B-8F7C-E15F-2B6DCE0364EA}"/>
                </a:ext>
              </a:extLst>
            </p:cNvPr>
            <p:cNvSpPr/>
            <p:nvPr/>
          </p:nvSpPr>
          <p:spPr>
            <a:xfrm rot="10800000">
              <a:off x="2293188" y="1041541"/>
              <a:ext cx="667200" cy="5360291"/>
            </a:xfrm>
            <a:prstGeom prst="triangle">
              <a:avLst>
                <a:gd name="adj" fmla="val 10000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algn="l" rotWithShape="0">
                <a:srgbClr val="000000">
                  <a:alpha val="3373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405;p63">
              <a:extLst>
                <a:ext uri="{FF2B5EF4-FFF2-40B4-BE49-F238E27FC236}">
                  <a16:creationId xmlns:a16="http://schemas.microsoft.com/office/drawing/2014/main" id="{39100BE6-40BC-28E0-BC18-633DB76225D4}"/>
                </a:ext>
              </a:extLst>
            </p:cNvPr>
            <p:cNvSpPr/>
            <p:nvPr/>
          </p:nvSpPr>
          <p:spPr>
            <a:xfrm rot="10800000">
              <a:off x="2304159" y="1041542"/>
              <a:ext cx="763499" cy="4913873"/>
            </a:xfrm>
            <a:prstGeom prst="triangle">
              <a:avLst>
                <a:gd name="adj" fmla="val 10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7" name="Google Shape;406;p63">
            <a:extLst>
              <a:ext uri="{FF2B5EF4-FFF2-40B4-BE49-F238E27FC236}">
                <a16:creationId xmlns:a16="http://schemas.microsoft.com/office/drawing/2014/main" id="{DB525D17-2D82-8D64-0FCE-F6F6AD73B9F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1353" y="2795435"/>
            <a:ext cx="2921600" cy="1398766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407;p63">
            <a:extLst>
              <a:ext uri="{FF2B5EF4-FFF2-40B4-BE49-F238E27FC236}">
                <a16:creationId xmlns:a16="http://schemas.microsoft.com/office/drawing/2014/main" id="{BD3BE0AC-6585-00B9-E2A0-9493AD6784F8}"/>
              </a:ext>
            </a:extLst>
          </p:cNvPr>
          <p:cNvSpPr txBox="1"/>
          <p:nvPr/>
        </p:nvSpPr>
        <p:spPr>
          <a:xfrm>
            <a:off x="5165233" y="1866367"/>
            <a:ext cx="5629500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600" lvl="0" indent="-425450" algn="l" rtl="0"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Proxima Nova"/>
              <a:buChar char="●"/>
            </a:pPr>
            <a:r>
              <a:rPr lang="pt-PT" sz="1900" b="1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Gestão simplificada</a:t>
            </a:r>
            <a:r>
              <a:rPr lang="pt-PT" sz="19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 da informação</a:t>
            </a:r>
            <a:endParaRPr sz="19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609600" lvl="0" indent="-42545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Proxima Nova"/>
              <a:buChar char="●"/>
            </a:pPr>
            <a:r>
              <a:rPr lang="pt-PT" sz="1900" b="1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Redução d</a:t>
            </a:r>
            <a:r>
              <a:rPr lang="pt-PT" sz="19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a carga </a:t>
            </a:r>
            <a:r>
              <a:rPr lang="pt-PT" sz="1900" b="1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burocrática</a:t>
            </a:r>
            <a:endParaRPr sz="1900" b="1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Google Shape;408;p63">
            <a:extLst>
              <a:ext uri="{FF2B5EF4-FFF2-40B4-BE49-F238E27FC236}">
                <a16:creationId xmlns:a16="http://schemas.microsoft.com/office/drawing/2014/main" id="{7E3716AE-B585-13B3-114C-E157AD881070}"/>
              </a:ext>
            </a:extLst>
          </p:cNvPr>
          <p:cNvSpPr txBox="1"/>
          <p:nvPr/>
        </p:nvSpPr>
        <p:spPr>
          <a:xfrm>
            <a:off x="5354325" y="3669025"/>
            <a:ext cx="6537000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600" lvl="0" indent="-425450" algn="l" rtl="0"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Proxima Nova"/>
              <a:buChar char="●"/>
            </a:pPr>
            <a:r>
              <a:rPr lang="pt-PT" sz="19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Facilidade em </a:t>
            </a:r>
            <a:r>
              <a:rPr lang="pt-PT" sz="1900" b="1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medir e analisar</a:t>
            </a:r>
            <a:r>
              <a:rPr lang="pt-PT" sz="19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 a atividade científica</a:t>
            </a:r>
            <a:endParaRPr sz="19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609600" lvl="0" indent="-42545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Proxima Nova"/>
              <a:buChar char="●"/>
            </a:pPr>
            <a:r>
              <a:rPr lang="pt-PT" sz="19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Otimização do processo de</a:t>
            </a:r>
            <a:r>
              <a:rPr lang="pt-PT" sz="1900" b="1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 financiamento</a:t>
            </a:r>
            <a:endParaRPr sz="19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" name="Google Shape;409;p63">
            <a:extLst>
              <a:ext uri="{FF2B5EF4-FFF2-40B4-BE49-F238E27FC236}">
                <a16:creationId xmlns:a16="http://schemas.microsoft.com/office/drawing/2014/main" id="{8A2C2638-B8C3-6D5F-CAA4-1929AF8B0791}"/>
              </a:ext>
            </a:extLst>
          </p:cNvPr>
          <p:cNvSpPr txBox="1"/>
          <p:nvPr/>
        </p:nvSpPr>
        <p:spPr>
          <a:xfrm>
            <a:off x="4331650" y="5410955"/>
            <a:ext cx="7363200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600" lvl="0" indent="-425450" algn="l" rtl="0"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Proxima Nova"/>
              <a:buChar char="●"/>
            </a:pPr>
            <a:r>
              <a:rPr lang="pt-PT" sz="19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Facilidade de </a:t>
            </a:r>
            <a:r>
              <a:rPr lang="pt-PT" sz="1900" b="1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acesso </a:t>
            </a:r>
            <a:r>
              <a:rPr lang="pt-PT" sz="19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à atividade científica e seus resultados</a:t>
            </a:r>
            <a:endParaRPr sz="19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609600" lvl="0" indent="-42545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900"/>
              <a:buFont typeface="Proxima Nova"/>
              <a:buChar char="●"/>
            </a:pPr>
            <a:r>
              <a:rPr lang="pt-PT" sz="19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Facilidade em descobrir </a:t>
            </a:r>
            <a:r>
              <a:rPr lang="pt-PT" sz="1900" b="1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tecnologia e ideias inovadoras</a:t>
            </a:r>
            <a:endParaRPr sz="1900" b="1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46A0F75-6DDD-775F-75DB-657FC060F24E}"/>
              </a:ext>
            </a:extLst>
          </p:cNvPr>
          <p:cNvGrpSpPr/>
          <p:nvPr/>
        </p:nvGrpSpPr>
        <p:grpSpPr>
          <a:xfrm>
            <a:off x="10721648" y="-4291"/>
            <a:ext cx="1447231" cy="1444260"/>
            <a:chOff x="713884" y="2153856"/>
            <a:chExt cx="3165600" cy="3257394"/>
          </a:xfrm>
        </p:grpSpPr>
        <p:pic>
          <p:nvPicPr>
            <p:cNvPr id="4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E69B4FD8-3916-1D8A-E016-C8C657C81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5" name="Google Shape;426;p97">
              <a:extLst>
                <a:ext uri="{FF2B5EF4-FFF2-40B4-BE49-F238E27FC236}">
                  <a16:creationId xmlns:a16="http://schemas.microsoft.com/office/drawing/2014/main" id="{74D19FC8-F300-FD1F-009C-CA2FBAB68DA8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r>
                <a:rPr lang="en" sz="6600" b="1">
                  <a:latin typeface="Montserrat"/>
                  <a:ea typeface="Montserrat"/>
                  <a:cs typeface="Montserrat"/>
                  <a:sym typeface="Montserrat"/>
                </a:rPr>
                <a:t>?</a:t>
              </a: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</p:grpSp>
      <p:pic>
        <p:nvPicPr>
          <p:cNvPr id="8194" name="Picture 2">
            <a:extLst>
              <a:ext uri="{FF2B5EF4-FFF2-40B4-BE49-F238E27FC236}">
                <a16:creationId xmlns:a16="http://schemas.microsoft.com/office/drawing/2014/main" id="{B8B4215B-C16B-D1D9-FA55-647056B7C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188" y="210611"/>
            <a:ext cx="11525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46566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7">
            <a:extLst>
              <a:ext uri="{FF2B5EF4-FFF2-40B4-BE49-F238E27FC236}">
                <a16:creationId xmlns:a16="http://schemas.microsoft.com/office/drawing/2014/main" id="{8363A92E-A2CC-0019-3A28-F6745C5672D2}"/>
              </a:ext>
            </a:extLst>
          </p:cNvPr>
          <p:cNvSpPr>
            <a:spLocks noChangeAspect="1"/>
          </p:cNvSpPr>
          <p:nvPr/>
        </p:nvSpPr>
        <p:spPr>
          <a:xfrm>
            <a:off x="2245707" y="1946991"/>
            <a:ext cx="2822422" cy="754754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25000"/>
                  <a:lumOff val="7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13500000" scaled="1"/>
            <a:tileRect/>
          </a:gra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800" b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Representantes IES/</a:t>
            </a:r>
            <a:r>
              <a:rPr lang="pt-BR" b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UIDs</a:t>
            </a:r>
            <a:r>
              <a:rPr lang="pt-BR" sz="1800" b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</a:p>
        </p:txBody>
      </p:sp>
      <p:pic>
        <p:nvPicPr>
          <p:cNvPr id="22" name="Graphic 21" descr="Handshake outline">
            <a:extLst>
              <a:ext uri="{FF2B5EF4-FFF2-40B4-BE49-F238E27FC236}">
                <a16:creationId xmlns:a16="http://schemas.microsoft.com/office/drawing/2014/main" id="{2A31ABEA-0D90-66B0-73F5-86281E26A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72881" y="1907551"/>
            <a:ext cx="987061" cy="987061"/>
          </a:xfrm>
          <a:prstGeom prst="rect">
            <a:avLst/>
          </a:prstGeom>
        </p:spPr>
      </p:pic>
      <p:sp>
        <p:nvSpPr>
          <p:cNvPr id="25" name="Retângulo 7">
            <a:extLst>
              <a:ext uri="{FF2B5EF4-FFF2-40B4-BE49-F238E27FC236}">
                <a16:creationId xmlns:a16="http://schemas.microsoft.com/office/drawing/2014/main" id="{4E2F3FAA-10D9-46AA-0619-D5CB7A60B223}"/>
              </a:ext>
            </a:extLst>
          </p:cNvPr>
          <p:cNvSpPr>
            <a:spLocks noChangeAspect="1"/>
          </p:cNvSpPr>
          <p:nvPr/>
        </p:nvSpPr>
        <p:spPr>
          <a:xfrm>
            <a:off x="7033586" y="1946991"/>
            <a:ext cx="2822422" cy="754754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25000"/>
                  <a:lumOff val="7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13500000" scaled="1"/>
            <a:tileRect/>
          </a:gra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800" b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Equipa</a:t>
            </a:r>
          </a:p>
          <a:p>
            <a:pPr algn="ctr"/>
            <a:endParaRPr lang="pt-BR" sz="1800" b="1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26" name="Picture 2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9C191DB-4D8C-ACCD-64FB-53592462C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5982" y="2265615"/>
            <a:ext cx="2306797" cy="396000"/>
          </a:xfrm>
          <a:prstGeom prst="rect">
            <a:avLst/>
          </a:prstGeom>
        </p:spPr>
      </p:pic>
      <p:sp>
        <p:nvSpPr>
          <p:cNvPr id="28" name="Hexagon 27">
            <a:extLst>
              <a:ext uri="{FF2B5EF4-FFF2-40B4-BE49-F238E27FC236}">
                <a16:creationId xmlns:a16="http://schemas.microsoft.com/office/drawing/2014/main" id="{43127424-6527-795C-5638-DFB8692A24A8}"/>
              </a:ext>
            </a:extLst>
          </p:cNvPr>
          <p:cNvSpPr/>
          <p:nvPr/>
        </p:nvSpPr>
        <p:spPr>
          <a:xfrm rot="5400000">
            <a:off x="7689069" y="3357800"/>
            <a:ext cx="1649013" cy="1434641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EFCC138-11D7-2563-7D84-4E3C894E8C00}"/>
              </a:ext>
            </a:extLst>
          </p:cNvPr>
          <p:cNvCxnSpPr>
            <a:cxnSpLocks/>
          </p:cNvCxnSpPr>
          <p:nvPr/>
        </p:nvCxnSpPr>
        <p:spPr>
          <a:xfrm>
            <a:off x="4309586" y="4070506"/>
            <a:ext cx="348666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Hexagon 30">
            <a:extLst>
              <a:ext uri="{FF2B5EF4-FFF2-40B4-BE49-F238E27FC236}">
                <a16:creationId xmlns:a16="http://schemas.microsoft.com/office/drawing/2014/main" id="{FA81B11E-EE1D-CFD7-5FE2-CBCC94A082DD}"/>
              </a:ext>
            </a:extLst>
          </p:cNvPr>
          <p:cNvSpPr/>
          <p:nvPr/>
        </p:nvSpPr>
        <p:spPr>
          <a:xfrm rot="5400000">
            <a:off x="2742826" y="3357800"/>
            <a:ext cx="1649013" cy="1434641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933D24E-BF49-9580-F30B-485F711E50E3}"/>
              </a:ext>
            </a:extLst>
          </p:cNvPr>
          <p:cNvSpPr txBox="1"/>
          <p:nvPr/>
        </p:nvSpPr>
        <p:spPr>
          <a:xfrm>
            <a:off x="3005392" y="3709212"/>
            <a:ext cx="1434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Formação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A74799-F5AD-70CD-762C-667244C58B09}"/>
              </a:ext>
            </a:extLst>
          </p:cNvPr>
          <p:cNvSpPr txBox="1"/>
          <p:nvPr/>
        </p:nvSpPr>
        <p:spPr>
          <a:xfrm>
            <a:off x="2883431" y="4054193"/>
            <a:ext cx="1567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Capacitação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D39FB15-A954-F0F6-D519-E8CC98AFEBCF}"/>
              </a:ext>
            </a:extLst>
          </p:cNvPr>
          <p:cNvSpPr txBox="1"/>
          <p:nvPr/>
        </p:nvSpPr>
        <p:spPr>
          <a:xfrm>
            <a:off x="7796255" y="3655696"/>
            <a:ext cx="1434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Testes</a:t>
            </a:r>
            <a:r>
              <a:rPr lang="pt-PT" sz="1400" b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D84D6E-C468-CC95-0219-1D5D8B5BFD59}"/>
              </a:ext>
            </a:extLst>
          </p:cNvPr>
          <p:cNvSpPr txBox="1"/>
          <p:nvPr/>
        </p:nvSpPr>
        <p:spPr>
          <a:xfrm>
            <a:off x="7981986" y="4003603"/>
            <a:ext cx="1434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i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Feedback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9AB39F6-CB82-4E2E-7F52-0A4B22C79C36}"/>
              </a:ext>
            </a:extLst>
          </p:cNvPr>
          <p:cNvSpPr txBox="1"/>
          <p:nvPr/>
        </p:nvSpPr>
        <p:spPr>
          <a:xfrm>
            <a:off x="5247495" y="3547286"/>
            <a:ext cx="1434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147</a:t>
            </a:r>
            <a:r>
              <a:rPr lang="pt-PT" sz="1400" b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FDC27ED-B281-7A7B-F38A-F53DEB8FEE41}"/>
              </a:ext>
            </a:extLst>
          </p:cNvPr>
          <p:cNvSpPr txBox="1"/>
          <p:nvPr/>
        </p:nvSpPr>
        <p:spPr>
          <a:xfrm>
            <a:off x="4656116" y="4133020"/>
            <a:ext cx="2734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Promotores</a:t>
            </a:r>
            <a:r>
              <a:rPr lang="pt-PT" sz="1400" b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 </a:t>
            </a:r>
          </a:p>
        </p:txBody>
      </p: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DC06C63C-1426-AF44-4F43-DBA83FB11C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1389" y="5127306"/>
            <a:ext cx="693003" cy="693003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40659B45-16DB-3084-F98C-1CBE375228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4861" y="5127306"/>
            <a:ext cx="739008" cy="684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95223C-2DC0-B588-2D1E-F1300A7AE4BE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2E921239-0C88-D685-8CB9-A5D9FEFFD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231" y="560227"/>
            <a:ext cx="9961773" cy="626700"/>
          </a:xfrm>
        </p:spPr>
        <p:txBody>
          <a:bodyPr>
            <a:normAutofit/>
          </a:bodyPr>
          <a:lstStyle/>
          <a:p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Rede de Promotores </a:t>
            </a:r>
            <a:r>
              <a:rPr lang="pt-PT" sz="3600" b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CIÊNCIA</a:t>
            </a: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VITAE</a:t>
            </a:r>
          </a:p>
        </p:txBody>
      </p:sp>
    </p:spTree>
    <p:extLst>
      <p:ext uri="{BB962C8B-B14F-4D97-AF65-F5344CB8AC3E}">
        <p14:creationId xmlns:p14="http://schemas.microsoft.com/office/powerpoint/2010/main" val="138694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378FB5-3716-899D-B955-482635C16409}"/>
              </a:ext>
            </a:extLst>
          </p:cNvPr>
          <p:cNvSpPr/>
          <p:nvPr/>
        </p:nvSpPr>
        <p:spPr>
          <a:xfrm>
            <a:off x="9818914" y="0"/>
            <a:ext cx="2373086" cy="1741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FA02C6-4C8D-5D07-F72F-1C5733CE110F}"/>
              </a:ext>
            </a:extLst>
          </p:cNvPr>
          <p:cNvGrpSpPr/>
          <p:nvPr/>
        </p:nvGrpSpPr>
        <p:grpSpPr>
          <a:xfrm>
            <a:off x="3207168" y="2974621"/>
            <a:ext cx="3075665" cy="1012500"/>
            <a:chOff x="4176135" y="2028800"/>
            <a:chExt cx="3075665" cy="1012500"/>
          </a:xfrm>
        </p:grpSpPr>
        <p:pic>
          <p:nvPicPr>
            <p:cNvPr id="9" name="Google Shape;2676;p148">
              <a:extLst>
                <a:ext uri="{FF2B5EF4-FFF2-40B4-BE49-F238E27FC236}">
                  <a16:creationId xmlns:a16="http://schemas.microsoft.com/office/drawing/2014/main" id="{B9FD1BF0-B21A-289C-B5E5-36B161C7F6F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8848" b="8840"/>
            <a:stretch/>
          </p:blipFill>
          <p:spPr>
            <a:xfrm>
              <a:off x="4176135" y="2132433"/>
              <a:ext cx="952273" cy="8741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2677;p148">
              <a:extLst>
                <a:ext uri="{FF2B5EF4-FFF2-40B4-BE49-F238E27FC236}">
                  <a16:creationId xmlns:a16="http://schemas.microsoft.com/office/drawing/2014/main" id="{706047A0-A8E2-4395-E3C5-D6BF1375DBC0}"/>
                </a:ext>
              </a:extLst>
            </p:cNvPr>
            <p:cNvSpPr txBox="1"/>
            <p:nvPr/>
          </p:nvSpPr>
          <p:spPr>
            <a:xfrm>
              <a:off x="5104100" y="2028800"/>
              <a:ext cx="2147700" cy="101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pt-PT" sz="1300" b="1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Pedro Lopes</a:t>
              </a:r>
              <a:endPara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PT" sz="1200" b="0" i="1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Gestor de Produto (SCRUM Master)</a:t>
              </a:r>
              <a:r>
                <a:rPr lang="pt-PT" sz="1200" b="0" i="1" u="none" strike="noStrike" cap="none">
                  <a:solidFill>
                    <a:srgbClr val="FF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</a:t>
              </a:r>
              <a:endParaRPr sz="1900" b="0" i="1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11" name="Google Shape;2697;p148">
              <a:extLst>
                <a:ext uri="{FF2B5EF4-FFF2-40B4-BE49-F238E27FC236}">
                  <a16:creationId xmlns:a16="http://schemas.microsoft.com/office/drawing/2014/main" id="{B75492A7-6A2E-86B4-C79D-4252201EE01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217319" y="2798567"/>
              <a:ext cx="196765" cy="1385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2704;p148">
              <a:extLst>
                <a:ext uri="{FF2B5EF4-FFF2-40B4-BE49-F238E27FC236}">
                  <a16:creationId xmlns:a16="http://schemas.microsoft.com/office/drawing/2014/main" id="{8A5EA349-69B6-8220-BA30-1F41A912A2B1}"/>
                </a:ext>
              </a:extLst>
            </p:cNvPr>
            <p:cNvSpPr txBox="1"/>
            <p:nvPr/>
          </p:nvSpPr>
          <p:spPr>
            <a:xfrm>
              <a:off x="5341083" y="2679967"/>
              <a:ext cx="1673700" cy="25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1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5F1A-7967-3447</a:t>
              </a:r>
              <a:endParaRPr sz="11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2686;p148">
            <a:extLst>
              <a:ext uri="{FF2B5EF4-FFF2-40B4-BE49-F238E27FC236}">
                <a16:creationId xmlns:a16="http://schemas.microsoft.com/office/drawing/2014/main" id="{43A317EB-3D25-B290-DEB8-312573720321}"/>
              </a:ext>
            </a:extLst>
          </p:cNvPr>
          <p:cNvGrpSpPr/>
          <p:nvPr/>
        </p:nvGrpSpPr>
        <p:grpSpPr>
          <a:xfrm>
            <a:off x="216165" y="4100007"/>
            <a:ext cx="3086782" cy="1012376"/>
            <a:chOff x="1084094" y="3287897"/>
            <a:chExt cx="2315145" cy="759300"/>
          </a:xfrm>
        </p:grpSpPr>
        <p:pic>
          <p:nvPicPr>
            <p:cNvPr id="18" name="Google Shape;2687;p148">
              <a:extLst>
                <a:ext uri="{FF2B5EF4-FFF2-40B4-BE49-F238E27FC236}">
                  <a16:creationId xmlns:a16="http://schemas.microsoft.com/office/drawing/2014/main" id="{9A6602FB-D3C7-B25B-913E-6BA5496DEB3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5776" b="5891"/>
            <a:stretch/>
          </p:blipFill>
          <p:spPr>
            <a:xfrm>
              <a:off x="1084094" y="3369212"/>
              <a:ext cx="677923" cy="6395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2688;p148">
              <a:extLst>
                <a:ext uri="{FF2B5EF4-FFF2-40B4-BE49-F238E27FC236}">
                  <a16:creationId xmlns:a16="http://schemas.microsoft.com/office/drawing/2014/main" id="{9042B6E9-794E-219C-70F4-85585666CA4F}"/>
                </a:ext>
              </a:extLst>
            </p:cNvPr>
            <p:cNvSpPr txBox="1"/>
            <p:nvPr/>
          </p:nvSpPr>
          <p:spPr>
            <a:xfrm>
              <a:off x="1739639" y="3287897"/>
              <a:ext cx="1659600" cy="75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pt-PT" sz="1300" b="1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Ricardo Pereira</a:t>
              </a:r>
              <a:endPara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PT" sz="1200" i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Analista-programador</a:t>
              </a:r>
              <a:r>
                <a:rPr lang="pt-PT" sz="1200" i="1">
                  <a:solidFill>
                    <a:srgbClr val="FF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</a:t>
              </a:r>
              <a:endParaRPr sz="1900" i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i="1"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5" name="Google Shape;2705;p148">
            <a:extLst>
              <a:ext uri="{FF2B5EF4-FFF2-40B4-BE49-F238E27FC236}">
                <a16:creationId xmlns:a16="http://schemas.microsoft.com/office/drawing/2014/main" id="{F40ACA4B-876D-C139-6527-488A21DA257B}"/>
              </a:ext>
            </a:extLst>
          </p:cNvPr>
          <p:cNvSpPr txBox="1"/>
          <p:nvPr/>
        </p:nvSpPr>
        <p:spPr>
          <a:xfrm>
            <a:off x="1297164" y="4608014"/>
            <a:ext cx="1673700" cy="2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FE1F-ACA0-C553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" name="Google Shape;2700;p148">
            <a:extLst>
              <a:ext uri="{FF2B5EF4-FFF2-40B4-BE49-F238E27FC236}">
                <a16:creationId xmlns:a16="http://schemas.microsoft.com/office/drawing/2014/main" id="{3AC41467-C917-AFC0-3E1C-952D5F5408F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7773" y="4734164"/>
            <a:ext cx="196765" cy="13853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669;p148">
            <a:extLst>
              <a:ext uri="{FF2B5EF4-FFF2-40B4-BE49-F238E27FC236}">
                <a16:creationId xmlns:a16="http://schemas.microsoft.com/office/drawing/2014/main" id="{8C634252-96B8-E936-03F3-833119A10578}"/>
              </a:ext>
            </a:extLst>
          </p:cNvPr>
          <p:cNvSpPr txBox="1"/>
          <p:nvPr/>
        </p:nvSpPr>
        <p:spPr>
          <a:xfrm>
            <a:off x="5190176" y="5644064"/>
            <a:ext cx="145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702;p148">
            <a:extLst>
              <a:ext uri="{FF2B5EF4-FFF2-40B4-BE49-F238E27FC236}">
                <a16:creationId xmlns:a16="http://schemas.microsoft.com/office/drawing/2014/main" id="{807689E6-300F-CDA3-6AF2-F337A4ABBE6D}"/>
              </a:ext>
            </a:extLst>
          </p:cNvPr>
          <p:cNvSpPr txBox="1"/>
          <p:nvPr/>
        </p:nvSpPr>
        <p:spPr>
          <a:xfrm>
            <a:off x="4084140" y="4193541"/>
            <a:ext cx="21477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PT" sz="13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António Lopes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PT" sz="1200" b="0" i="1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Analista-programador</a:t>
            </a:r>
            <a:r>
              <a:rPr lang="pt-PT" sz="1200" b="0" i="1" u="none" strike="noStrike" cap="none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sz="1900" b="0" i="1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72ADAB4-7809-8A49-C596-C6CADA534F54}"/>
              </a:ext>
            </a:extLst>
          </p:cNvPr>
          <p:cNvGrpSpPr/>
          <p:nvPr/>
        </p:nvGrpSpPr>
        <p:grpSpPr>
          <a:xfrm>
            <a:off x="3191683" y="4280625"/>
            <a:ext cx="2817322" cy="793818"/>
            <a:chOff x="2932041" y="4863596"/>
            <a:chExt cx="2817322" cy="793818"/>
          </a:xfrm>
        </p:grpSpPr>
        <p:pic>
          <p:nvPicPr>
            <p:cNvPr id="30" name="Google Shape;2701;p148">
              <a:extLst>
                <a:ext uri="{FF2B5EF4-FFF2-40B4-BE49-F238E27FC236}">
                  <a16:creationId xmlns:a16="http://schemas.microsoft.com/office/drawing/2014/main" id="{C8455A18-3240-55C1-5561-A840C43FA928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r="7706" b="6393"/>
            <a:stretch/>
          </p:blipFill>
          <p:spPr>
            <a:xfrm>
              <a:off x="2932041" y="4863596"/>
              <a:ext cx="941903" cy="7938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2703;p148">
              <a:extLst>
                <a:ext uri="{FF2B5EF4-FFF2-40B4-BE49-F238E27FC236}">
                  <a16:creationId xmlns:a16="http://schemas.microsoft.com/office/drawing/2014/main" id="{A6421F97-EA22-ED7E-A958-A4D2E7A5956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61368" y="5379933"/>
              <a:ext cx="196765" cy="1385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Google Shape;2713;p148">
              <a:extLst>
                <a:ext uri="{FF2B5EF4-FFF2-40B4-BE49-F238E27FC236}">
                  <a16:creationId xmlns:a16="http://schemas.microsoft.com/office/drawing/2014/main" id="{38EEDFD2-3E80-84B2-2F51-D32BFE0DA5DC}"/>
                </a:ext>
              </a:extLst>
            </p:cNvPr>
            <p:cNvSpPr txBox="1"/>
            <p:nvPr/>
          </p:nvSpPr>
          <p:spPr>
            <a:xfrm>
              <a:off x="4075663" y="5242631"/>
              <a:ext cx="1673700" cy="25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1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641D-800E-0311</a:t>
              </a:r>
              <a:endParaRPr sz="1100"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34" name="Picture 2">
            <a:extLst>
              <a:ext uri="{FF2B5EF4-FFF2-40B4-BE49-F238E27FC236}">
                <a16:creationId xmlns:a16="http://schemas.microsoft.com/office/drawing/2014/main" id="{CFA7C81F-C640-5558-3513-E4257C5F9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194" y="3040162"/>
            <a:ext cx="861436" cy="86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10AAC54-CF7F-AB28-CEAE-A691DC420D4D}"/>
              </a:ext>
            </a:extLst>
          </p:cNvPr>
          <p:cNvGrpSpPr/>
          <p:nvPr/>
        </p:nvGrpSpPr>
        <p:grpSpPr>
          <a:xfrm>
            <a:off x="9261416" y="2968104"/>
            <a:ext cx="3053638" cy="1012500"/>
            <a:chOff x="3790753" y="3163930"/>
            <a:chExt cx="3053638" cy="1012500"/>
          </a:xfrm>
        </p:grpSpPr>
        <p:pic>
          <p:nvPicPr>
            <p:cNvPr id="35" name="Picture 3">
              <a:extLst>
                <a:ext uri="{FF2B5EF4-FFF2-40B4-BE49-F238E27FC236}">
                  <a16:creationId xmlns:a16="http://schemas.microsoft.com/office/drawing/2014/main" id="{ABDF5068-80A3-7A99-8FE4-5C1FFC67FA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790753" y="3189882"/>
              <a:ext cx="836210" cy="869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Google Shape;2675;p148">
              <a:extLst>
                <a:ext uri="{FF2B5EF4-FFF2-40B4-BE49-F238E27FC236}">
                  <a16:creationId xmlns:a16="http://schemas.microsoft.com/office/drawing/2014/main" id="{746E1C50-FCEF-11DD-39A3-79D8CB7D099B}"/>
                </a:ext>
              </a:extLst>
            </p:cNvPr>
            <p:cNvSpPr txBox="1"/>
            <p:nvPr/>
          </p:nvSpPr>
          <p:spPr>
            <a:xfrm>
              <a:off x="4593019" y="3163930"/>
              <a:ext cx="2251372" cy="101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pt-PT" sz="1300" b="1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Pedro Sobral</a:t>
              </a:r>
              <a:endPara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PT" sz="1200" i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Business </a:t>
              </a:r>
              <a:r>
                <a:rPr lang="pt-PT" sz="1200" i="1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Analyst</a:t>
              </a:r>
              <a:endParaRPr sz="1200" b="0" i="1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PT" sz="11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     3A1B-A5B7-4B36   </a:t>
              </a:r>
              <a:br>
                <a:rPr lang="pt-PT" sz="11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pt-PT" sz="11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     0000-0001-8192-4368</a:t>
              </a:r>
              <a:r>
                <a:rPr lang="pt-PT" sz="12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	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lang="pt-PT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lang="pt-PT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37" name="Google Shape;2703;p148">
            <a:extLst>
              <a:ext uri="{FF2B5EF4-FFF2-40B4-BE49-F238E27FC236}">
                <a16:creationId xmlns:a16="http://schemas.microsoft.com/office/drawing/2014/main" id="{CE2214AC-3225-D78C-7683-05ABB1CA5B0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16111" y="3482171"/>
            <a:ext cx="196765" cy="13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684;p148">
            <a:extLst>
              <a:ext uri="{FF2B5EF4-FFF2-40B4-BE49-F238E27FC236}">
                <a16:creationId xmlns:a16="http://schemas.microsoft.com/office/drawing/2014/main" id="{DDB3845E-3BF6-4720-208C-53C3DA080FA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34102" r="36657"/>
          <a:stretch/>
        </p:blipFill>
        <p:spPr>
          <a:xfrm>
            <a:off x="10220938" y="3633508"/>
            <a:ext cx="212534" cy="252547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2675;p148">
            <a:extLst>
              <a:ext uri="{FF2B5EF4-FFF2-40B4-BE49-F238E27FC236}">
                <a16:creationId xmlns:a16="http://schemas.microsoft.com/office/drawing/2014/main" id="{5BAAA5AA-873F-7682-0FC9-1E71F41D0E60}"/>
              </a:ext>
            </a:extLst>
          </p:cNvPr>
          <p:cNvSpPr txBox="1"/>
          <p:nvPr/>
        </p:nvSpPr>
        <p:spPr>
          <a:xfrm>
            <a:off x="6848191" y="2974621"/>
            <a:ext cx="2251372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PT" sz="13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Talissa Anger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PT" sz="1200" i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Business </a:t>
            </a:r>
            <a:r>
              <a:rPr lang="pt-PT" sz="1200" i="1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Analyst</a:t>
            </a:r>
            <a:endParaRPr sz="1200" b="0" i="1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PT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     </a:t>
            </a:r>
            <a:br>
              <a:rPr lang="pt-PT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EADE34-7F84-205C-46F4-745CC823A453}"/>
              </a:ext>
            </a:extLst>
          </p:cNvPr>
          <p:cNvSpPr txBox="1"/>
          <p:nvPr/>
        </p:nvSpPr>
        <p:spPr>
          <a:xfrm>
            <a:off x="7113843" y="3687845"/>
            <a:ext cx="274319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100">
                <a:solidFill>
                  <a:srgbClr val="000000"/>
                </a:solidFill>
                <a:latin typeface="Montserrat"/>
              </a:rPr>
              <a:t>0000-0001-6412-975X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EFC23FC-F7C1-0368-E2FD-6AB7D746E0D5}"/>
              </a:ext>
            </a:extLst>
          </p:cNvPr>
          <p:cNvSpPr txBox="1"/>
          <p:nvPr/>
        </p:nvSpPr>
        <p:spPr>
          <a:xfrm>
            <a:off x="7165214" y="3488272"/>
            <a:ext cx="14097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100">
                <a:solidFill>
                  <a:srgbClr val="000000"/>
                </a:solidFill>
                <a:latin typeface="Montserrat"/>
              </a:rPr>
              <a:t>C111-7E23-250D </a:t>
            </a:r>
            <a:endParaRPr lang="en-US" sz="1100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42" name="Google Shape;2703;p148">
            <a:extLst>
              <a:ext uri="{FF2B5EF4-FFF2-40B4-BE49-F238E27FC236}">
                <a16:creationId xmlns:a16="http://schemas.microsoft.com/office/drawing/2014/main" id="{E17F7FC3-5A37-987C-F6E0-3FAFF6DF92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91819" y="3528943"/>
            <a:ext cx="196765" cy="13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2684;p148">
            <a:extLst>
              <a:ext uri="{FF2B5EF4-FFF2-40B4-BE49-F238E27FC236}">
                <a16:creationId xmlns:a16="http://schemas.microsoft.com/office/drawing/2014/main" id="{0749DB3A-3D4A-B2A3-A63A-2F3FC4774F3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34102" r="36657"/>
          <a:stretch/>
        </p:blipFill>
        <p:spPr>
          <a:xfrm>
            <a:off x="6965824" y="3680280"/>
            <a:ext cx="212534" cy="2525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" name="Google Shape;2706;p148">
            <a:extLst>
              <a:ext uri="{FF2B5EF4-FFF2-40B4-BE49-F238E27FC236}">
                <a16:creationId xmlns:a16="http://schemas.microsoft.com/office/drawing/2014/main" id="{ECD23E9C-FBCE-5149-26DF-1837BC6197AB}"/>
              </a:ext>
            </a:extLst>
          </p:cNvPr>
          <p:cNvGrpSpPr/>
          <p:nvPr/>
        </p:nvGrpSpPr>
        <p:grpSpPr>
          <a:xfrm>
            <a:off x="6017245" y="4137392"/>
            <a:ext cx="3476252" cy="1181700"/>
            <a:chOff x="7377266" y="5174035"/>
            <a:chExt cx="3238745" cy="1181700"/>
          </a:xfrm>
        </p:grpSpPr>
        <p:sp>
          <p:nvSpPr>
            <p:cNvPr id="45" name="Google Shape;2707;p148">
              <a:extLst>
                <a:ext uri="{FF2B5EF4-FFF2-40B4-BE49-F238E27FC236}">
                  <a16:creationId xmlns:a16="http://schemas.microsoft.com/office/drawing/2014/main" id="{55D0AD88-151C-97BF-FFAA-80514E5286B9}"/>
                </a:ext>
              </a:extLst>
            </p:cNvPr>
            <p:cNvSpPr txBox="1"/>
            <p:nvPr/>
          </p:nvSpPr>
          <p:spPr>
            <a:xfrm>
              <a:off x="8062111" y="5174035"/>
              <a:ext cx="2553900" cy="118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pt-PT" sz="1300" b="1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António Leitão</a:t>
              </a:r>
              <a:endPara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PT" sz="1200" i="1">
                  <a:latin typeface="Montserrat"/>
                  <a:ea typeface="Montserrat"/>
                  <a:cs typeface="Montserrat"/>
                  <a:sym typeface="Montserrat"/>
                </a:rPr>
                <a:t>Operador da </a:t>
              </a:r>
              <a:r>
                <a:rPr lang="pt-PT" sz="1200" b="0" i="1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Equipa de suporte </a:t>
              </a:r>
              <a:r>
                <a:rPr lang="pt-PT" sz="1200" b="1" i="1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CIÊNCIA</a:t>
              </a:r>
              <a:r>
                <a:rPr lang="pt-PT" sz="1200" b="0" i="1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VITAE e CIÊNCIA ID</a:t>
              </a:r>
              <a:endParaRPr sz="19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46" name="Google Shape;2708;p148">
              <a:extLst>
                <a:ext uri="{FF2B5EF4-FFF2-40B4-BE49-F238E27FC236}">
                  <a16:creationId xmlns:a16="http://schemas.microsoft.com/office/drawing/2014/main" id="{A7903B55-7CF7-45EE-822D-CD95BC73250B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b="2229"/>
            <a:stretch/>
          </p:blipFill>
          <p:spPr>
            <a:xfrm flipH="1">
              <a:off x="7377266" y="5255568"/>
              <a:ext cx="732705" cy="9291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2709;p148">
              <a:extLst>
                <a:ext uri="{FF2B5EF4-FFF2-40B4-BE49-F238E27FC236}">
                  <a16:creationId xmlns:a16="http://schemas.microsoft.com/office/drawing/2014/main" id="{F2AFCDDC-664C-47E4-8034-CC22B2B324C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217746" y="5909640"/>
              <a:ext cx="196765" cy="1385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" name="Google Shape;2710;p148">
              <a:extLst>
                <a:ext uri="{FF2B5EF4-FFF2-40B4-BE49-F238E27FC236}">
                  <a16:creationId xmlns:a16="http://schemas.microsoft.com/office/drawing/2014/main" id="{87B06728-A07B-2C26-BDA9-FCAF9CE2932E}"/>
                </a:ext>
              </a:extLst>
            </p:cNvPr>
            <p:cNvSpPr txBox="1"/>
            <p:nvPr/>
          </p:nvSpPr>
          <p:spPr>
            <a:xfrm>
              <a:off x="8323955" y="5771735"/>
              <a:ext cx="1673700" cy="25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641D-800E-0311</a:t>
              </a:r>
              <a:endParaRPr sz="1900"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49" name="Google Shape;2715;p148">
            <a:extLst>
              <a:ext uri="{FF2B5EF4-FFF2-40B4-BE49-F238E27FC236}">
                <a16:creationId xmlns:a16="http://schemas.microsoft.com/office/drawing/2014/main" id="{7F0A5FF1-BB33-502A-3610-608A1E56E6CE}"/>
              </a:ext>
            </a:extLst>
          </p:cNvPr>
          <p:cNvGrpSpPr/>
          <p:nvPr/>
        </p:nvGrpSpPr>
        <p:grpSpPr>
          <a:xfrm>
            <a:off x="9386480" y="4220703"/>
            <a:ext cx="2928574" cy="892709"/>
            <a:chOff x="6538455" y="4091394"/>
            <a:chExt cx="2341548" cy="759300"/>
          </a:xfrm>
        </p:grpSpPr>
        <p:pic>
          <p:nvPicPr>
            <p:cNvPr id="50" name="Google Shape;2716;p148">
              <a:extLst>
                <a:ext uri="{FF2B5EF4-FFF2-40B4-BE49-F238E27FC236}">
                  <a16:creationId xmlns:a16="http://schemas.microsoft.com/office/drawing/2014/main" id="{E352FC12-AC0A-70AC-138F-884D13BB8DA5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l="13111" r="5195"/>
            <a:stretch/>
          </p:blipFill>
          <p:spPr>
            <a:xfrm>
              <a:off x="6538455" y="4127396"/>
              <a:ext cx="665812" cy="6909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" name="Google Shape;2717;p148">
              <a:extLst>
                <a:ext uri="{FF2B5EF4-FFF2-40B4-BE49-F238E27FC236}">
                  <a16:creationId xmlns:a16="http://schemas.microsoft.com/office/drawing/2014/main" id="{E81DC722-63FC-4FE5-21CA-40E441C2706A}"/>
                </a:ext>
              </a:extLst>
            </p:cNvPr>
            <p:cNvSpPr txBox="1"/>
            <p:nvPr/>
          </p:nvSpPr>
          <p:spPr>
            <a:xfrm>
              <a:off x="7220403" y="4091394"/>
              <a:ext cx="1659600" cy="75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pt-PT" sz="1300" b="1">
                  <a:latin typeface="Montserrat"/>
                  <a:ea typeface="Montserrat"/>
                  <a:cs typeface="Montserrat"/>
                  <a:sym typeface="Montserrat"/>
                </a:rPr>
                <a:t>Fernando Ribeiro</a:t>
              </a:r>
              <a:endParaRPr sz="1300" b="1"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pt-PT" sz="1200" i="1">
                  <a:latin typeface="Montserrat"/>
                  <a:ea typeface="Montserrat"/>
                  <a:cs typeface="Montserrat"/>
                  <a:sym typeface="Montserrat"/>
                </a:rPr>
                <a:t>Analista-programador</a:t>
              </a:r>
              <a:endParaRPr sz="1200" i="1"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pt-PT" sz="9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  </a:t>
              </a:r>
              <a:endParaRPr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3" name="Google Shape;2673;p148">
            <a:extLst>
              <a:ext uri="{FF2B5EF4-FFF2-40B4-BE49-F238E27FC236}">
                <a16:creationId xmlns:a16="http://schemas.microsoft.com/office/drawing/2014/main" id="{F1AEED1F-2893-E9F8-5409-C9B576324CBE}"/>
              </a:ext>
            </a:extLst>
          </p:cNvPr>
          <p:cNvSpPr txBox="1"/>
          <p:nvPr/>
        </p:nvSpPr>
        <p:spPr>
          <a:xfrm>
            <a:off x="1071355" y="2945661"/>
            <a:ext cx="2195828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PT" sz="13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Cátia Laranjeira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PT" sz="1200" b="0" i="1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Gestora </a:t>
            </a:r>
            <a:r>
              <a:rPr lang="pt-PT" sz="1200" i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PTCRIS</a:t>
            </a:r>
            <a:endParaRPr sz="1200" b="0" i="1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PT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 3415-1354-5489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PT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 0000-0003-3952-8294</a:t>
            </a:r>
            <a:br>
              <a:rPr lang="pt-PT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" name="Google Shape;2714;p148">
            <a:extLst>
              <a:ext uri="{FF2B5EF4-FFF2-40B4-BE49-F238E27FC236}">
                <a16:creationId xmlns:a16="http://schemas.microsoft.com/office/drawing/2014/main" id="{1566D162-34B3-CD0D-A851-2AB332BC20A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4309" y="2923295"/>
            <a:ext cx="1008000" cy="1026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703;p148">
            <a:extLst>
              <a:ext uri="{FF2B5EF4-FFF2-40B4-BE49-F238E27FC236}">
                <a16:creationId xmlns:a16="http://schemas.microsoft.com/office/drawing/2014/main" id="{81C7789A-E96A-69A3-A134-247CBA5B7EA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5741" y="3465588"/>
            <a:ext cx="196765" cy="13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684;p148">
            <a:extLst>
              <a:ext uri="{FF2B5EF4-FFF2-40B4-BE49-F238E27FC236}">
                <a16:creationId xmlns:a16="http://schemas.microsoft.com/office/drawing/2014/main" id="{7B8A8083-E864-39FA-1EE8-81DCFA4829D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34102" r="36657"/>
          <a:stretch/>
        </p:blipFill>
        <p:spPr>
          <a:xfrm>
            <a:off x="1179746" y="3606651"/>
            <a:ext cx="212534" cy="25254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7EDCE4F-4D7E-9912-0FEC-2EF64774DF08}"/>
              </a:ext>
            </a:extLst>
          </p:cNvPr>
          <p:cNvSpPr/>
          <p:nvPr/>
        </p:nvSpPr>
        <p:spPr>
          <a:xfrm>
            <a:off x="9818914" y="0"/>
            <a:ext cx="2373086" cy="1741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521FDF7-2E05-26DD-2F7E-167CCF8805B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lum bright="70000" contrast="-70000"/>
          </a:blip>
          <a:srcRect l="3686" t="5183" r="3258" b="4325"/>
          <a:stretch/>
        </p:blipFill>
        <p:spPr>
          <a:xfrm>
            <a:off x="10197206" y="249469"/>
            <a:ext cx="1616502" cy="16165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8A92572-1A99-EFF6-7EF6-902DEC3083D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lum bright="70000" contrast="-70000"/>
          </a:blip>
          <a:srcRect l="3686" t="5183" r="3258" b="4325"/>
          <a:stretch/>
        </p:blipFill>
        <p:spPr>
          <a:xfrm>
            <a:off x="8341212" y="223588"/>
            <a:ext cx="1616502" cy="16165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F408697-5FFE-4743-AC8C-8AA1EF748E2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lum bright="70000" contrast="-70000"/>
          </a:blip>
          <a:srcRect l="3686" t="5183" r="3258" b="4325"/>
          <a:stretch/>
        </p:blipFill>
        <p:spPr>
          <a:xfrm>
            <a:off x="6247251" y="223588"/>
            <a:ext cx="1616502" cy="1616501"/>
          </a:xfrm>
          <a:prstGeom prst="rect">
            <a:avLst/>
          </a:prstGeom>
        </p:spPr>
      </p:pic>
      <p:sp>
        <p:nvSpPr>
          <p:cNvPr id="24" name="Google Shape;806;p87">
            <a:extLst>
              <a:ext uri="{FF2B5EF4-FFF2-40B4-BE49-F238E27FC236}">
                <a16:creationId xmlns:a16="http://schemas.microsoft.com/office/drawing/2014/main" id="{129EF691-0FFD-EA35-21F9-99C5752F8793}"/>
              </a:ext>
            </a:extLst>
          </p:cNvPr>
          <p:cNvSpPr txBox="1"/>
          <p:nvPr/>
        </p:nvSpPr>
        <p:spPr>
          <a:xfrm>
            <a:off x="6531627" y="655563"/>
            <a:ext cx="514766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7200" b="1" i="1">
                <a:latin typeface="Montserrat"/>
                <a:ea typeface="Montserrat"/>
                <a:cs typeface="Montserrat"/>
                <a:sym typeface="Montserrat"/>
              </a:rPr>
              <a:t>Obrigada!</a:t>
            </a:r>
            <a:endParaRPr sz="7200" b="1" i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02721034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D1766-7F9D-9861-AAD4-2BF8EB5C4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166" y="73891"/>
            <a:ext cx="3085667" cy="1047750"/>
          </a:xfrm>
        </p:spPr>
        <p:txBody>
          <a:bodyPr/>
          <a:lstStyle/>
          <a:p>
            <a:r>
              <a:rPr lang="pt-PT" sz="4400" b="1">
                <a:solidFill>
                  <a:srgbClr val="15326B"/>
                </a:solidFill>
              </a:rPr>
              <a:t>Agenda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9EF84BE-57D5-34D5-7873-5EE031EFA45C}"/>
              </a:ext>
            </a:extLst>
          </p:cNvPr>
          <p:cNvSpPr txBox="1">
            <a:spLocks/>
          </p:cNvSpPr>
          <p:nvPr/>
        </p:nvSpPr>
        <p:spPr>
          <a:xfrm>
            <a:off x="568568" y="1620525"/>
            <a:ext cx="5350597" cy="503237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pt-PT" i="1" u="sng"/>
              <a:t>Parte I</a:t>
            </a:r>
            <a:r>
              <a:rPr lang="en-US" i="1" u="sng"/>
              <a:t>​</a:t>
            </a:r>
          </a:p>
          <a:p>
            <a:pPr fontAlgn="base"/>
            <a:r>
              <a:rPr lang="pt-PT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Sessão de Abertura: o ano PTCRIS em foco</a:t>
            </a:r>
          </a:p>
          <a:p>
            <a:pPr fontAlgn="base"/>
            <a:endParaRPr lang="pt-PT" sz="19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fontAlgn="base"/>
            <a:r>
              <a:rPr lang="pt-PT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Pilares PTCRIS: </a:t>
            </a:r>
            <a:r>
              <a:rPr lang="pt-PT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SciPROJ</a:t>
            </a:r>
            <a:r>
              <a:rPr lang="pt-PT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2.0 e a promessa dos </a:t>
            </a:r>
            <a:r>
              <a:rPr lang="pt-PT" sz="1900" i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Grant </a:t>
            </a:r>
            <a:r>
              <a:rPr lang="pt-PT" sz="1900" i="1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DOIs</a:t>
            </a:r>
            <a:endParaRPr lang="pt-PT" sz="1900" i="1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fontAlgn="base"/>
            <a:endParaRPr lang="pt-PT" sz="19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fontAlgn="base"/>
            <a:r>
              <a:rPr lang="pt-PT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O que há de novo no </a:t>
            </a:r>
            <a:r>
              <a:rPr lang="pt-PT" sz="1900" b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CIÊNCIA</a:t>
            </a:r>
            <a:r>
              <a:rPr lang="pt-PT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VITAE</a:t>
            </a:r>
          </a:p>
          <a:p>
            <a:pPr fontAlgn="base"/>
            <a:endParaRPr lang="pt-PT" sz="1900">
              <a:solidFill>
                <a:srgbClr val="595959"/>
              </a:solidFill>
              <a:latin typeface="Montserrat" panose="00000500000000000000" pitchFamily="2" charset="0"/>
            </a:endParaRPr>
          </a:p>
          <a:p>
            <a:pPr fontAlgn="base"/>
            <a:r>
              <a:rPr lang="en-US" sz="1900" err="1">
                <a:solidFill>
                  <a:srgbClr val="595959"/>
                </a:solidFill>
                <a:latin typeface="Montserrat" panose="00000500000000000000" pitchFamily="2" charset="0"/>
              </a:rPr>
              <a:t>Desvendando</a:t>
            </a:r>
            <a:r>
              <a:rPr lang="en-US" sz="1900">
                <a:solidFill>
                  <a:srgbClr val="595959"/>
                </a:solidFill>
                <a:latin typeface="Montserrat" panose="00000500000000000000" pitchFamily="2" charset="0"/>
              </a:rPr>
              <a:t> o </a:t>
            </a:r>
            <a:r>
              <a:rPr lang="en-US" sz="1900" b="1">
                <a:solidFill>
                  <a:srgbClr val="595959"/>
                </a:solidFill>
                <a:latin typeface="Montserrat" panose="00000500000000000000" pitchFamily="2" charset="0"/>
              </a:rPr>
              <a:t>CIÊNCIA</a:t>
            </a:r>
            <a:r>
              <a:rPr lang="en-US" sz="1900">
                <a:solidFill>
                  <a:srgbClr val="595959"/>
                </a:solidFill>
                <a:latin typeface="Montserrat" panose="00000500000000000000" pitchFamily="2" charset="0"/>
              </a:rPr>
              <a:t>VITAE: a </a:t>
            </a:r>
            <a:r>
              <a:rPr lang="en-US" sz="1900" err="1">
                <a:solidFill>
                  <a:srgbClr val="595959"/>
                </a:solidFill>
                <a:latin typeface="Montserrat" panose="00000500000000000000" pitchFamily="2" charset="0"/>
              </a:rPr>
              <a:t>perspetiva</a:t>
            </a:r>
            <a:r>
              <a:rPr lang="en-US" sz="1900">
                <a:solidFill>
                  <a:srgbClr val="595959"/>
                </a:solidFill>
                <a:latin typeface="Montserrat" panose="00000500000000000000" pitchFamily="2" charset="0"/>
              </a:rPr>
              <a:t> de um promotor</a:t>
            </a: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US" sz="1900">
                <a:solidFill>
                  <a:srgbClr val="595959"/>
                </a:solidFill>
                <a:latin typeface="Montserrat" panose="00000500000000000000" pitchFamily="2" charset="0"/>
              </a:rPr>
              <a:t>“</a:t>
            </a:r>
            <a:r>
              <a:rPr lang="en-US" sz="1900" err="1">
                <a:solidFill>
                  <a:srgbClr val="595959"/>
                </a:solidFill>
                <a:latin typeface="Montserrat" panose="00000500000000000000" pitchFamily="2" charset="0"/>
              </a:rPr>
              <a:t>Experiência</a:t>
            </a:r>
            <a:r>
              <a:rPr lang="en-US" sz="1900">
                <a:solidFill>
                  <a:srgbClr val="595959"/>
                </a:solidFill>
                <a:latin typeface="Montserrat" panose="00000500000000000000" pitchFamily="2" charset="0"/>
              </a:rPr>
              <a:t> </a:t>
            </a:r>
            <a:r>
              <a:rPr lang="en-US" sz="1900" err="1">
                <a:solidFill>
                  <a:srgbClr val="595959"/>
                </a:solidFill>
                <a:latin typeface="Montserrat" panose="00000500000000000000" pitchFamily="2" charset="0"/>
              </a:rPr>
              <a:t>institucional</a:t>
            </a:r>
            <a:r>
              <a:rPr lang="en-US" sz="1900">
                <a:solidFill>
                  <a:srgbClr val="595959"/>
                </a:solidFill>
                <a:latin typeface="Montserrat" panose="00000500000000000000" pitchFamily="2" charset="0"/>
              </a:rPr>
              <a:t> no IEF”</a:t>
            </a:r>
          </a:p>
          <a:p>
            <a:pPr marL="0" indent="0" fontAlgn="base">
              <a:buFont typeface="Arial" panose="020B0604020202020204" pitchFamily="34" charset="0"/>
              <a:buNone/>
            </a:pPr>
            <a:endParaRPr lang="en-US" sz="1900">
              <a:solidFill>
                <a:srgbClr val="595959"/>
              </a:solidFill>
              <a:latin typeface="Montserrat" panose="00000500000000000000" pitchFamily="2" charset="0"/>
            </a:endParaRPr>
          </a:p>
          <a:p>
            <a:pPr fontAlgn="base"/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Explorando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a </a:t>
            </a:r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ciência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nas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instituições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através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do </a:t>
            </a:r>
            <a:r>
              <a:rPr lang="en-US" sz="1900" b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CIÊNCIA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VITAE: </a:t>
            </a:r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Serviço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de </a:t>
            </a:r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Indicadores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Institucionais</a:t>
            </a:r>
            <a:endParaRPr lang="pt-PT" sz="190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7745FDE0-C8CC-259B-30BA-003C2B77BEE7}"/>
              </a:ext>
            </a:extLst>
          </p:cNvPr>
          <p:cNvSpPr txBox="1">
            <a:spLocks/>
          </p:cNvSpPr>
          <p:nvPr/>
        </p:nvSpPr>
        <p:spPr>
          <a:xfrm>
            <a:off x="6545148" y="1620524"/>
            <a:ext cx="5350598" cy="47374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800" i="1" u="sng">
                <a:solidFill>
                  <a:schemeClr val="bg1">
                    <a:lumMod val="85000"/>
                  </a:schemeClr>
                </a:solidFill>
              </a:rPr>
              <a:t>Parte II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pt-PT" sz="1900" b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CIÊNCIA</a:t>
            </a:r>
            <a:r>
              <a:rPr lang="pt-PT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VITAE @ Ecossistema de C&amp;T (I): ​</a:t>
            </a:r>
          </a:p>
          <a:p>
            <a:pPr lvl="1" fontAlgn="base"/>
            <a:endParaRPr lang="pt-PT" sz="18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lvl="1" fontAlgn="base"/>
            <a:r>
              <a:rPr lang="pt-PT" sz="18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Integração CRIS:CV – grupo de trabalho ​</a:t>
            </a:r>
          </a:p>
          <a:p>
            <a:pPr lvl="1" fontAlgn="base"/>
            <a:endParaRPr lang="pt-PT" sz="18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pt-PT" sz="1900" b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CIÊNCIA</a:t>
            </a:r>
            <a:r>
              <a:rPr lang="pt-PT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VITAE @ Ecossistema de C&amp;T (II): ​</a:t>
            </a:r>
          </a:p>
          <a:p>
            <a:pPr lvl="1" fontAlgn="base"/>
            <a:endParaRPr lang="pt-PT" sz="18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lvl="1" fontAlgn="base"/>
            <a:r>
              <a:rPr lang="pt-PT" sz="18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PortAberta</a:t>
            </a:r>
            <a:r>
              <a:rPr lang="pt-PT" sz="18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 | U Minho &amp; IPB</a:t>
            </a:r>
          </a:p>
          <a:p>
            <a:pPr lvl="1" fontAlgn="base"/>
            <a:r>
              <a:rPr lang="pt-PT" sz="18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SITUA | U Açores​</a:t>
            </a:r>
          </a:p>
          <a:p>
            <a:pPr lvl="1" fontAlgn="base"/>
            <a:endParaRPr lang="pt-PT" sz="18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pt-PT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A Ciência da Ciência: Sistema de Indicadores do Ecossistema de C&amp;T</a:t>
            </a:r>
          </a:p>
          <a:p>
            <a:pPr fontAlgn="base"/>
            <a:endParaRPr lang="pt-PT" sz="19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pt-PT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Em busca do Santo Graal: Portal de Investigação </a:t>
            </a:r>
          </a:p>
          <a:p>
            <a:pPr fontAlgn="base"/>
            <a:endParaRPr lang="pt-PT" sz="18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fontAlgn="base"/>
            <a:endParaRPr lang="pt-PT" sz="18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fontAlgn="base"/>
            <a:endParaRPr lang="pt-PT" sz="18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91683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DDA265-9CCD-D16F-40D1-90CB0BA9D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12800"/>
            <a:ext cx="10515600" cy="1182688"/>
          </a:xfrm>
        </p:spPr>
        <p:txBody>
          <a:bodyPr/>
          <a:lstStyle/>
          <a:p>
            <a:r>
              <a:rPr lang="pt-PT">
                <a:ea typeface="Verdana"/>
              </a:rPr>
              <a:t>Experiência institucional no IEF</a:t>
            </a:r>
            <a:endParaRPr lang="pt-PT"/>
          </a:p>
        </p:txBody>
      </p:sp>
      <p:pic>
        <p:nvPicPr>
          <p:cNvPr id="3" name="Imagem 5">
            <a:extLst>
              <a:ext uri="{FF2B5EF4-FFF2-40B4-BE49-F238E27FC236}">
                <a16:creationId xmlns:a16="http://schemas.microsoft.com/office/drawing/2014/main" id="{E6D93EE0-A5FF-0375-D59A-0DF526E52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10" y="1900084"/>
            <a:ext cx="10344780" cy="430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1111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 descr="Uma imagem com Website&#10;&#10;Descrição gerada automaticamente">
            <a:extLst>
              <a:ext uri="{FF2B5EF4-FFF2-40B4-BE49-F238E27FC236}">
                <a16:creationId xmlns:a16="http://schemas.microsoft.com/office/drawing/2014/main" id="{1F784BC4-87EF-563F-FB10-570176DF8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008" y="643466"/>
            <a:ext cx="679398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6489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DDA265-9CCD-D16F-40D1-90CB0BA9D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12800"/>
            <a:ext cx="10515600" cy="1182688"/>
          </a:xfrm>
        </p:spPr>
        <p:txBody>
          <a:bodyPr/>
          <a:lstStyle/>
          <a:p>
            <a:r>
              <a:rPr lang="pt-PT">
                <a:ea typeface="Verdana"/>
              </a:rPr>
              <a:t>Experiência institucional no IEF</a:t>
            </a:r>
            <a:endParaRPr lang="pt-PT"/>
          </a:p>
        </p:txBody>
      </p:sp>
      <p:pic>
        <p:nvPicPr>
          <p:cNvPr id="3" name="Imagem 5">
            <a:extLst>
              <a:ext uri="{FF2B5EF4-FFF2-40B4-BE49-F238E27FC236}">
                <a16:creationId xmlns:a16="http://schemas.microsoft.com/office/drawing/2014/main" id="{E6D93EE0-A5FF-0375-D59A-0DF526E52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10" y="1900084"/>
            <a:ext cx="10344780" cy="430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2790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D1766-7F9D-9861-AAD4-2BF8EB5C4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166" y="73891"/>
            <a:ext cx="3085667" cy="1047750"/>
          </a:xfrm>
        </p:spPr>
        <p:txBody>
          <a:bodyPr/>
          <a:lstStyle/>
          <a:p>
            <a:r>
              <a:rPr lang="pt-PT" sz="4400" b="1">
                <a:solidFill>
                  <a:srgbClr val="15326B"/>
                </a:solidFill>
              </a:rPr>
              <a:t>Agenda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9EF84BE-57D5-34D5-7873-5EE031EFA45C}"/>
              </a:ext>
            </a:extLst>
          </p:cNvPr>
          <p:cNvSpPr txBox="1">
            <a:spLocks/>
          </p:cNvSpPr>
          <p:nvPr/>
        </p:nvSpPr>
        <p:spPr>
          <a:xfrm>
            <a:off x="568568" y="1620525"/>
            <a:ext cx="5350597" cy="5032376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pt-PT" i="1" u="sng"/>
              <a:t>Parte I</a:t>
            </a:r>
            <a:r>
              <a:rPr lang="en-US" i="1" u="sng"/>
              <a:t>​</a:t>
            </a:r>
          </a:p>
          <a:p>
            <a:pPr fontAlgn="base"/>
            <a:r>
              <a:rPr lang="pt-PT" sz="1900">
                <a:solidFill>
                  <a:schemeClr val="bg1">
                    <a:lumMod val="85000"/>
                  </a:schemeClr>
                </a:solidFill>
                <a:latin typeface="Montserrat"/>
              </a:rPr>
              <a:t>Sessão de Abertura: o ano PTCRIS em foco</a:t>
            </a:r>
          </a:p>
          <a:p>
            <a:pPr fontAlgn="base"/>
            <a:endParaRPr lang="pt-PT" sz="19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fontAlgn="base"/>
            <a:r>
              <a:rPr lang="pt-PT" sz="1900">
                <a:solidFill>
                  <a:schemeClr val="bg1">
                    <a:lumMod val="85000"/>
                  </a:schemeClr>
                </a:solidFill>
                <a:latin typeface="Montserrat"/>
              </a:rPr>
              <a:t>Pilares PTCRIS: </a:t>
            </a:r>
            <a:r>
              <a:rPr lang="pt-PT" sz="1900" err="1">
                <a:solidFill>
                  <a:schemeClr val="bg1">
                    <a:lumMod val="85000"/>
                  </a:schemeClr>
                </a:solidFill>
                <a:latin typeface="Montserrat"/>
              </a:rPr>
              <a:t>SciPROJ</a:t>
            </a:r>
            <a:r>
              <a:rPr lang="pt-PT" sz="1900">
                <a:solidFill>
                  <a:schemeClr val="bg1">
                    <a:lumMod val="85000"/>
                  </a:schemeClr>
                </a:solidFill>
                <a:latin typeface="Montserrat"/>
              </a:rPr>
              <a:t> 2.0 e a promessa dos </a:t>
            </a:r>
            <a:r>
              <a:rPr lang="pt-PT" sz="1900" i="1">
                <a:solidFill>
                  <a:schemeClr val="bg1">
                    <a:lumMod val="85000"/>
                  </a:schemeClr>
                </a:solidFill>
                <a:latin typeface="Montserrat"/>
              </a:rPr>
              <a:t>Grant </a:t>
            </a:r>
            <a:r>
              <a:rPr lang="pt-PT" sz="1900" i="1" err="1">
                <a:solidFill>
                  <a:schemeClr val="bg1">
                    <a:lumMod val="85000"/>
                  </a:schemeClr>
                </a:solidFill>
                <a:latin typeface="Montserrat"/>
              </a:rPr>
              <a:t>DOIs</a:t>
            </a:r>
            <a:endParaRPr lang="pt-PT" sz="1900" i="1">
              <a:solidFill>
                <a:schemeClr val="bg1">
                  <a:lumMod val="85000"/>
                </a:schemeClr>
              </a:solidFill>
              <a:latin typeface="Montserrat"/>
            </a:endParaRPr>
          </a:p>
          <a:p>
            <a:pPr fontAlgn="base"/>
            <a:endParaRPr lang="pt-PT" sz="19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fontAlgn="base"/>
            <a:r>
              <a:rPr lang="pt-PT" sz="1900">
                <a:solidFill>
                  <a:schemeClr val="bg1">
                    <a:lumMod val="85000"/>
                  </a:schemeClr>
                </a:solidFill>
                <a:latin typeface="Montserrat"/>
              </a:rPr>
              <a:t>O que há de novo no </a:t>
            </a:r>
            <a:r>
              <a:rPr lang="pt-PT" sz="1900" b="1">
                <a:solidFill>
                  <a:schemeClr val="bg1">
                    <a:lumMod val="85000"/>
                  </a:schemeClr>
                </a:solidFill>
                <a:latin typeface="Montserrat"/>
              </a:rPr>
              <a:t>CIÊNCIA</a:t>
            </a:r>
            <a:r>
              <a:rPr lang="pt-PT" sz="1900">
                <a:solidFill>
                  <a:schemeClr val="bg1">
                    <a:lumMod val="85000"/>
                  </a:schemeClr>
                </a:solidFill>
                <a:latin typeface="Montserrat"/>
              </a:rPr>
              <a:t>VITAE</a:t>
            </a:r>
          </a:p>
          <a:p>
            <a:pPr fontAlgn="base"/>
            <a:endParaRPr lang="pt-PT" sz="1900">
              <a:solidFill>
                <a:srgbClr val="595959"/>
              </a:solidFill>
              <a:latin typeface="Montserrat" panose="00000500000000000000" pitchFamily="2" charset="0"/>
            </a:endParaRPr>
          </a:p>
          <a:p>
            <a:pPr fontAlgn="base"/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/>
              </a:rPr>
              <a:t>Desvendando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/>
              </a:rPr>
              <a:t> o </a:t>
            </a:r>
            <a:r>
              <a:rPr lang="en-US" sz="1900" b="1">
                <a:solidFill>
                  <a:schemeClr val="bg1">
                    <a:lumMod val="85000"/>
                  </a:schemeClr>
                </a:solidFill>
                <a:latin typeface="Montserrat"/>
              </a:rPr>
              <a:t>CIÊNCIA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/>
              </a:rPr>
              <a:t>VITAE: a </a:t>
            </a:r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/>
              </a:rPr>
              <a:t>perspetiva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/>
              </a:rPr>
              <a:t> de um promotor</a:t>
            </a: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/>
              </a:rPr>
              <a:t>“</a:t>
            </a:r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/>
              </a:rPr>
              <a:t>Experiência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/>
              </a:rPr>
              <a:t> </a:t>
            </a:r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/>
              </a:rPr>
              <a:t>institucional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/>
              </a:rPr>
              <a:t> no IEF”</a:t>
            </a:r>
          </a:p>
          <a:p>
            <a:pPr marL="0" indent="0" fontAlgn="base">
              <a:buFont typeface="Arial" panose="020B0604020202020204" pitchFamily="34" charset="0"/>
              <a:buNone/>
            </a:pPr>
            <a:endParaRPr lang="en-US" sz="1900">
              <a:solidFill>
                <a:srgbClr val="595959"/>
              </a:solidFill>
              <a:latin typeface="Montserrat" panose="00000500000000000000" pitchFamily="2" charset="0"/>
            </a:endParaRPr>
          </a:p>
          <a:p>
            <a:pPr fontAlgn="base"/>
            <a:r>
              <a:rPr lang="en-US" sz="1900" err="1">
                <a:solidFill>
                  <a:schemeClr val="bg1">
                    <a:lumMod val="50000"/>
                  </a:schemeClr>
                </a:solidFill>
                <a:latin typeface="Montserrat"/>
              </a:rPr>
              <a:t>Explorando</a:t>
            </a:r>
            <a:r>
              <a:rPr lang="en-US" sz="1900">
                <a:solidFill>
                  <a:schemeClr val="bg1">
                    <a:lumMod val="50000"/>
                  </a:schemeClr>
                </a:solidFill>
                <a:latin typeface="Montserrat"/>
              </a:rPr>
              <a:t> a </a:t>
            </a:r>
            <a:r>
              <a:rPr lang="en-US" sz="1900" err="1">
                <a:solidFill>
                  <a:schemeClr val="bg1">
                    <a:lumMod val="50000"/>
                  </a:schemeClr>
                </a:solidFill>
                <a:latin typeface="Montserrat"/>
              </a:rPr>
              <a:t>ciência</a:t>
            </a:r>
            <a:r>
              <a:rPr lang="en-US" sz="1900">
                <a:solidFill>
                  <a:schemeClr val="bg1">
                    <a:lumMod val="50000"/>
                  </a:schemeClr>
                </a:solidFill>
                <a:latin typeface="Montserrat"/>
              </a:rPr>
              <a:t> </a:t>
            </a:r>
            <a:r>
              <a:rPr lang="en-US" sz="1900" err="1">
                <a:solidFill>
                  <a:schemeClr val="bg1">
                    <a:lumMod val="50000"/>
                  </a:schemeClr>
                </a:solidFill>
                <a:latin typeface="Montserrat"/>
              </a:rPr>
              <a:t>nas</a:t>
            </a:r>
            <a:r>
              <a:rPr lang="en-US" sz="1900">
                <a:solidFill>
                  <a:schemeClr val="bg1">
                    <a:lumMod val="50000"/>
                  </a:schemeClr>
                </a:solidFill>
                <a:latin typeface="Montserrat"/>
              </a:rPr>
              <a:t> </a:t>
            </a:r>
            <a:r>
              <a:rPr lang="en-US" sz="1900" err="1">
                <a:solidFill>
                  <a:schemeClr val="bg1">
                    <a:lumMod val="50000"/>
                  </a:schemeClr>
                </a:solidFill>
                <a:latin typeface="Montserrat"/>
              </a:rPr>
              <a:t>instituições</a:t>
            </a:r>
            <a:r>
              <a:rPr lang="en-US" sz="1900">
                <a:solidFill>
                  <a:schemeClr val="bg1">
                    <a:lumMod val="50000"/>
                  </a:schemeClr>
                </a:solidFill>
                <a:latin typeface="Montserrat"/>
              </a:rPr>
              <a:t> </a:t>
            </a:r>
            <a:r>
              <a:rPr lang="en-US" sz="1900" err="1">
                <a:solidFill>
                  <a:schemeClr val="bg1">
                    <a:lumMod val="50000"/>
                  </a:schemeClr>
                </a:solidFill>
                <a:latin typeface="Montserrat"/>
              </a:rPr>
              <a:t>através</a:t>
            </a:r>
            <a:r>
              <a:rPr lang="en-US" sz="1900">
                <a:solidFill>
                  <a:schemeClr val="bg1">
                    <a:lumMod val="50000"/>
                  </a:schemeClr>
                </a:solidFill>
                <a:latin typeface="Montserrat"/>
              </a:rPr>
              <a:t> do </a:t>
            </a:r>
            <a:r>
              <a:rPr lang="en-US" sz="1900" b="1">
                <a:solidFill>
                  <a:schemeClr val="bg1">
                    <a:lumMod val="50000"/>
                  </a:schemeClr>
                </a:solidFill>
                <a:latin typeface="Montserrat"/>
              </a:rPr>
              <a:t>CIÊNCIA</a:t>
            </a:r>
            <a:r>
              <a:rPr lang="en-US" sz="1900">
                <a:solidFill>
                  <a:schemeClr val="bg1">
                    <a:lumMod val="50000"/>
                  </a:schemeClr>
                </a:solidFill>
                <a:latin typeface="Montserrat"/>
              </a:rPr>
              <a:t>VITAE: Serviço de </a:t>
            </a:r>
            <a:r>
              <a:rPr lang="en-US" sz="1900" err="1">
                <a:solidFill>
                  <a:schemeClr val="bg1">
                    <a:lumMod val="50000"/>
                  </a:schemeClr>
                </a:solidFill>
                <a:latin typeface="Montserrat"/>
              </a:rPr>
              <a:t>Indicadores</a:t>
            </a:r>
            <a:r>
              <a:rPr lang="en-US" sz="1900">
                <a:solidFill>
                  <a:schemeClr val="bg1">
                    <a:lumMod val="50000"/>
                  </a:schemeClr>
                </a:solidFill>
                <a:latin typeface="Montserrat"/>
              </a:rPr>
              <a:t> </a:t>
            </a:r>
            <a:r>
              <a:rPr lang="en-US" sz="1900" err="1">
                <a:solidFill>
                  <a:schemeClr val="bg1">
                    <a:lumMod val="50000"/>
                  </a:schemeClr>
                </a:solidFill>
                <a:latin typeface="Montserrat"/>
              </a:rPr>
              <a:t>Institucionais</a:t>
            </a:r>
            <a:endParaRPr lang="pt-PT" sz="1900">
              <a:solidFill>
                <a:schemeClr val="bg1">
                  <a:lumMod val="50000"/>
                </a:schemeClr>
              </a:solidFill>
              <a:latin typeface="Montserrat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7745FDE0-C8CC-259B-30BA-003C2B77BEE7}"/>
              </a:ext>
            </a:extLst>
          </p:cNvPr>
          <p:cNvSpPr txBox="1">
            <a:spLocks/>
          </p:cNvSpPr>
          <p:nvPr/>
        </p:nvSpPr>
        <p:spPr>
          <a:xfrm>
            <a:off x="6545148" y="1620524"/>
            <a:ext cx="5350598" cy="47374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800" i="1" u="sng">
                <a:solidFill>
                  <a:schemeClr val="bg1">
                    <a:lumMod val="85000"/>
                  </a:schemeClr>
                </a:solidFill>
              </a:rPr>
              <a:t>Parte II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pt-PT" sz="1900" b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CIÊNCIA</a:t>
            </a:r>
            <a:r>
              <a:rPr lang="pt-PT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VITAE @ Ecossistema de C&amp;T (I): ​</a:t>
            </a:r>
          </a:p>
          <a:p>
            <a:pPr lvl="1" fontAlgn="base"/>
            <a:endParaRPr lang="pt-PT" sz="18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lvl="1" fontAlgn="base"/>
            <a:r>
              <a:rPr lang="pt-PT" sz="18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Integração CRIS:CV – grupo de trabalho ​</a:t>
            </a:r>
          </a:p>
          <a:p>
            <a:pPr lvl="1" fontAlgn="base"/>
            <a:endParaRPr lang="pt-PT" sz="18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pt-PT" sz="1900" b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CIÊNCIA</a:t>
            </a:r>
            <a:r>
              <a:rPr lang="pt-PT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VITAE @ Ecossistema de C&amp;T (II): ​</a:t>
            </a:r>
          </a:p>
          <a:p>
            <a:pPr lvl="1" fontAlgn="base"/>
            <a:endParaRPr lang="pt-PT" sz="18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lvl="1" fontAlgn="base"/>
            <a:r>
              <a:rPr lang="pt-PT" sz="18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PortAberta</a:t>
            </a:r>
            <a:r>
              <a:rPr lang="pt-PT" sz="18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 | U Minho &amp; IPB</a:t>
            </a:r>
          </a:p>
          <a:p>
            <a:pPr lvl="1" fontAlgn="base"/>
            <a:r>
              <a:rPr lang="pt-PT" sz="18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SITUA | U Açores​</a:t>
            </a:r>
          </a:p>
          <a:p>
            <a:pPr lvl="1" fontAlgn="base"/>
            <a:endParaRPr lang="pt-PT" sz="18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pt-PT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A Ciência da Ciência: Sistema de Indicadores do Ecossistema de C&amp;T</a:t>
            </a:r>
          </a:p>
          <a:p>
            <a:pPr fontAlgn="base"/>
            <a:endParaRPr lang="pt-PT" sz="19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pt-PT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Em busca do Santo Graal: Portal de Investigação </a:t>
            </a:r>
          </a:p>
          <a:p>
            <a:pPr fontAlgn="base"/>
            <a:endParaRPr lang="pt-PT" sz="18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fontAlgn="base"/>
            <a:endParaRPr lang="pt-PT" sz="18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fontAlgn="base"/>
            <a:endParaRPr lang="pt-PT" sz="18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19102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470;p39">
            <a:extLst>
              <a:ext uri="{FF2B5EF4-FFF2-40B4-BE49-F238E27FC236}">
                <a16:creationId xmlns:a16="http://schemas.microsoft.com/office/drawing/2014/main" id="{8633E073-4AA5-DBAC-48F8-4179B84D10A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10255" t="41717" r="15642" b="44184"/>
          <a:stretch/>
        </p:blipFill>
        <p:spPr>
          <a:xfrm>
            <a:off x="3033456" y="1683337"/>
            <a:ext cx="5347122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FAFFBBC9-452F-DC75-8CAA-98E92570AD8C}"/>
              </a:ext>
            </a:extLst>
          </p:cNvPr>
          <p:cNvSpPr txBox="1">
            <a:spLocks/>
          </p:cNvSpPr>
          <p:nvPr/>
        </p:nvSpPr>
        <p:spPr>
          <a:xfrm>
            <a:off x="1091953" y="2829724"/>
            <a:ext cx="10133112" cy="2106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SERVIÇO DE INDICADORES INSTITUCIONAIS – SII</a:t>
            </a:r>
          </a:p>
        </p:txBody>
      </p:sp>
      <p:pic>
        <p:nvPicPr>
          <p:cNvPr id="4" name="Graphic 3" descr="Monitor with solid fill">
            <a:extLst>
              <a:ext uri="{FF2B5EF4-FFF2-40B4-BE49-F238E27FC236}">
                <a16:creationId xmlns:a16="http://schemas.microsoft.com/office/drawing/2014/main" id="{A8AFB736-38DB-C876-560D-1EF682055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33565" y="2931322"/>
            <a:ext cx="1909753" cy="1909753"/>
          </a:xfrm>
          <a:prstGeom prst="rect">
            <a:avLst/>
          </a:prstGeom>
        </p:spPr>
      </p:pic>
      <p:pic>
        <p:nvPicPr>
          <p:cNvPr id="7" name="Graphic 6" descr="Bar graph with upward trend with solid fill">
            <a:extLst>
              <a:ext uri="{FF2B5EF4-FFF2-40B4-BE49-F238E27FC236}">
                <a16:creationId xmlns:a16="http://schemas.microsoft.com/office/drawing/2014/main" id="{BF079619-34B6-2BE1-F782-1FACBA8DB9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92979" y="3271800"/>
            <a:ext cx="990923" cy="99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14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C2B2B2AD-8A38-C0FD-8016-833639E95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19" y="777688"/>
            <a:ext cx="7955281" cy="1325563"/>
          </a:xfrm>
        </p:spPr>
        <p:txBody>
          <a:bodyPr>
            <a:normAutofit/>
          </a:bodyPr>
          <a:lstStyle/>
          <a:p>
            <a:r>
              <a:rPr lang="pt-PT" sz="2800" b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Serviço de Indicadores Institucionais – SII</a:t>
            </a:r>
            <a:br>
              <a:rPr lang="pt-PT" sz="4000">
                <a:latin typeface="Montserrat" panose="00000500000000000000" pitchFamily="2" charset="0"/>
              </a:rPr>
            </a:br>
            <a:r>
              <a:rPr lang="pt-PT" sz="2400">
                <a:latin typeface="Montserrat" panose="00000500000000000000" pitchFamily="2" charset="0"/>
              </a:rPr>
              <a:t>Resumo</a:t>
            </a:r>
            <a:endParaRPr lang="pt-PT" sz="4000">
              <a:latin typeface="Montserrat" panose="00000500000000000000" pitchFamily="2" charset="0"/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73018C40-22DA-AA3A-0E46-D0DE78E0FB8D}"/>
              </a:ext>
            </a:extLst>
          </p:cNvPr>
          <p:cNvSpPr txBox="1">
            <a:spLocks/>
          </p:cNvSpPr>
          <p:nvPr/>
        </p:nvSpPr>
        <p:spPr>
          <a:xfrm>
            <a:off x="785525" y="2083916"/>
            <a:ext cx="5181600" cy="26708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PT" sz="2400">
              <a:latin typeface="Montserrat" panose="000005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pt-PT" sz="2400" b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O que é</a:t>
            </a:r>
            <a:endParaRPr lang="pt-PT" sz="2400">
              <a:latin typeface="Montserrat" panose="000005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pt-PT" sz="240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A quem serve/destinatários</a:t>
            </a:r>
          </a:p>
          <a:p>
            <a:pPr marL="457200" indent="-457200">
              <a:buFont typeface="+mj-lt"/>
              <a:buAutoNum type="arabicPeriod"/>
            </a:pPr>
            <a:r>
              <a:rPr lang="pt-PT" sz="240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Como funciona</a:t>
            </a:r>
          </a:p>
          <a:p>
            <a:pPr marL="457200" indent="-457200">
              <a:buFont typeface="+mj-lt"/>
              <a:buAutoNum type="arabicPeriod"/>
            </a:pPr>
            <a:r>
              <a:rPr lang="pt-PT" sz="240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Método de autenticação inicial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ABA39465-41AA-8E66-45BE-30648D9300F0}"/>
              </a:ext>
            </a:extLst>
          </p:cNvPr>
          <p:cNvSpPr txBox="1">
            <a:spLocks/>
          </p:cNvSpPr>
          <p:nvPr/>
        </p:nvSpPr>
        <p:spPr>
          <a:xfrm>
            <a:off x="6336586" y="2103251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PT" sz="2400">
              <a:latin typeface="Montserrat" panose="000005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pt-PT" sz="24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Ferramenta de visualização de métricas extraídas dos currículos </a:t>
            </a:r>
            <a:r>
              <a:rPr lang="pt-PT" sz="2400" b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CIÊNCIA</a:t>
            </a:r>
            <a:r>
              <a:rPr lang="pt-PT" sz="24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VITAE</a:t>
            </a:r>
            <a:br>
              <a:rPr lang="pt-PT" sz="24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</a:br>
            <a:br>
              <a:rPr lang="pt-PT" sz="24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</a:br>
            <a:br>
              <a:rPr lang="pt-PT" sz="24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</a:br>
            <a:r>
              <a:rPr lang="pt-PT" sz="2400" b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Propósito/Finalidade:</a:t>
            </a:r>
            <a:br>
              <a:rPr lang="pt-PT" sz="2400" b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</a:br>
            <a:br>
              <a:rPr lang="pt-PT" sz="24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</a:br>
            <a:r>
              <a:rPr lang="pt-PT" sz="24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Ajudar as instituições</a:t>
            </a:r>
            <a:br>
              <a:rPr lang="pt-PT" sz="24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</a:br>
            <a:r>
              <a:rPr lang="pt-PT" sz="24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(</a:t>
            </a:r>
            <a:r>
              <a:rPr lang="pt-PT" sz="2400" b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+</a:t>
            </a:r>
            <a:r>
              <a:rPr lang="pt-PT" sz="24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 conhecimento)</a:t>
            </a:r>
          </a:p>
        </p:txBody>
      </p:sp>
    </p:spTree>
    <p:extLst>
      <p:ext uri="{BB962C8B-B14F-4D97-AF65-F5344CB8AC3E}">
        <p14:creationId xmlns:p14="http://schemas.microsoft.com/office/powerpoint/2010/main" val="403152422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A837A884-73C8-1E4D-0FB2-51E72872DC80}"/>
              </a:ext>
            </a:extLst>
          </p:cNvPr>
          <p:cNvSpPr txBox="1">
            <a:spLocks/>
          </p:cNvSpPr>
          <p:nvPr/>
        </p:nvSpPr>
        <p:spPr>
          <a:xfrm>
            <a:off x="6096000" y="2103251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PT" sz="2400">
              <a:latin typeface="Montserrat" panose="00000500000000000000" pitchFamily="2" charset="0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pt-PT" sz="24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Todas as instituições do sistema académico-científico português</a:t>
            </a:r>
            <a:br>
              <a:rPr lang="pt-PT" sz="24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</a:br>
            <a:br>
              <a:rPr lang="pt-PT" sz="24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</a:br>
            <a:r>
              <a:rPr lang="pt-PT" sz="24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- Presentes na </a:t>
            </a:r>
            <a:r>
              <a:rPr lang="pt-PT" sz="2400" err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Ringgold</a:t>
            </a:r>
            <a:br>
              <a:rPr lang="pt-PT" sz="24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</a:br>
            <a:br>
              <a:rPr lang="pt-PT" sz="24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</a:br>
            <a:r>
              <a:rPr lang="pt-PT" sz="24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- Através de pedido de subscrição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C725814-C135-C2DA-2952-986135C0B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019" y="5570858"/>
            <a:ext cx="1544050" cy="44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107BA99F-FC92-27C6-91C7-2C8014B091FE}"/>
              </a:ext>
            </a:extLst>
          </p:cNvPr>
          <p:cNvSpPr txBox="1">
            <a:spLocks/>
          </p:cNvSpPr>
          <p:nvPr/>
        </p:nvSpPr>
        <p:spPr>
          <a:xfrm>
            <a:off x="3017519" y="777688"/>
            <a:ext cx="79552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b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Serviço de Indicadores Institucionais – SII</a:t>
            </a:r>
            <a:br>
              <a:rPr lang="pt-PT" sz="4000">
                <a:latin typeface="Montserrat" panose="00000500000000000000" pitchFamily="2" charset="0"/>
              </a:rPr>
            </a:br>
            <a:r>
              <a:rPr lang="pt-PT" sz="2400">
                <a:latin typeface="Montserrat" panose="00000500000000000000" pitchFamily="2" charset="0"/>
              </a:rPr>
              <a:t>Resumo</a:t>
            </a:r>
            <a:endParaRPr lang="pt-PT" sz="4000">
              <a:latin typeface="Montserrat" panose="00000500000000000000" pitchFamily="2" charset="0"/>
            </a:endParaRPr>
          </a:p>
        </p:txBody>
      </p:sp>
      <p:pic>
        <p:nvPicPr>
          <p:cNvPr id="11" name="Graphic 10" descr="Greek Temple outline">
            <a:extLst>
              <a:ext uri="{FF2B5EF4-FFF2-40B4-BE49-F238E27FC236}">
                <a16:creationId xmlns:a16="http://schemas.microsoft.com/office/drawing/2014/main" id="{BF142413-FFCE-DE8D-077F-BD932FA93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40667" y="4787251"/>
            <a:ext cx="1350886" cy="1350886"/>
          </a:xfrm>
          <a:prstGeom prst="rect">
            <a:avLst/>
          </a:prstGeom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2ECE5083-035C-2D91-F543-2FBA56B5A107}"/>
              </a:ext>
            </a:extLst>
          </p:cNvPr>
          <p:cNvSpPr txBox="1">
            <a:spLocks/>
          </p:cNvSpPr>
          <p:nvPr/>
        </p:nvSpPr>
        <p:spPr>
          <a:xfrm>
            <a:off x="785525" y="2083916"/>
            <a:ext cx="5181600" cy="26708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PT" sz="2400">
              <a:latin typeface="Montserrat" panose="000005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pt-PT" sz="240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O que é</a:t>
            </a:r>
          </a:p>
          <a:p>
            <a:pPr marL="457200" indent="-457200">
              <a:buFont typeface="+mj-lt"/>
              <a:buAutoNum type="arabicPeriod"/>
            </a:pPr>
            <a:r>
              <a:rPr lang="pt-PT" sz="2400" b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A quem serve/destinatários</a:t>
            </a:r>
          </a:p>
          <a:p>
            <a:pPr marL="457200" indent="-457200">
              <a:buFont typeface="+mj-lt"/>
              <a:buAutoNum type="arabicPeriod"/>
            </a:pPr>
            <a:r>
              <a:rPr lang="pt-PT" sz="240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Como funciona</a:t>
            </a:r>
          </a:p>
          <a:p>
            <a:pPr marL="457200" indent="-457200">
              <a:buFont typeface="+mj-lt"/>
              <a:buAutoNum type="arabicPeriod"/>
            </a:pPr>
            <a:r>
              <a:rPr lang="pt-PT" sz="240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Método de autenticação inicial</a:t>
            </a:r>
          </a:p>
        </p:txBody>
      </p:sp>
    </p:spTree>
    <p:extLst>
      <p:ext uri="{BB962C8B-B14F-4D97-AF65-F5344CB8AC3E}">
        <p14:creationId xmlns:p14="http://schemas.microsoft.com/office/powerpoint/2010/main" val="2066216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55B9D7-7035-640C-806C-784BC8DB5320}"/>
              </a:ext>
            </a:extLst>
          </p:cNvPr>
          <p:cNvGrpSpPr>
            <a:grpSpLocks noChangeAspect="1"/>
          </p:cNvGrpSpPr>
          <p:nvPr/>
        </p:nvGrpSpPr>
        <p:grpSpPr>
          <a:xfrm>
            <a:off x="603319" y="1788631"/>
            <a:ext cx="3292157" cy="3292154"/>
            <a:chOff x="562223" y="1559520"/>
            <a:chExt cx="2061408" cy="206140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D71D436-BAD1-1F44-BDAC-AED1A71B6E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2223" y="1559520"/>
              <a:ext cx="2061408" cy="2061406"/>
              <a:chOff x="3482938" y="1869896"/>
              <a:chExt cx="2712379" cy="2712377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99A32BDF-D30D-F390-516C-0E65D32A68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lum bright="70000" contrast="-70000"/>
              </a:blip>
              <a:srcRect l="3686" t="5183" r="3258" b="4325"/>
              <a:stretch/>
            </p:blipFill>
            <p:spPr>
              <a:xfrm>
                <a:off x="3482938" y="1869896"/>
                <a:ext cx="2712379" cy="2712377"/>
              </a:xfrm>
              <a:prstGeom prst="rect">
                <a:avLst/>
              </a:prstGeom>
            </p:spPr>
          </p:pic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D760AE19-2DB6-ED32-567B-B3F779E1B0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7861" y="2395366"/>
                <a:ext cx="1661436" cy="166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1E8876-E3A4-A5F4-545E-6CD4AC0F5B11}"/>
                </a:ext>
              </a:extLst>
            </p:cNvPr>
            <p:cNvSpPr txBox="1"/>
            <p:nvPr/>
          </p:nvSpPr>
          <p:spPr>
            <a:xfrm>
              <a:off x="1084451" y="1771620"/>
              <a:ext cx="965489" cy="17248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0"/>
                <a:buFont typeface="Arial"/>
                <a:buNone/>
              </a:pPr>
              <a:r>
                <a:rPr lang="en" sz="17300" b="1">
                  <a:solidFill>
                    <a:schemeClr val="bg1">
                      <a:lumMod val="85000"/>
                    </a:scheme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6BBA100-BD0F-3855-CA33-D452FC00BA7A}"/>
              </a:ext>
            </a:extLst>
          </p:cNvPr>
          <p:cNvGrpSpPr/>
          <p:nvPr/>
        </p:nvGrpSpPr>
        <p:grpSpPr>
          <a:xfrm>
            <a:off x="8301898" y="1765101"/>
            <a:ext cx="3292157" cy="3292154"/>
            <a:chOff x="8301898" y="1765101"/>
            <a:chExt cx="3292157" cy="329215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5E3A174-52D7-6118-468F-3B946FFCA4B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01898" y="1765101"/>
              <a:ext cx="3292157" cy="3292154"/>
              <a:chOff x="3482938" y="1869896"/>
              <a:chExt cx="2712379" cy="2712377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614B2AD3-8327-C47F-C9BE-DE3DDB421F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lum bright="70000" contrast="-70000"/>
              </a:blip>
              <a:srcRect l="3686" t="5183" r="3258" b="4325"/>
              <a:stretch/>
            </p:blipFill>
            <p:spPr>
              <a:xfrm>
                <a:off x="3482938" y="1869896"/>
                <a:ext cx="2712379" cy="2712377"/>
              </a:xfrm>
              <a:prstGeom prst="rect">
                <a:avLst/>
              </a:prstGeom>
            </p:spPr>
          </p:pic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0982901-7608-1891-9603-5022893BC1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7861" y="2395366"/>
                <a:ext cx="1661436" cy="166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pic>
          <p:nvPicPr>
            <p:cNvPr id="27" name="Google Shape;513;p107">
              <a:extLst>
                <a:ext uri="{FF2B5EF4-FFF2-40B4-BE49-F238E27FC236}">
                  <a16:creationId xmlns:a16="http://schemas.microsoft.com/office/drawing/2014/main" id="{6D3A0D87-D79C-F42E-A9AC-CCE8A64BC0F2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277856" y="2783819"/>
              <a:ext cx="1290360" cy="129036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009F548-DBC6-68FE-55A3-BE69D4699045}"/>
              </a:ext>
            </a:extLst>
          </p:cNvPr>
          <p:cNvGrpSpPr/>
          <p:nvPr/>
        </p:nvGrpSpPr>
        <p:grpSpPr>
          <a:xfrm>
            <a:off x="4452609" y="1782923"/>
            <a:ext cx="3292157" cy="3292154"/>
            <a:chOff x="4328119" y="1782923"/>
            <a:chExt cx="3292157" cy="329215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A9A6C72-9E16-DC17-8385-07951398894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28119" y="1782923"/>
              <a:ext cx="3292157" cy="3292154"/>
              <a:chOff x="3482938" y="1869896"/>
              <a:chExt cx="2712379" cy="2712377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C4377ED-53FA-6CFB-B92F-B38C8588AA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686" t="5183" r="3258" b="4325"/>
              <a:stretch/>
            </p:blipFill>
            <p:spPr>
              <a:xfrm>
                <a:off x="3482938" y="1869896"/>
                <a:ext cx="2712379" cy="2712377"/>
              </a:xfrm>
              <a:prstGeom prst="rect">
                <a:avLst/>
              </a:prstGeom>
            </p:spPr>
          </p:pic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A1BD21D-F589-D5E4-95EA-658C556B9F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7861" y="2395366"/>
                <a:ext cx="1661436" cy="166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pic>
          <p:nvPicPr>
            <p:cNvPr id="32" name="Google Shape;512;p107">
              <a:extLst>
                <a:ext uri="{FF2B5EF4-FFF2-40B4-BE49-F238E27FC236}">
                  <a16:creationId xmlns:a16="http://schemas.microsoft.com/office/drawing/2014/main" id="{90BBC4FF-7BCB-9781-F595-C834EECA38AF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169226" y="2629642"/>
              <a:ext cx="1560062" cy="1563073"/>
            </a:xfrm>
            <a:prstGeom prst="rect">
              <a:avLst/>
            </a:prstGeom>
          </p:spPr>
        </p:pic>
      </p:grpSp>
      <p:sp>
        <p:nvSpPr>
          <p:cNvPr id="35" name="Google Shape;791;p111">
            <a:extLst>
              <a:ext uri="{FF2B5EF4-FFF2-40B4-BE49-F238E27FC236}">
                <a16:creationId xmlns:a16="http://schemas.microsoft.com/office/drawing/2014/main" id="{F8EF0291-7257-91CC-3387-267950880CC8}"/>
              </a:ext>
            </a:extLst>
          </p:cNvPr>
          <p:cNvSpPr txBox="1"/>
          <p:nvPr/>
        </p:nvSpPr>
        <p:spPr>
          <a:xfrm>
            <a:off x="974396" y="5020856"/>
            <a:ext cx="2550003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" sz="4267">
                <a:solidFill>
                  <a:schemeClr val="bg1">
                    <a:lumMod val="8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Porquê</a:t>
            </a:r>
            <a:endParaRPr sz="3467">
              <a:solidFill>
                <a:schemeClr val="bg1">
                  <a:lumMod val="8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Google Shape;791;p111">
            <a:extLst>
              <a:ext uri="{FF2B5EF4-FFF2-40B4-BE49-F238E27FC236}">
                <a16:creationId xmlns:a16="http://schemas.microsoft.com/office/drawing/2014/main" id="{845D2B50-74F5-A3D3-CBFF-952D6F0F8873}"/>
              </a:ext>
            </a:extLst>
          </p:cNvPr>
          <p:cNvSpPr txBox="1"/>
          <p:nvPr/>
        </p:nvSpPr>
        <p:spPr>
          <a:xfrm>
            <a:off x="4823686" y="5053220"/>
            <a:ext cx="2550003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" sz="4267">
                <a:solidFill>
                  <a:srgbClr val="0A1833"/>
                </a:solidFill>
                <a:latin typeface="Montserrat"/>
                <a:ea typeface="Montserrat"/>
                <a:cs typeface="Montserrat"/>
                <a:sym typeface="Montserrat"/>
              </a:rPr>
              <a:t>Como</a:t>
            </a:r>
            <a:endParaRPr sz="3467">
              <a:solidFill>
                <a:srgbClr val="0A18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791;p111">
            <a:extLst>
              <a:ext uri="{FF2B5EF4-FFF2-40B4-BE49-F238E27FC236}">
                <a16:creationId xmlns:a16="http://schemas.microsoft.com/office/drawing/2014/main" id="{6C0726FA-D867-7A22-9D36-6844F6B1EFB2}"/>
              </a:ext>
            </a:extLst>
          </p:cNvPr>
          <p:cNvSpPr txBox="1"/>
          <p:nvPr/>
        </p:nvSpPr>
        <p:spPr>
          <a:xfrm>
            <a:off x="8672975" y="5034133"/>
            <a:ext cx="2550003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" sz="4267">
                <a:solidFill>
                  <a:schemeClr val="bg1">
                    <a:lumMod val="8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O quê</a:t>
            </a:r>
            <a:endParaRPr sz="3467">
              <a:solidFill>
                <a:schemeClr val="bg1">
                  <a:lumMod val="8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4909789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255765-5542-7854-A736-3C65D1B23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737" y="2607274"/>
            <a:ext cx="5938544" cy="3806632"/>
          </a:xfrm>
          <a:prstGeom prst="rect">
            <a:avLst/>
          </a:prstGeom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04444B25-2AC5-4459-151B-A26A8E6F3D9D}"/>
              </a:ext>
            </a:extLst>
          </p:cNvPr>
          <p:cNvSpPr txBox="1">
            <a:spLocks/>
          </p:cNvSpPr>
          <p:nvPr/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3"/>
            </a:pPr>
            <a:r>
              <a:rPr lang="pt-PT" sz="24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Plataforma </a:t>
            </a:r>
            <a:r>
              <a:rPr lang="pt-PT" sz="2400" err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RCTSaai</a:t>
            </a:r>
            <a:r>
              <a:rPr lang="pt-PT" sz="24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 Teams para gestão dos acessos ao…</a:t>
            </a:r>
            <a:br>
              <a:rPr lang="pt-PT" sz="24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</a:br>
            <a:br>
              <a:rPr lang="pt-PT" sz="24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</a:br>
            <a:br>
              <a:rPr lang="pt-PT" sz="24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</a:br>
            <a:br>
              <a:rPr lang="pt-PT" sz="24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</a:br>
            <a:br>
              <a:rPr lang="pt-PT" sz="2400" b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</a:br>
            <a:br>
              <a:rPr lang="pt-PT" sz="2400" b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</a:br>
            <a:endParaRPr lang="pt-PT" sz="2400" b="1">
              <a:solidFill>
                <a:schemeClr val="accent5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A22871-D998-8A9D-BEA7-6C36C59B8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633" y="3018190"/>
            <a:ext cx="6184753" cy="3325235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47B219D6-9227-9B29-4083-49FAD5F46750}"/>
              </a:ext>
            </a:extLst>
          </p:cNvPr>
          <p:cNvSpPr txBox="1">
            <a:spLocks/>
          </p:cNvSpPr>
          <p:nvPr/>
        </p:nvSpPr>
        <p:spPr>
          <a:xfrm>
            <a:off x="3017519" y="777688"/>
            <a:ext cx="79552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b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Serviço de Indicadores Institucionais – SII</a:t>
            </a:r>
            <a:br>
              <a:rPr lang="pt-PT" sz="4000">
                <a:latin typeface="Montserrat" panose="00000500000000000000" pitchFamily="2" charset="0"/>
              </a:rPr>
            </a:br>
            <a:r>
              <a:rPr lang="pt-PT" sz="2400">
                <a:latin typeface="Montserrat" panose="00000500000000000000" pitchFamily="2" charset="0"/>
              </a:rPr>
              <a:t>Resumo</a:t>
            </a:r>
            <a:endParaRPr lang="pt-PT" sz="4000">
              <a:latin typeface="Montserrat" panose="00000500000000000000" pitchFamily="2" charset="0"/>
            </a:endParaRP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D0F1C06C-EC0A-434A-ECF4-1DE356F89F08}"/>
              </a:ext>
            </a:extLst>
          </p:cNvPr>
          <p:cNvSpPr txBox="1">
            <a:spLocks/>
          </p:cNvSpPr>
          <p:nvPr/>
        </p:nvSpPr>
        <p:spPr>
          <a:xfrm>
            <a:off x="6744978" y="2607274"/>
            <a:ext cx="4095628" cy="4002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400" b="1">
                <a:latin typeface="Montserrat" panose="00000500000000000000" pitchFamily="2" charset="0"/>
              </a:rPr>
              <a:t>Dashboard institucional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EF7B3087-5B99-9641-A0CC-B412DCE71974}"/>
              </a:ext>
            </a:extLst>
          </p:cNvPr>
          <p:cNvSpPr txBox="1">
            <a:spLocks/>
          </p:cNvSpPr>
          <p:nvPr/>
        </p:nvSpPr>
        <p:spPr>
          <a:xfrm>
            <a:off x="785525" y="2083916"/>
            <a:ext cx="5181600" cy="26708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PT" sz="2400">
              <a:latin typeface="Montserrat" panose="000005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pt-PT" sz="240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O que é</a:t>
            </a:r>
          </a:p>
          <a:p>
            <a:pPr marL="457200" indent="-457200">
              <a:buFont typeface="+mj-lt"/>
              <a:buAutoNum type="arabicPeriod"/>
            </a:pPr>
            <a:r>
              <a:rPr lang="pt-PT" sz="240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A quem serve/destinatários</a:t>
            </a:r>
          </a:p>
          <a:p>
            <a:pPr marL="457200" indent="-457200">
              <a:buFont typeface="+mj-lt"/>
              <a:buAutoNum type="arabicPeriod"/>
            </a:pPr>
            <a:r>
              <a:rPr lang="pt-PT" sz="2400" b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Como funciona</a:t>
            </a:r>
          </a:p>
          <a:p>
            <a:pPr marL="457200" indent="-457200">
              <a:buFont typeface="+mj-lt"/>
              <a:buAutoNum type="arabicPeriod"/>
            </a:pPr>
            <a:r>
              <a:rPr lang="pt-PT" sz="240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Método de autenticação inicial</a:t>
            </a:r>
          </a:p>
        </p:txBody>
      </p:sp>
    </p:spTree>
    <p:extLst>
      <p:ext uri="{BB962C8B-B14F-4D97-AF65-F5344CB8AC3E}">
        <p14:creationId xmlns:p14="http://schemas.microsoft.com/office/powerpoint/2010/main" val="365414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E3066D4-C756-2F19-956D-9910FB5F0077}"/>
              </a:ext>
            </a:extLst>
          </p:cNvPr>
          <p:cNvSpPr txBox="1">
            <a:spLocks/>
          </p:cNvSpPr>
          <p:nvPr/>
        </p:nvSpPr>
        <p:spPr>
          <a:xfrm>
            <a:off x="6260386" y="2103251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4"/>
            </a:pPr>
            <a:r>
              <a:rPr lang="pt-PT" sz="23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Equipa </a:t>
            </a:r>
            <a:r>
              <a:rPr lang="pt-PT" sz="2300" b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CIÊNCIA</a:t>
            </a:r>
            <a:r>
              <a:rPr lang="pt-PT" sz="23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VITAE envia um convite via </a:t>
            </a:r>
            <a:r>
              <a:rPr lang="pt-PT" sz="2300" err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RCTSaaiTeams</a:t>
            </a:r>
            <a:r>
              <a:rPr lang="pt-PT" sz="23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 que deve ser aceite utilizando credenciais </a:t>
            </a:r>
            <a:r>
              <a:rPr lang="pt-PT" sz="2300" b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CIÊNCIA</a:t>
            </a:r>
            <a:r>
              <a:rPr lang="pt-PT" sz="23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ID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1D2621-F780-39E1-34C6-2E0B844BC5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667"/>
          <a:stretch/>
        </p:blipFill>
        <p:spPr>
          <a:xfrm>
            <a:off x="1133279" y="3016086"/>
            <a:ext cx="3768479" cy="3438503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74670CBB-9FFC-54B9-C87F-F83A7BB3A2EB}"/>
              </a:ext>
            </a:extLst>
          </p:cNvPr>
          <p:cNvSpPr txBox="1">
            <a:spLocks/>
          </p:cNvSpPr>
          <p:nvPr/>
        </p:nvSpPr>
        <p:spPr>
          <a:xfrm>
            <a:off x="3017519" y="777688"/>
            <a:ext cx="79552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b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Serviço de Indicadores Institucionais – SII</a:t>
            </a:r>
            <a:br>
              <a:rPr lang="pt-PT" sz="4000">
                <a:latin typeface="Montserrat" panose="00000500000000000000" pitchFamily="2" charset="0"/>
              </a:rPr>
            </a:br>
            <a:r>
              <a:rPr lang="pt-PT" sz="2400">
                <a:latin typeface="Montserrat" panose="00000500000000000000" pitchFamily="2" charset="0"/>
              </a:rPr>
              <a:t>Resumo</a:t>
            </a:r>
            <a:endParaRPr lang="pt-PT" sz="4000">
              <a:latin typeface="Montserrat" panose="000005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4897E6-F66A-0F7E-96E6-2133CE0DB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101" y="3707184"/>
            <a:ext cx="9150569" cy="2405366"/>
          </a:xfrm>
          <a:prstGeom prst="rect">
            <a:avLst/>
          </a:prstGeom>
        </p:spPr>
      </p:pic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15A07432-738B-6CDF-D2E5-FEB965E4A88B}"/>
              </a:ext>
            </a:extLst>
          </p:cNvPr>
          <p:cNvSpPr txBox="1">
            <a:spLocks/>
          </p:cNvSpPr>
          <p:nvPr/>
        </p:nvSpPr>
        <p:spPr>
          <a:xfrm>
            <a:off x="785525" y="2083916"/>
            <a:ext cx="5181600" cy="26708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4"/>
            </a:pPr>
            <a:r>
              <a:rPr lang="pt-PT" sz="2400" b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Método de autenticação inicial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DA8B9FF3-FB15-33FA-4E86-238BAEE3D107}"/>
              </a:ext>
            </a:extLst>
          </p:cNvPr>
          <p:cNvSpPr txBox="1">
            <a:spLocks/>
          </p:cNvSpPr>
          <p:nvPr/>
        </p:nvSpPr>
        <p:spPr>
          <a:xfrm>
            <a:off x="6673919" y="4071902"/>
            <a:ext cx="4464909" cy="7797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400" b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Janela em modo anónimo</a:t>
            </a:r>
          </a:p>
        </p:txBody>
      </p:sp>
      <p:pic>
        <p:nvPicPr>
          <p:cNvPr id="1028" name="Picture 4" descr="Chrome now allows creating Incognito Mode shortcut with one ...">
            <a:extLst>
              <a:ext uri="{FF2B5EF4-FFF2-40B4-BE49-F238E27FC236}">
                <a16:creationId xmlns:a16="http://schemas.microsoft.com/office/drawing/2014/main" id="{ECC771F4-F8CF-F6D9-16AC-EB4BAB029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387" y="4616904"/>
            <a:ext cx="1288067" cy="128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23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F330AB-77F9-F122-0C17-B7A42F7429DA}"/>
              </a:ext>
            </a:extLst>
          </p:cNvPr>
          <p:cNvSpPr txBox="1">
            <a:spLocks/>
          </p:cNvSpPr>
          <p:nvPr/>
        </p:nvSpPr>
        <p:spPr>
          <a:xfrm>
            <a:off x="838200" y="2103251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2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Maio/Junho de 2023 </a:t>
            </a:r>
            <a:r>
              <a:rPr lang="pt-PT" sz="22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 1 ano de Serviço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PT" sz="2400">
              <a:solidFill>
                <a:schemeClr val="accent5">
                  <a:lumMod val="50000"/>
                </a:schemeClr>
              </a:solidFill>
              <a:latin typeface="Montserrat" panose="00000500000000000000" pitchFamily="2" charset="0"/>
            </a:endParaRPr>
          </a:p>
          <a:p>
            <a:r>
              <a:rPr lang="pt-PT" sz="22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Questionário aos subscritores (final de 2022)</a:t>
            </a:r>
          </a:p>
          <a:p>
            <a:pPr lvl="1"/>
            <a:r>
              <a:rPr lang="pt-PT" sz="18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Verificação das respostas (subscritores)</a:t>
            </a:r>
          </a:p>
          <a:p>
            <a:pPr lvl="2"/>
            <a:r>
              <a:rPr lang="pt-PT" sz="18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Alterações: </a:t>
            </a:r>
          </a:p>
          <a:p>
            <a:pPr lvl="3"/>
            <a:r>
              <a:rPr lang="pt-PT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Serviço Nome/CID – subscrição simultânea</a:t>
            </a:r>
          </a:p>
          <a:p>
            <a:pPr lvl="3"/>
            <a:r>
              <a:rPr lang="pt-PT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Dimensão Temporal</a:t>
            </a:r>
          </a:p>
          <a:p>
            <a:pPr lvl="1"/>
            <a:endParaRPr lang="pt-PT" sz="2000">
              <a:solidFill>
                <a:schemeClr val="accent5">
                  <a:lumMod val="50000"/>
                </a:schemeClr>
              </a:solidFill>
              <a:latin typeface="Montserrat" panose="00000500000000000000" pitchFamily="2" charset="0"/>
            </a:endParaRPr>
          </a:p>
          <a:p>
            <a:r>
              <a:rPr lang="pt-PT" sz="24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“Luta” entre o que é possível e o que é pretendido</a:t>
            </a:r>
          </a:p>
          <a:p>
            <a:pPr lvl="1"/>
            <a:r>
              <a:rPr lang="pt-PT" sz="18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Exemplo: Tamanho dos cubos de dados e número de instituições</a:t>
            </a:r>
            <a:endParaRPr lang="pt-PT" sz="2000">
              <a:solidFill>
                <a:schemeClr val="accent5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1000CECE-55C1-BBA0-8C3D-84403D7326E3}"/>
              </a:ext>
            </a:extLst>
          </p:cNvPr>
          <p:cNvSpPr txBox="1">
            <a:spLocks/>
          </p:cNvSpPr>
          <p:nvPr/>
        </p:nvSpPr>
        <p:spPr>
          <a:xfrm>
            <a:off x="3017519" y="777688"/>
            <a:ext cx="79552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b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Serviço de Indicadores Institucionais – SII</a:t>
            </a:r>
            <a:br>
              <a:rPr lang="pt-PT" sz="4000">
                <a:latin typeface="Montserrat" panose="00000500000000000000" pitchFamily="2" charset="0"/>
              </a:rPr>
            </a:br>
            <a:r>
              <a:rPr lang="pt-PT" sz="2400">
                <a:latin typeface="Montserrat" panose="00000500000000000000" pitchFamily="2" charset="0"/>
              </a:rPr>
              <a:t>Ponto de Situação</a:t>
            </a:r>
            <a:endParaRPr lang="pt-PT" sz="4000">
              <a:latin typeface="Montserrat" panose="00000500000000000000" pitchFamily="2" charset="0"/>
            </a:endParaRPr>
          </a:p>
        </p:txBody>
      </p:sp>
      <p:pic>
        <p:nvPicPr>
          <p:cNvPr id="8" name="Graphic 7" descr="Iceberg with solid fill">
            <a:extLst>
              <a:ext uri="{FF2B5EF4-FFF2-40B4-BE49-F238E27FC236}">
                <a16:creationId xmlns:a16="http://schemas.microsoft.com/office/drawing/2014/main" id="{A5A2111C-9BB3-E5E2-0D56-E3D2FD3EE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flipH="1">
            <a:off x="8229600" y="2113754"/>
            <a:ext cx="3355759" cy="33557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6F85CF-8AA2-08E8-1AE3-22164D3CBD6A}"/>
              </a:ext>
            </a:extLst>
          </p:cNvPr>
          <p:cNvSpPr txBox="1"/>
          <p:nvPr/>
        </p:nvSpPr>
        <p:spPr>
          <a:xfrm>
            <a:off x="9249604" y="3955754"/>
            <a:ext cx="1315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b="1">
                <a:solidFill>
                  <a:schemeClr val="accent2">
                    <a:lumMod val="20000"/>
                    <a:lumOff val="80000"/>
                  </a:schemeClr>
                </a:solidFill>
                <a:latin typeface="Montserrat" panose="00000500000000000000" pitchFamily="2" charset="0"/>
              </a:rPr>
              <a:t>+ 5M</a:t>
            </a:r>
          </a:p>
        </p:txBody>
      </p:sp>
      <p:pic>
        <p:nvPicPr>
          <p:cNvPr id="4" name="Picture 3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AF95CC89-6CB7-8F39-CA92-D0A23CC163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049" y="3721790"/>
            <a:ext cx="613912" cy="61391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AFF2B47-93F4-E31E-2A38-9A18732B7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409" y="4766756"/>
            <a:ext cx="539593" cy="53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D2C1048-5DD1-FD24-C4E4-640133C95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2511" y="4274218"/>
            <a:ext cx="539593" cy="53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D0D91D2-C718-F028-3BDE-50F326EEC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556" y="5342367"/>
            <a:ext cx="539593" cy="53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FECB750-6EE6-2CF1-B9B2-81B07E571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108" y="5423965"/>
            <a:ext cx="539593" cy="53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B4ECBBB-A3A0-8D05-E31F-EC4BC2B9C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962" y="3637313"/>
            <a:ext cx="539593" cy="53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44308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1E01E5-CDFB-E139-0E31-59DFE4158CEB}"/>
              </a:ext>
            </a:extLst>
          </p:cNvPr>
          <p:cNvSpPr txBox="1">
            <a:spLocks/>
          </p:cNvSpPr>
          <p:nvPr/>
        </p:nvSpPr>
        <p:spPr>
          <a:xfrm>
            <a:off x="838200" y="1907942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PT">
              <a:solidFill>
                <a:schemeClr val="accent5">
                  <a:lumMod val="50000"/>
                </a:schemeClr>
              </a:solidFill>
              <a:latin typeface="Montserrat" panose="00000500000000000000" pitchFamily="2" charset="0"/>
            </a:endParaRPr>
          </a:p>
          <a:p>
            <a:r>
              <a:rPr lang="pt-PT" sz="24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Inclusão do Dimensão Temporal (</a:t>
            </a:r>
            <a:r>
              <a:rPr lang="pt-PT" sz="2400" i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Dashboard</a:t>
            </a:r>
            <a:r>
              <a:rPr lang="pt-PT" sz="24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156EC7B-62CB-2AB7-5F70-E6C4642B190E}"/>
              </a:ext>
            </a:extLst>
          </p:cNvPr>
          <p:cNvCxnSpPr>
            <a:cxnSpLocks/>
          </p:cNvCxnSpPr>
          <p:nvPr/>
        </p:nvCxnSpPr>
        <p:spPr>
          <a:xfrm flipH="1">
            <a:off x="3737499" y="3543815"/>
            <a:ext cx="719091" cy="9482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3EADD76-8C94-FC55-33A1-563B0459D96A}"/>
              </a:ext>
            </a:extLst>
          </p:cNvPr>
          <p:cNvCxnSpPr>
            <a:cxnSpLocks/>
          </p:cNvCxnSpPr>
          <p:nvPr/>
        </p:nvCxnSpPr>
        <p:spPr>
          <a:xfrm>
            <a:off x="7424321" y="3595115"/>
            <a:ext cx="521194" cy="7904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AE6ED3A-6443-3066-80B9-60C3CCFCCB35}"/>
              </a:ext>
            </a:extLst>
          </p:cNvPr>
          <p:cNvSpPr txBox="1"/>
          <p:nvPr/>
        </p:nvSpPr>
        <p:spPr>
          <a:xfrm>
            <a:off x="2156184" y="4578382"/>
            <a:ext cx="3143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>
                <a:solidFill>
                  <a:srgbClr val="002060"/>
                </a:solidFill>
                <a:latin typeface="Montserrat" panose="00000500000000000000" pitchFamily="2" charset="0"/>
              </a:rPr>
              <a:t>Dados aquando da subscrição*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D5E860-4E7D-EC5F-1B13-435B4F7C5B80}"/>
              </a:ext>
            </a:extLst>
          </p:cNvPr>
          <p:cNvSpPr txBox="1"/>
          <p:nvPr/>
        </p:nvSpPr>
        <p:spPr>
          <a:xfrm>
            <a:off x="6096000" y="4556031"/>
            <a:ext cx="4739073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Dados do mês atual  </a:t>
            </a:r>
          </a:p>
          <a:p>
            <a:pPr algn="ctr"/>
            <a:r>
              <a:rPr lang="pt-PT" sz="20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(no dia de obtenção dos dados)</a:t>
            </a:r>
          </a:p>
          <a:p>
            <a:pPr algn="ctr"/>
            <a:endParaRPr lang="pt-PT" sz="900">
              <a:solidFill>
                <a:schemeClr val="accent5">
                  <a:lumMod val="50000"/>
                </a:schemeClr>
              </a:solidFill>
              <a:latin typeface="Montserrat" panose="00000500000000000000" pitchFamily="2" charset="0"/>
            </a:endParaRPr>
          </a:p>
          <a:p>
            <a:pPr algn="ctr"/>
            <a:r>
              <a:rPr lang="pt-PT" sz="20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1-28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17FF05-35FD-B44F-0DDB-716215338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787" y="3115472"/>
            <a:ext cx="7507757" cy="405988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5B5BFA0C-991E-A3D3-ED2D-411AA6CC9DDD}"/>
              </a:ext>
            </a:extLst>
          </p:cNvPr>
          <p:cNvSpPr txBox="1">
            <a:spLocks/>
          </p:cNvSpPr>
          <p:nvPr/>
        </p:nvSpPr>
        <p:spPr>
          <a:xfrm>
            <a:off x="3017519" y="777688"/>
            <a:ext cx="79552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b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Serviço de Indicadores Institucionais – SII</a:t>
            </a:r>
            <a:br>
              <a:rPr lang="pt-PT" sz="4000">
                <a:latin typeface="Montserrat" panose="00000500000000000000" pitchFamily="2" charset="0"/>
              </a:rPr>
            </a:br>
            <a:r>
              <a:rPr lang="pt-PT" sz="2400">
                <a:latin typeface="Montserrat" panose="00000500000000000000" pitchFamily="2" charset="0"/>
              </a:rPr>
              <a:t>Novidades</a:t>
            </a:r>
            <a:endParaRPr lang="pt-PT" sz="4000">
              <a:latin typeface="Montserrat" panose="000005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58676E-F62C-C968-A59E-9A10B6A81410}"/>
              </a:ext>
            </a:extLst>
          </p:cNvPr>
          <p:cNvSpPr/>
          <p:nvPr/>
        </p:nvSpPr>
        <p:spPr>
          <a:xfrm>
            <a:off x="9574544" y="1933956"/>
            <a:ext cx="1835344" cy="736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>
                <a:latin typeface="Montserrat" panose="00000500000000000000" pitchFamily="2" charset="0"/>
              </a:rPr>
              <a:t>Em breve!</a:t>
            </a:r>
          </a:p>
        </p:txBody>
      </p:sp>
    </p:spTree>
    <p:extLst>
      <p:ext uri="{BB962C8B-B14F-4D97-AF65-F5344CB8AC3E}">
        <p14:creationId xmlns:p14="http://schemas.microsoft.com/office/powerpoint/2010/main" val="29198464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064DC6-305B-C436-4FCD-985362BA9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799" y="1305173"/>
            <a:ext cx="8794402" cy="48975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EDEFA27-77EA-5F1F-9CBD-9766E44D30ED}"/>
              </a:ext>
            </a:extLst>
          </p:cNvPr>
          <p:cNvSpPr/>
          <p:nvPr/>
        </p:nvSpPr>
        <p:spPr>
          <a:xfrm>
            <a:off x="1606857" y="5878068"/>
            <a:ext cx="3639845" cy="488272"/>
          </a:xfrm>
          <a:prstGeom prst="rect">
            <a:avLst/>
          </a:prstGeom>
          <a:noFill/>
          <a:ln w="57150">
            <a:solidFill>
              <a:srgbClr val="0737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1"/>
              </a:solidFill>
            </a:endParaRPr>
          </a:p>
        </p:txBody>
      </p:sp>
      <p:pic>
        <p:nvPicPr>
          <p:cNvPr id="6" name="Graphic 5" descr="New with solid fill">
            <a:extLst>
              <a:ext uri="{FF2B5EF4-FFF2-40B4-BE49-F238E27FC236}">
                <a16:creationId xmlns:a16="http://schemas.microsoft.com/office/drawing/2014/main" id="{002B881F-D614-0E99-7ECA-5DAFA8544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60686" y="5174869"/>
            <a:ext cx="755916" cy="755916"/>
          </a:xfrm>
          <a:prstGeom prst="rect">
            <a:avLst/>
          </a:prstGeom>
        </p:spPr>
      </p:pic>
      <p:pic>
        <p:nvPicPr>
          <p:cNvPr id="7" name="Graphic 6" descr="New with solid fill">
            <a:extLst>
              <a:ext uri="{FF2B5EF4-FFF2-40B4-BE49-F238E27FC236}">
                <a16:creationId xmlns:a16="http://schemas.microsoft.com/office/drawing/2014/main" id="{64437BA4-AB91-8742-FD38-D487A22E0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5133" y="5930785"/>
            <a:ext cx="589848" cy="589848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82B7FE78-375E-AEF2-1E6E-A5A7168DA377}"/>
              </a:ext>
            </a:extLst>
          </p:cNvPr>
          <p:cNvSpPr txBox="1">
            <a:spLocks/>
          </p:cNvSpPr>
          <p:nvPr/>
        </p:nvSpPr>
        <p:spPr>
          <a:xfrm>
            <a:off x="3860897" y="225782"/>
            <a:ext cx="79552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i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Dashboard</a:t>
            </a:r>
            <a:r>
              <a:rPr lang="pt-PT" sz="28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 com dimensão temporal</a:t>
            </a:r>
            <a:endParaRPr lang="pt-PT" sz="400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2799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31F3CF-F772-1962-E30F-909FDCF1B9EB}"/>
              </a:ext>
            </a:extLst>
          </p:cNvPr>
          <p:cNvSpPr txBox="1">
            <a:spLocks/>
          </p:cNvSpPr>
          <p:nvPr/>
        </p:nvSpPr>
        <p:spPr>
          <a:xfrm>
            <a:off x="1043682" y="2103251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PT">
              <a:solidFill>
                <a:schemeClr val="accent5">
                  <a:lumMod val="50000"/>
                </a:schemeClr>
              </a:solidFill>
              <a:latin typeface="Montserrat" panose="00000500000000000000" pitchFamily="2" charset="0"/>
            </a:endParaRPr>
          </a:p>
          <a:p>
            <a:r>
              <a:rPr lang="pt-PT" sz="24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Inclusão do Dimensão Temporal (</a:t>
            </a:r>
            <a:r>
              <a:rPr lang="pt-PT" sz="2400" i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Dashboard</a:t>
            </a:r>
            <a:r>
              <a:rPr lang="pt-PT" sz="24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88E098-4C65-6B67-1EA9-39DD85563D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97" b="24818"/>
          <a:stretch/>
        </p:blipFill>
        <p:spPr>
          <a:xfrm>
            <a:off x="2690849" y="3499718"/>
            <a:ext cx="6546165" cy="31645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6045F51-CDF0-85C5-7550-9F26F5450562}"/>
              </a:ext>
            </a:extLst>
          </p:cNvPr>
          <p:cNvCxnSpPr/>
          <p:nvPr/>
        </p:nvCxnSpPr>
        <p:spPr>
          <a:xfrm flipH="1">
            <a:off x="2896358" y="3919422"/>
            <a:ext cx="629174" cy="511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85F88B7-A4D7-66B8-DC2D-6A16989A9BB9}"/>
              </a:ext>
            </a:extLst>
          </p:cNvPr>
          <p:cNvCxnSpPr>
            <a:cxnSpLocks/>
          </p:cNvCxnSpPr>
          <p:nvPr/>
        </p:nvCxnSpPr>
        <p:spPr>
          <a:xfrm>
            <a:off x="8409324" y="3919422"/>
            <a:ext cx="622182" cy="570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AF7ACED-C992-CF75-35B2-A08A43D63A17}"/>
              </a:ext>
            </a:extLst>
          </p:cNvPr>
          <p:cNvCxnSpPr>
            <a:cxnSpLocks/>
          </p:cNvCxnSpPr>
          <p:nvPr/>
        </p:nvCxnSpPr>
        <p:spPr>
          <a:xfrm>
            <a:off x="5113847" y="3919422"/>
            <a:ext cx="0" cy="6641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8055D80-ADD3-F6C3-A28E-21F34C959FD2}"/>
              </a:ext>
            </a:extLst>
          </p:cNvPr>
          <p:cNvCxnSpPr>
            <a:cxnSpLocks/>
          </p:cNvCxnSpPr>
          <p:nvPr/>
        </p:nvCxnSpPr>
        <p:spPr>
          <a:xfrm>
            <a:off x="6784655" y="3890061"/>
            <a:ext cx="0" cy="750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5129968-EF14-4FD6-E4A3-D9B0404431EB}"/>
              </a:ext>
            </a:extLst>
          </p:cNvPr>
          <p:cNvSpPr txBox="1"/>
          <p:nvPr/>
        </p:nvSpPr>
        <p:spPr>
          <a:xfrm>
            <a:off x="1043682" y="4511746"/>
            <a:ext cx="2300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Dados aquando da subscrição*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3FD8C2-E014-DF6C-BE86-B3640BC140DC}"/>
              </a:ext>
            </a:extLst>
          </p:cNvPr>
          <p:cNvSpPr txBox="1"/>
          <p:nvPr/>
        </p:nvSpPr>
        <p:spPr>
          <a:xfrm>
            <a:off x="3719310" y="4870354"/>
            <a:ext cx="210502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i="1" err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Snapshot</a:t>
            </a:r>
            <a:r>
              <a:rPr lang="pt-PT" sz="20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 de 2023</a:t>
            </a:r>
            <a:br>
              <a:rPr lang="pt-PT" sz="20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</a:br>
            <a:r>
              <a:rPr lang="pt-PT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(janeiro de 2024)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764828-B6B8-6096-A375-2634993BA440}"/>
              </a:ext>
            </a:extLst>
          </p:cNvPr>
          <p:cNvSpPr txBox="1"/>
          <p:nvPr/>
        </p:nvSpPr>
        <p:spPr>
          <a:xfrm>
            <a:off x="6029073" y="4865689"/>
            <a:ext cx="221417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 algn="ctr">
              <a:defRPr i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pt-PT" sz="2000" i="0" err="1"/>
              <a:t>Snapshot</a:t>
            </a:r>
            <a:r>
              <a:rPr lang="pt-PT" sz="2000" i="0"/>
              <a:t> de 2024 </a:t>
            </a:r>
            <a:br>
              <a:rPr lang="pt-PT" i="0"/>
            </a:br>
            <a:r>
              <a:rPr lang="pt-PT" i="0"/>
              <a:t>(janeiro de 2025)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8F7E53-94A2-98D3-A975-96F1CB27FFC8}"/>
              </a:ext>
            </a:extLst>
          </p:cNvPr>
          <p:cNvSpPr txBox="1"/>
          <p:nvPr/>
        </p:nvSpPr>
        <p:spPr>
          <a:xfrm>
            <a:off x="8304531" y="4511746"/>
            <a:ext cx="350720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Dados do mês atual</a:t>
            </a:r>
            <a:br>
              <a:rPr lang="pt-PT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</a:br>
            <a:r>
              <a:rPr lang="pt-PT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(no dia de obtenção dos dados)</a:t>
            </a:r>
          </a:p>
          <a:p>
            <a:pPr algn="ctr"/>
            <a:endParaRPr lang="pt-PT" sz="400">
              <a:solidFill>
                <a:schemeClr val="accent5">
                  <a:lumMod val="50000"/>
                </a:schemeClr>
              </a:solidFill>
              <a:latin typeface="Montserrat" panose="00000500000000000000" pitchFamily="2" charset="0"/>
            </a:endParaRPr>
          </a:p>
          <a:p>
            <a:pPr algn="ctr"/>
            <a:r>
              <a:rPr lang="pt-PT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1-28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004C7CDA-58AC-E02F-352E-C5E87C244BEE}"/>
              </a:ext>
            </a:extLst>
          </p:cNvPr>
          <p:cNvSpPr txBox="1">
            <a:spLocks/>
          </p:cNvSpPr>
          <p:nvPr/>
        </p:nvSpPr>
        <p:spPr>
          <a:xfrm>
            <a:off x="3017519" y="777688"/>
            <a:ext cx="79552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b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Serviço de Indicadores Institucionais – SII</a:t>
            </a:r>
            <a:br>
              <a:rPr lang="pt-PT" sz="4000">
                <a:latin typeface="Montserrat" panose="00000500000000000000" pitchFamily="2" charset="0"/>
              </a:rPr>
            </a:br>
            <a:r>
              <a:rPr lang="pt-PT" sz="2400">
                <a:latin typeface="Montserrat" panose="00000500000000000000" pitchFamily="2" charset="0"/>
              </a:rPr>
              <a:t>Novidades</a:t>
            </a:r>
            <a:endParaRPr lang="pt-PT" sz="4000">
              <a:latin typeface="Montserrat" panose="000005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0CA462-2E4E-D18B-9A90-2BDC67E5D0B9}"/>
              </a:ext>
            </a:extLst>
          </p:cNvPr>
          <p:cNvSpPr/>
          <p:nvPr/>
        </p:nvSpPr>
        <p:spPr>
          <a:xfrm>
            <a:off x="9174481" y="2033928"/>
            <a:ext cx="2116812" cy="954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>
                <a:latin typeface="Montserrat" panose="00000500000000000000" pitchFamily="2" charset="0"/>
              </a:rPr>
              <a:t>Futuro </a:t>
            </a:r>
          </a:p>
          <a:p>
            <a:pPr algn="ctr"/>
            <a:r>
              <a:rPr lang="pt-PT" b="1">
                <a:latin typeface="Montserrat" panose="00000500000000000000" pitchFamily="2" charset="0"/>
              </a:rPr>
              <a:t>médio-prazo </a:t>
            </a:r>
            <a:r>
              <a:rPr lang="pt-PT" sz="1400" b="1">
                <a:latin typeface="Montserrat" panose="00000500000000000000" pitchFamily="2" charset="0"/>
              </a:rPr>
              <a:t>(2025)</a:t>
            </a:r>
            <a:endParaRPr lang="pt-PT" b="1">
              <a:latin typeface="Montserrat" panose="000005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E7ACFD-DB4B-4641-7405-31BD88803F5C}"/>
              </a:ext>
            </a:extLst>
          </p:cNvPr>
          <p:cNvSpPr/>
          <p:nvPr/>
        </p:nvSpPr>
        <p:spPr>
          <a:xfrm>
            <a:off x="2865264" y="3591692"/>
            <a:ext cx="1320535" cy="168676"/>
          </a:xfrm>
          <a:prstGeom prst="rect">
            <a:avLst/>
          </a:prstGeom>
          <a:solidFill>
            <a:srgbClr val="3333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800"/>
              <a:t>Dados em 2023/5</a:t>
            </a:r>
          </a:p>
        </p:txBody>
      </p:sp>
    </p:spTree>
    <p:extLst>
      <p:ext uri="{BB962C8B-B14F-4D97-AF65-F5344CB8AC3E}">
        <p14:creationId xmlns:p14="http://schemas.microsoft.com/office/powerpoint/2010/main" val="306169965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1E01E5-CDFB-E139-0E31-59DFE4158CEB}"/>
              </a:ext>
            </a:extLst>
          </p:cNvPr>
          <p:cNvSpPr txBox="1">
            <a:spLocks/>
          </p:cNvSpPr>
          <p:nvPr/>
        </p:nvSpPr>
        <p:spPr>
          <a:xfrm>
            <a:off x="838200" y="2103250"/>
            <a:ext cx="10515600" cy="41560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Alterações aos Dados Não-Tratados (</a:t>
            </a:r>
            <a:r>
              <a:rPr lang="pt-PT" sz="2400" i="1" err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RawData</a:t>
            </a:r>
            <a:r>
              <a:rPr lang="pt-PT" sz="24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)</a:t>
            </a:r>
          </a:p>
          <a:p>
            <a:pPr marL="800100" lvl="1" indent="-342900"/>
            <a:r>
              <a:rPr lang="pt-PT" sz="20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Modificação do “Número de </a:t>
            </a:r>
            <a:r>
              <a:rPr lang="pt-PT" sz="2000" err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CVs</a:t>
            </a:r>
            <a:r>
              <a:rPr lang="pt-PT" sz="20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“ para o “Total de registos”</a:t>
            </a:r>
          </a:p>
          <a:p>
            <a:pPr marL="800100" lvl="1" indent="-342900"/>
            <a:endParaRPr lang="pt-PT" sz="2000">
              <a:solidFill>
                <a:schemeClr val="accent5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5B5BFA0C-991E-A3D3-ED2D-411AA6CC9DDD}"/>
              </a:ext>
            </a:extLst>
          </p:cNvPr>
          <p:cNvSpPr txBox="1">
            <a:spLocks/>
          </p:cNvSpPr>
          <p:nvPr/>
        </p:nvSpPr>
        <p:spPr>
          <a:xfrm>
            <a:off x="3017519" y="777688"/>
            <a:ext cx="79552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b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Serviço de Indicadores Institucionais – SII</a:t>
            </a:r>
            <a:br>
              <a:rPr lang="pt-PT" sz="4000">
                <a:latin typeface="Montserrat" panose="00000500000000000000" pitchFamily="2" charset="0"/>
              </a:rPr>
            </a:br>
            <a:r>
              <a:rPr lang="pt-PT" sz="2400">
                <a:latin typeface="Montserrat" panose="00000500000000000000" pitchFamily="2" charset="0"/>
              </a:rPr>
              <a:t>Novidades</a:t>
            </a:r>
            <a:endParaRPr lang="pt-PT" sz="4000">
              <a:latin typeface="Montserrat" panose="000005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723CBAD-C221-5E3D-E67B-8D759DD8C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347" b="57232"/>
          <a:stretch/>
        </p:blipFill>
        <p:spPr>
          <a:xfrm>
            <a:off x="281169" y="3290509"/>
            <a:ext cx="5744141" cy="2129858"/>
          </a:xfrm>
          <a:prstGeom prst="rect">
            <a:avLst/>
          </a:prstGeom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F0A9374B-D8BA-1D13-1CE6-57DDACCBF8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5100"/>
          <a:stretch/>
        </p:blipFill>
        <p:spPr>
          <a:xfrm>
            <a:off x="6203383" y="3290509"/>
            <a:ext cx="5349590" cy="21298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86D441-5196-2B90-DE5C-840CBE00CF31}"/>
              </a:ext>
            </a:extLst>
          </p:cNvPr>
          <p:cNvSpPr/>
          <p:nvPr/>
        </p:nvSpPr>
        <p:spPr>
          <a:xfrm>
            <a:off x="204186" y="3204839"/>
            <a:ext cx="798991" cy="372862"/>
          </a:xfrm>
          <a:prstGeom prst="rect">
            <a:avLst/>
          </a:prstGeom>
          <a:noFill/>
          <a:ln w="76200">
            <a:solidFill>
              <a:srgbClr val="00AD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4C7661-1EF3-F0B2-41F7-2772E8781ED7}"/>
              </a:ext>
            </a:extLst>
          </p:cNvPr>
          <p:cNvSpPr/>
          <p:nvPr/>
        </p:nvSpPr>
        <p:spPr>
          <a:xfrm>
            <a:off x="6166692" y="3204839"/>
            <a:ext cx="798991" cy="458531"/>
          </a:xfrm>
          <a:prstGeom prst="rect">
            <a:avLst/>
          </a:prstGeom>
          <a:noFill/>
          <a:ln w="76200">
            <a:solidFill>
              <a:srgbClr val="00AD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0672565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81D618E-B3A7-7CEE-D986-248218D6DAC7}"/>
              </a:ext>
            </a:extLst>
          </p:cNvPr>
          <p:cNvSpPr txBox="1">
            <a:spLocks/>
          </p:cNvSpPr>
          <p:nvPr/>
        </p:nvSpPr>
        <p:spPr>
          <a:xfrm>
            <a:off x="838200" y="2103251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400">
                <a:latin typeface="Montserrat" panose="00000500000000000000" pitchFamily="2" charset="0"/>
              </a:rPr>
              <a:t>Iniciativa </a:t>
            </a:r>
            <a:r>
              <a:rPr lang="pt-PT" sz="2400" err="1">
                <a:latin typeface="Montserrat" panose="00000500000000000000" pitchFamily="2" charset="0"/>
              </a:rPr>
              <a:t>Ringgold</a:t>
            </a:r>
            <a:r>
              <a:rPr lang="pt-PT" sz="2400">
                <a:latin typeface="Montserrat" panose="00000500000000000000" pitchFamily="2" charset="0"/>
              </a:rPr>
              <a:t>:</a:t>
            </a:r>
          </a:p>
          <a:p>
            <a:pPr lvl="1"/>
            <a:r>
              <a:rPr lang="pt-PT" sz="2000">
                <a:latin typeface="Montserrat" panose="00000500000000000000" pitchFamily="2" charset="0"/>
              </a:rPr>
              <a:t>Preocupação com a exatidão dos registos presentes na base</a:t>
            </a:r>
          </a:p>
          <a:p>
            <a:pPr lvl="2"/>
            <a:r>
              <a:rPr lang="pt-PT" sz="1800" i="1" err="1">
                <a:latin typeface="Montserrat" panose="00000500000000000000" pitchFamily="2" charset="0"/>
              </a:rPr>
              <a:t>Parents</a:t>
            </a:r>
            <a:r>
              <a:rPr lang="pt-PT" sz="1800">
                <a:latin typeface="Montserrat" panose="00000500000000000000" pitchFamily="2" charset="0"/>
              </a:rPr>
              <a:t> (instituições acima)</a:t>
            </a:r>
          </a:p>
          <a:p>
            <a:pPr lvl="2"/>
            <a:r>
              <a:rPr lang="pt-PT" sz="1800">
                <a:latin typeface="Montserrat" panose="00000500000000000000" pitchFamily="2" charset="0"/>
              </a:rPr>
              <a:t>Nomenclatura das instituições</a:t>
            </a:r>
          </a:p>
          <a:p>
            <a:pPr lvl="2"/>
            <a:endParaRPr lang="pt-PT" sz="1600">
              <a:latin typeface="Montserrat" panose="00000500000000000000" pitchFamily="2" charset="0"/>
            </a:endParaRPr>
          </a:p>
          <a:p>
            <a:r>
              <a:rPr lang="pt-PT" sz="2400">
                <a:latin typeface="Montserrat" panose="00000500000000000000" pitchFamily="2" charset="0"/>
              </a:rPr>
              <a:t>Melhoria </a:t>
            </a:r>
            <a:r>
              <a:rPr lang="pt-PT" sz="2400" b="1">
                <a:latin typeface="Montserrat" panose="00000500000000000000" pitchFamily="2" charset="0"/>
              </a:rPr>
              <a:t>CIÊNCIA</a:t>
            </a:r>
            <a:r>
              <a:rPr lang="pt-PT" sz="2400">
                <a:latin typeface="Montserrat" panose="00000500000000000000" pitchFamily="2" charset="0"/>
              </a:rPr>
              <a:t>VITAE:</a:t>
            </a:r>
          </a:p>
          <a:p>
            <a:pPr lvl="1"/>
            <a:r>
              <a:rPr lang="pt-PT" sz="1800">
                <a:latin typeface="Montserrat" panose="00000500000000000000" pitchFamily="2" charset="0"/>
              </a:rPr>
              <a:t>Diferenciação entre as instituições presentes na listagem </a:t>
            </a:r>
            <a:r>
              <a:rPr lang="pt-PT" sz="1800" err="1">
                <a:latin typeface="Montserrat" panose="00000500000000000000" pitchFamily="2" charset="0"/>
              </a:rPr>
              <a:t>Ringgold</a:t>
            </a:r>
            <a:r>
              <a:rPr lang="pt-PT" sz="1800">
                <a:latin typeface="Montserrat" panose="00000500000000000000" pitchFamily="2" charset="0"/>
              </a:rPr>
              <a:t> e as instituições inseridas (manualmente) pelo utilizador: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BACFFC-BB52-D8C9-8680-61735D7D2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020" y="4844574"/>
            <a:ext cx="6096000" cy="1235738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2E1E5DDE-154E-6B93-06D0-80F8D525A74B}"/>
              </a:ext>
            </a:extLst>
          </p:cNvPr>
          <p:cNvSpPr txBox="1">
            <a:spLocks/>
          </p:cNvSpPr>
          <p:nvPr/>
        </p:nvSpPr>
        <p:spPr>
          <a:xfrm>
            <a:off x="3017519" y="777688"/>
            <a:ext cx="79552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b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Serviço de Indicadores Institucionais – SII</a:t>
            </a:r>
            <a:br>
              <a:rPr lang="pt-PT" sz="4000">
                <a:latin typeface="Montserrat" panose="00000500000000000000" pitchFamily="2" charset="0"/>
              </a:rPr>
            </a:br>
            <a:r>
              <a:rPr lang="pt-PT" sz="2400">
                <a:latin typeface="Montserrat" panose="00000500000000000000" pitchFamily="2" charset="0"/>
              </a:rPr>
              <a:t>Novidades </a:t>
            </a:r>
            <a:r>
              <a:rPr lang="pt-PT" sz="2400" b="1">
                <a:latin typeface="Montserrat" panose="00000500000000000000" pitchFamily="2" charset="0"/>
              </a:rPr>
              <a:t>CIÊNCIA</a:t>
            </a:r>
            <a:r>
              <a:rPr lang="pt-PT" sz="2400">
                <a:latin typeface="Montserrat" panose="00000500000000000000" pitchFamily="2" charset="0"/>
              </a:rPr>
              <a:t>VITAE com impacto no </a:t>
            </a:r>
            <a:r>
              <a:rPr lang="pt-PT" sz="2400" b="1">
                <a:latin typeface="Montserrat" panose="00000500000000000000" pitchFamily="2" charset="0"/>
              </a:rPr>
              <a:t>SII</a:t>
            </a:r>
            <a:endParaRPr lang="pt-PT" sz="4000" b="1">
              <a:latin typeface="Montserrat" panose="00000500000000000000" pitchFamily="2" charset="0"/>
            </a:endParaRPr>
          </a:p>
        </p:txBody>
      </p:sp>
      <p:pic>
        <p:nvPicPr>
          <p:cNvPr id="13" name="Graphic 12" descr="Bank with solid fill">
            <a:extLst>
              <a:ext uri="{FF2B5EF4-FFF2-40B4-BE49-F238E27FC236}">
                <a16:creationId xmlns:a16="http://schemas.microsoft.com/office/drawing/2014/main" id="{6806F25F-1206-3322-7226-12DBCD637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5824" y="2909242"/>
            <a:ext cx="765885" cy="765885"/>
          </a:xfrm>
          <a:prstGeom prst="rect">
            <a:avLst/>
          </a:prstGeom>
        </p:spPr>
      </p:pic>
      <p:pic>
        <p:nvPicPr>
          <p:cNvPr id="15" name="Graphic 14" descr="Greek Temple with solid fill">
            <a:extLst>
              <a:ext uri="{FF2B5EF4-FFF2-40B4-BE49-F238E27FC236}">
                <a16:creationId xmlns:a16="http://schemas.microsoft.com/office/drawing/2014/main" id="{B7B22628-8890-348D-33D0-814BD39923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61389" y="2009867"/>
            <a:ext cx="1394354" cy="1394354"/>
          </a:xfrm>
          <a:prstGeom prst="rect">
            <a:avLst/>
          </a:prstGeom>
        </p:spPr>
      </p:pic>
      <p:pic>
        <p:nvPicPr>
          <p:cNvPr id="16" name="Graphic 15" descr="Bank with solid fill">
            <a:extLst>
              <a:ext uri="{FF2B5EF4-FFF2-40B4-BE49-F238E27FC236}">
                <a16:creationId xmlns:a16="http://schemas.microsoft.com/office/drawing/2014/main" id="{56BC9FA6-BC5A-1E43-59ED-EDDCEBC01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61389" y="3130759"/>
            <a:ext cx="765885" cy="765885"/>
          </a:xfrm>
          <a:prstGeom prst="rect">
            <a:avLst/>
          </a:prstGeom>
        </p:spPr>
      </p:pic>
      <p:pic>
        <p:nvPicPr>
          <p:cNvPr id="18" name="Graphic 17" descr="Bank with solid fill">
            <a:extLst>
              <a:ext uri="{FF2B5EF4-FFF2-40B4-BE49-F238E27FC236}">
                <a16:creationId xmlns:a16="http://schemas.microsoft.com/office/drawing/2014/main" id="{F90E01F5-E1BA-32C1-EF89-3E9787316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97722" y="3021278"/>
            <a:ext cx="765885" cy="76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1713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8F0D858D-583C-1E17-1976-ED1269FD6DAC}"/>
              </a:ext>
            </a:extLst>
          </p:cNvPr>
          <p:cNvSpPr txBox="1"/>
          <p:nvPr/>
        </p:nvSpPr>
        <p:spPr>
          <a:xfrm>
            <a:off x="5768716" y="3346746"/>
            <a:ext cx="485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170000"/>
              <a:buFont typeface="Arial" panose="020B0604020202020204" pitchFamily="34" charset="0"/>
              <a:buChar char="•"/>
            </a:pPr>
            <a:r>
              <a:rPr lang="pt-PT"/>
              <a:t> 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CAF86526-010F-5CE1-DE12-24F3860E11C1}"/>
              </a:ext>
            </a:extLst>
          </p:cNvPr>
          <p:cNvSpPr txBox="1">
            <a:spLocks/>
          </p:cNvSpPr>
          <p:nvPr/>
        </p:nvSpPr>
        <p:spPr>
          <a:xfrm>
            <a:off x="3977323" y="130275"/>
            <a:ext cx="7235301" cy="909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b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Serviço de Indicadores Institucionais – SII</a:t>
            </a:r>
            <a:endParaRPr lang="pt-PT" sz="3600" b="1">
              <a:latin typeface="Montserrat" panose="00000500000000000000" pitchFamily="2" charset="0"/>
            </a:endParaRPr>
          </a:p>
        </p:txBody>
      </p:sp>
      <p:pic>
        <p:nvPicPr>
          <p:cNvPr id="3" name="Google Shape;465;p63">
            <a:extLst>
              <a:ext uri="{FF2B5EF4-FFF2-40B4-BE49-F238E27FC236}">
                <a16:creationId xmlns:a16="http://schemas.microsoft.com/office/drawing/2014/main" id="{FE672E35-2C52-4264-61AC-E3003C3FF2D0}"/>
              </a:ext>
            </a:extLst>
          </p:cNvPr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175904" y="3752884"/>
            <a:ext cx="1623475" cy="162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67;p63">
            <a:extLst>
              <a:ext uri="{FF2B5EF4-FFF2-40B4-BE49-F238E27FC236}">
                <a16:creationId xmlns:a16="http://schemas.microsoft.com/office/drawing/2014/main" id="{BC119BDE-D310-8570-E880-2094EC28C039}"/>
              </a:ext>
            </a:extLst>
          </p:cNvPr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2204994" y="3752872"/>
            <a:ext cx="1623475" cy="16234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69;p63">
            <a:extLst>
              <a:ext uri="{FF2B5EF4-FFF2-40B4-BE49-F238E27FC236}">
                <a16:creationId xmlns:a16="http://schemas.microsoft.com/office/drawing/2014/main" id="{CECEF076-4BF8-B3E1-7699-04CE84E35742}"/>
              </a:ext>
            </a:extLst>
          </p:cNvPr>
          <p:cNvSpPr/>
          <p:nvPr/>
        </p:nvSpPr>
        <p:spPr>
          <a:xfrm>
            <a:off x="4133981" y="4453322"/>
            <a:ext cx="913800" cy="2226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4E7B98"/>
          </a:solidFill>
          <a:ln w="9525" cap="flat" cmpd="sng">
            <a:solidFill>
              <a:srgbClr val="4E7B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470;p63">
            <a:extLst>
              <a:ext uri="{FF2B5EF4-FFF2-40B4-BE49-F238E27FC236}">
                <a16:creationId xmlns:a16="http://schemas.microsoft.com/office/drawing/2014/main" id="{BDD2AEBE-78CC-FF35-4376-A1E963141179}"/>
              </a:ext>
            </a:extLst>
          </p:cNvPr>
          <p:cNvSpPr/>
          <p:nvPr/>
        </p:nvSpPr>
        <p:spPr>
          <a:xfrm>
            <a:off x="6927506" y="4453297"/>
            <a:ext cx="913800" cy="2226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4E7B98"/>
          </a:solidFill>
          <a:ln w="9525" cap="flat" cmpd="sng">
            <a:solidFill>
              <a:srgbClr val="4E7B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Google Shape;471;p63">
            <a:extLst>
              <a:ext uri="{FF2B5EF4-FFF2-40B4-BE49-F238E27FC236}">
                <a16:creationId xmlns:a16="http://schemas.microsoft.com/office/drawing/2014/main" id="{5823355B-E883-11EF-1546-A935C6BF0AB5}"/>
              </a:ext>
            </a:extLst>
          </p:cNvPr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7951331" y="3488009"/>
            <a:ext cx="1888325" cy="18883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72;p63">
            <a:extLst>
              <a:ext uri="{FF2B5EF4-FFF2-40B4-BE49-F238E27FC236}">
                <a16:creationId xmlns:a16="http://schemas.microsoft.com/office/drawing/2014/main" id="{63049C53-87BC-674D-C08A-DA5011C67C9C}"/>
              </a:ext>
            </a:extLst>
          </p:cNvPr>
          <p:cNvSpPr/>
          <p:nvPr/>
        </p:nvSpPr>
        <p:spPr>
          <a:xfrm rot="5400000">
            <a:off x="7611540" y="2015943"/>
            <a:ext cx="916432" cy="2027700"/>
          </a:xfrm>
          <a:prstGeom prst="bentArrow">
            <a:avLst>
              <a:gd name="adj1" fmla="val 18060"/>
              <a:gd name="adj2" fmla="val 25000"/>
              <a:gd name="adj3" fmla="val 25000"/>
              <a:gd name="adj4" fmla="val 43750"/>
            </a:avLst>
          </a:prstGeom>
          <a:solidFill>
            <a:srgbClr val="4E7B98"/>
          </a:solidFill>
          <a:ln w="9525" cap="flat" cmpd="sng">
            <a:solidFill>
              <a:srgbClr val="4E7B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473;p63">
            <a:extLst>
              <a:ext uri="{FF2B5EF4-FFF2-40B4-BE49-F238E27FC236}">
                <a16:creationId xmlns:a16="http://schemas.microsoft.com/office/drawing/2014/main" id="{5BBF3529-78EA-0B5A-EF4A-E20111F4A065}"/>
              </a:ext>
            </a:extLst>
          </p:cNvPr>
          <p:cNvSpPr/>
          <p:nvPr/>
        </p:nvSpPr>
        <p:spPr>
          <a:xfrm rot="-5400000" flipH="1">
            <a:off x="3468790" y="1965843"/>
            <a:ext cx="916431" cy="2127900"/>
          </a:xfrm>
          <a:prstGeom prst="bentArrow">
            <a:avLst>
              <a:gd name="adj1" fmla="val 18060"/>
              <a:gd name="adj2" fmla="val 25000"/>
              <a:gd name="adj3" fmla="val 25000"/>
              <a:gd name="adj4" fmla="val 43750"/>
            </a:avLst>
          </a:prstGeom>
          <a:solidFill>
            <a:srgbClr val="4E7B98"/>
          </a:solidFill>
          <a:ln w="9525" cap="flat" cmpd="sng">
            <a:solidFill>
              <a:srgbClr val="4E7B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476;p63">
            <a:extLst>
              <a:ext uri="{FF2B5EF4-FFF2-40B4-BE49-F238E27FC236}">
                <a16:creationId xmlns:a16="http://schemas.microsoft.com/office/drawing/2014/main" id="{F5C7AA52-52A4-C71F-EA77-992D85510BA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5966"/>
          <a:stretch/>
        </p:blipFill>
        <p:spPr>
          <a:xfrm>
            <a:off x="5136095" y="2188685"/>
            <a:ext cx="1722076" cy="91643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50A6A19-0334-D79B-6D8A-C2F502A16A20}"/>
              </a:ext>
            </a:extLst>
          </p:cNvPr>
          <p:cNvSpPr txBox="1"/>
          <p:nvPr/>
        </p:nvSpPr>
        <p:spPr>
          <a:xfrm>
            <a:off x="41429" y="5457744"/>
            <a:ext cx="60945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PT" sz="2400" b="1">
                <a:solidFill>
                  <a:srgbClr val="0A1833"/>
                </a:solidFill>
                <a:latin typeface="Montserrat"/>
                <a:ea typeface="Montserrat"/>
                <a:cs typeface="Montserrat"/>
                <a:sym typeface="Montserrat"/>
              </a:rPr>
              <a:t>Integração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PT" sz="2400" b="1">
                <a:solidFill>
                  <a:srgbClr val="0A1833"/>
                </a:solidFill>
                <a:latin typeface="Montserrat"/>
                <a:ea typeface="Montserrat"/>
                <a:cs typeface="Montserrat"/>
                <a:sym typeface="Montserrat"/>
              </a:rPr>
              <a:t>API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820D2A-F946-C50E-502F-8054892760ED}"/>
              </a:ext>
            </a:extLst>
          </p:cNvPr>
          <p:cNvSpPr txBox="1"/>
          <p:nvPr/>
        </p:nvSpPr>
        <p:spPr>
          <a:xfrm>
            <a:off x="5987641" y="5444448"/>
            <a:ext cx="60945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PT" sz="2400" b="1">
                <a:solidFill>
                  <a:srgbClr val="0A1833"/>
                </a:solidFill>
                <a:latin typeface="Montserrat"/>
                <a:ea typeface="Montserrat"/>
                <a:cs typeface="Montserrat"/>
                <a:sym typeface="Montserrat"/>
              </a:rPr>
              <a:t>S. Indicadores</a:t>
            </a:r>
            <a:br>
              <a:rPr lang="pt-PT" sz="2400" b="1">
                <a:solidFill>
                  <a:srgbClr val="0A183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PT" sz="2400" b="1">
                <a:solidFill>
                  <a:srgbClr val="0A1833"/>
                </a:solidFill>
                <a:latin typeface="Montserrat"/>
                <a:ea typeface="Montserrat"/>
                <a:cs typeface="Montserrat"/>
                <a:sym typeface="Montserrat"/>
              </a:rPr>
              <a:t>Institucionais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F01810-12F7-E934-D521-68F45375FDD1}"/>
              </a:ext>
            </a:extLst>
          </p:cNvPr>
          <p:cNvSpPr txBox="1"/>
          <p:nvPr/>
        </p:nvSpPr>
        <p:spPr>
          <a:xfrm>
            <a:off x="1638214" y="1076519"/>
            <a:ext cx="92151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t-PT" sz="800" b="1">
              <a:latin typeface="Montserrat" panose="00000500000000000000" pitchFamily="2" charset="0"/>
            </a:endParaRPr>
          </a:p>
          <a:p>
            <a:pPr algn="r"/>
            <a:r>
              <a:rPr lang="pt-PT" sz="1800" b="1">
                <a:latin typeface="Montserrat" panose="00000500000000000000" pitchFamily="2" charset="0"/>
              </a:rPr>
              <a:t>Em que situações o SII responde às minhas necessidades e em que situações é necessária uma integração via API?</a:t>
            </a:r>
          </a:p>
        </p:txBody>
      </p:sp>
    </p:spTree>
    <p:extLst>
      <p:ext uri="{BB962C8B-B14F-4D97-AF65-F5344CB8AC3E}">
        <p14:creationId xmlns:p14="http://schemas.microsoft.com/office/powerpoint/2010/main" val="33971390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8F0D858D-583C-1E17-1976-ED1269FD6DAC}"/>
              </a:ext>
            </a:extLst>
          </p:cNvPr>
          <p:cNvSpPr txBox="1"/>
          <p:nvPr/>
        </p:nvSpPr>
        <p:spPr>
          <a:xfrm>
            <a:off x="7141684" y="3302358"/>
            <a:ext cx="485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170000"/>
              <a:buFont typeface="Arial" panose="020B0604020202020204" pitchFamily="34" charset="0"/>
              <a:buChar char="•"/>
            </a:pPr>
            <a:r>
              <a:rPr lang="pt-PT"/>
              <a:t> 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CAF86526-010F-5CE1-DE12-24F3860E11C1}"/>
              </a:ext>
            </a:extLst>
          </p:cNvPr>
          <p:cNvSpPr txBox="1">
            <a:spLocks/>
          </p:cNvSpPr>
          <p:nvPr/>
        </p:nvSpPr>
        <p:spPr>
          <a:xfrm>
            <a:off x="3977323" y="130275"/>
            <a:ext cx="7235301" cy="909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b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Serviço de Indicadores Institucionais – SII</a:t>
            </a:r>
            <a:endParaRPr lang="pt-PT" sz="3600" b="1">
              <a:latin typeface="Montserrat" panose="00000500000000000000" pitchFamily="2" charset="0"/>
            </a:endParaRPr>
          </a:p>
        </p:txBody>
      </p:sp>
      <p:pic>
        <p:nvPicPr>
          <p:cNvPr id="3" name="Google Shape;465;p63">
            <a:extLst>
              <a:ext uri="{FF2B5EF4-FFF2-40B4-BE49-F238E27FC236}">
                <a16:creationId xmlns:a16="http://schemas.microsoft.com/office/drawing/2014/main" id="{FE672E35-2C52-4264-61AC-E3003C3FF2D0}"/>
              </a:ext>
            </a:extLst>
          </p:cNvPr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548872" y="3708496"/>
            <a:ext cx="1623475" cy="16234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70;p63">
            <a:extLst>
              <a:ext uri="{FF2B5EF4-FFF2-40B4-BE49-F238E27FC236}">
                <a16:creationId xmlns:a16="http://schemas.microsoft.com/office/drawing/2014/main" id="{BDD2AEBE-78CC-FF35-4376-A1E963141179}"/>
              </a:ext>
            </a:extLst>
          </p:cNvPr>
          <p:cNvSpPr/>
          <p:nvPr/>
        </p:nvSpPr>
        <p:spPr>
          <a:xfrm>
            <a:off x="8300474" y="4408909"/>
            <a:ext cx="913800" cy="2226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4E7B98"/>
          </a:solidFill>
          <a:ln w="9525" cap="flat" cmpd="sng">
            <a:solidFill>
              <a:srgbClr val="4E7B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Google Shape;471;p63">
            <a:extLst>
              <a:ext uri="{FF2B5EF4-FFF2-40B4-BE49-F238E27FC236}">
                <a16:creationId xmlns:a16="http://schemas.microsoft.com/office/drawing/2014/main" id="{5823355B-E883-11EF-1546-A935C6BF0AB5}"/>
              </a:ext>
            </a:extLst>
          </p:cNvPr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9324299" y="3443621"/>
            <a:ext cx="1888325" cy="18883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72;p63">
            <a:extLst>
              <a:ext uri="{FF2B5EF4-FFF2-40B4-BE49-F238E27FC236}">
                <a16:creationId xmlns:a16="http://schemas.microsoft.com/office/drawing/2014/main" id="{63049C53-87BC-674D-C08A-DA5011C67C9C}"/>
              </a:ext>
            </a:extLst>
          </p:cNvPr>
          <p:cNvSpPr/>
          <p:nvPr/>
        </p:nvSpPr>
        <p:spPr>
          <a:xfrm rot="5400000">
            <a:off x="8984508" y="1971555"/>
            <a:ext cx="916432" cy="2027700"/>
          </a:xfrm>
          <a:prstGeom prst="bentArrow">
            <a:avLst>
              <a:gd name="adj1" fmla="val 18060"/>
              <a:gd name="adj2" fmla="val 25000"/>
              <a:gd name="adj3" fmla="val 25000"/>
              <a:gd name="adj4" fmla="val 43750"/>
            </a:avLst>
          </a:prstGeom>
          <a:solidFill>
            <a:srgbClr val="4E7B98"/>
          </a:solidFill>
          <a:ln w="9525" cap="flat" cmpd="sng">
            <a:solidFill>
              <a:srgbClr val="4E7B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476;p63">
            <a:extLst>
              <a:ext uri="{FF2B5EF4-FFF2-40B4-BE49-F238E27FC236}">
                <a16:creationId xmlns:a16="http://schemas.microsoft.com/office/drawing/2014/main" id="{F5C7AA52-52A4-C71F-EA77-992D85510BA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75966"/>
          <a:stretch/>
        </p:blipFill>
        <p:spPr>
          <a:xfrm>
            <a:off x="6450271" y="2186575"/>
            <a:ext cx="1722076" cy="91643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6820D2A-F946-C50E-502F-8054892760ED}"/>
              </a:ext>
            </a:extLst>
          </p:cNvPr>
          <p:cNvSpPr txBox="1"/>
          <p:nvPr/>
        </p:nvSpPr>
        <p:spPr>
          <a:xfrm>
            <a:off x="8664606" y="5269351"/>
            <a:ext cx="32497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PT" sz="2400" b="1">
                <a:solidFill>
                  <a:srgbClr val="0A1833"/>
                </a:solidFill>
                <a:latin typeface="Montserrat"/>
                <a:ea typeface="Montserrat"/>
                <a:cs typeface="Montserrat"/>
                <a:sym typeface="Montserrat"/>
              </a:rPr>
              <a:t>S. Indicadores</a:t>
            </a:r>
            <a:br>
              <a:rPr lang="pt-PT" sz="2400" b="1">
                <a:solidFill>
                  <a:srgbClr val="0A183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PT" sz="2400" b="1">
                <a:solidFill>
                  <a:srgbClr val="0A1833"/>
                </a:solidFill>
                <a:latin typeface="Montserrat"/>
                <a:ea typeface="Montserrat"/>
                <a:cs typeface="Montserrat"/>
                <a:sym typeface="Montserrat"/>
              </a:rPr>
              <a:t>Institucionais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F01810-12F7-E934-D521-68F45375FDD1}"/>
              </a:ext>
            </a:extLst>
          </p:cNvPr>
          <p:cNvSpPr txBox="1"/>
          <p:nvPr/>
        </p:nvSpPr>
        <p:spPr>
          <a:xfrm>
            <a:off x="1638214" y="1076519"/>
            <a:ext cx="92151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t-PT" sz="800" b="1">
              <a:latin typeface="Montserrat" panose="00000500000000000000" pitchFamily="2" charset="0"/>
            </a:endParaRPr>
          </a:p>
          <a:p>
            <a:pPr algn="r"/>
            <a:r>
              <a:rPr lang="pt-PT" sz="1800" b="1">
                <a:latin typeface="Montserrat" panose="00000500000000000000" pitchFamily="2" charset="0"/>
              </a:rPr>
              <a:t>Em que situações o SII responde às minhas necessidades e em que situações é necessária uma integração via API?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1F11DC-AB4A-4E41-BC9B-7C9A44FF023A}"/>
              </a:ext>
            </a:extLst>
          </p:cNvPr>
          <p:cNvSpPr txBox="1"/>
          <p:nvPr/>
        </p:nvSpPr>
        <p:spPr>
          <a:xfrm>
            <a:off x="355751" y="2448790"/>
            <a:ext cx="5740249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900">
                <a:latin typeface="Montserrat" panose="00000500000000000000" pitchFamily="2" charset="0"/>
              </a:rPr>
              <a:t>Conheço a população (membros) e pretendo verificar, globalmente, os dados dos membros da minha instituição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190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900">
                <a:latin typeface="Montserrat" panose="00000500000000000000" pitchFamily="2" charset="0"/>
              </a:rPr>
              <a:t>Conjunto de métricas geral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190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900">
                <a:latin typeface="Montserrat" panose="00000500000000000000" pitchFamily="2" charset="0"/>
              </a:rPr>
              <a:t>Falta de uma equipa informática dedicada e/ou plataforma interoperável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190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900" i="1">
                <a:latin typeface="Montserrat" panose="00000500000000000000" pitchFamily="2" charset="0"/>
              </a:rPr>
              <a:t>Exemplos mais comuns: Centros de Investigação e </a:t>
            </a:r>
            <a:r>
              <a:rPr lang="pt-PT" sz="1900" i="1" err="1">
                <a:latin typeface="Montserrat" panose="00000500000000000000" pitchFamily="2" charset="0"/>
              </a:rPr>
              <a:t>UIDs</a:t>
            </a:r>
            <a:r>
              <a:rPr lang="pt-PT" sz="1900" i="1">
                <a:latin typeface="Montserrat" panose="00000500000000000000" pitchFamily="2" charset="0"/>
              </a:rPr>
              <a:t> de menor dimensão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190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180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775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405;p63">
            <a:extLst>
              <a:ext uri="{FF2B5EF4-FFF2-40B4-BE49-F238E27FC236}">
                <a16:creationId xmlns:a16="http://schemas.microsoft.com/office/drawing/2014/main" id="{39100BE6-40BC-28E0-BC18-633DB76225D4}"/>
              </a:ext>
            </a:extLst>
          </p:cNvPr>
          <p:cNvSpPr/>
          <p:nvPr/>
        </p:nvSpPr>
        <p:spPr>
          <a:xfrm rot="10800000">
            <a:off x="3722333" y="699900"/>
            <a:ext cx="630956" cy="5267304"/>
          </a:xfrm>
          <a:prstGeom prst="triangle">
            <a:avLst>
              <a:gd name="adj" fmla="val 10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793;p111">
            <a:extLst>
              <a:ext uri="{FF2B5EF4-FFF2-40B4-BE49-F238E27FC236}">
                <a16:creationId xmlns:a16="http://schemas.microsoft.com/office/drawing/2014/main" id="{32A36243-8372-4C73-356E-B353179605B5}"/>
              </a:ext>
            </a:extLst>
          </p:cNvPr>
          <p:cNvSpPr txBox="1"/>
          <p:nvPr/>
        </p:nvSpPr>
        <p:spPr>
          <a:xfrm>
            <a:off x="2788431" y="6338753"/>
            <a:ext cx="6669875" cy="49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SoS = Sistema de Sistemas = ecossistema</a:t>
            </a:r>
            <a:endParaRPr sz="1867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AFF7EFC-1077-8DA6-2487-9FF338B15EE6}"/>
              </a:ext>
            </a:extLst>
          </p:cNvPr>
          <p:cNvGrpSpPr/>
          <p:nvPr/>
        </p:nvGrpSpPr>
        <p:grpSpPr>
          <a:xfrm>
            <a:off x="409662" y="1201485"/>
            <a:ext cx="1917200" cy="1348800"/>
            <a:chOff x="1199100" y="961683"/>
            <a:chExt cx="1917200" cy="1348800"/>
          </a:xfrm>
        </p:grpSpPr>
        <p:sp>
          <p:nvSpPr>
            <p:cNvPr id="24" name="Google Shape;815;p111">
              <a:extLst>
                <a:ext uri="{FF2B5EF4-FFF2-40B4-BE49-F238E27FC236}">
                  <a16:creationId xmlns:a16="http://schemas.microsoft.com/office/drawing/2014/main" id="{D1AE40E4-1999-F299-1F40-8028B7A137A4}"/>
                </a:ext>
              </a:extLst>
            </p:cNvPr>
            <p:cNvSpPr/>
            <p:nvPr/>
          </p:nvSpPr>
          <p:spPr>
            <a:xfrm>
              <a:off x="1199100" y="961683"/>
              <a:ext cx="1917200" cy="1348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5" name="Google Shape;816;p111">
              <a:extLst>
                <a:ext uri="{FF2B5EF4-FFF2-40B4-BE49-F238E27FC236}">
                  <a16:creationId xmlns:a16="http://schemas.microsoft.com/office/drawing/2014/main" id="{16309771-5411-4E9A-6FB4-4700839019CC}"/>
                </a:ext>
              </a:extLst>
            </p:cNvPr>
            <p:cNvGrpSpPr/>
            <p:nvPr/>
          </p:nvGrpSpPr>
          <p:grpSpPr>
            <a:xfrm>
              <a:off x="1304500" y="1347731"/>
              <a:ext cx="1677604" cy="880536"/>
              <a:chOff x="521175" y="1163198"/>
              <a:chExt cx="1258202" cy="660402"/>
            </a:xfrm>
          </p:grpSpPr>
          <p:sp>
            <p:nvSpPr>
              <p:cNvPr id="26" name="Google Shape;817;p111">
                <a:extLst>
                  <a:ext uri="{FF2B5EF4-FFF2-40B4-BE49-F238E27FC236}">
                    <a16:creationId xmlns:a16="http://schemas.microsoft.com/office/drawing/2014/main" id="{D466521B-B9F8-0CB1-1D66-D9766D7AEA07}"/>
                  </a:ext>
                </a:extLst>
              </p:cNvPr>
              <p:cNvSpPr/>
              <p:nvPr/>
            </p:nvSpPr>
            <p:spPr>
              <a:xfrm>
                <a:off x="559073" y="1170923"/>
                <a:ext cx="1220287" cy="648072"/>
              </a:xfrm>
              <a:custGeom>
                <a:avLst/>
                <a:gdLst/>
                <a:ahLst/>
                <a:cxnLst/>
                <a:rect l="l" t="t" r="r" b="b"/>
                <a:pathLst>
                  <a:path w="1574564" h="864096" extrusionOk="0">
                    <a:moveTo>
                      <a:pt x="0" y="86410"/>
                    </a:moveTo>
                    <a:cubicBezTo>
                      <a:pt x="0" y="38687"/>
                      <a:pt x="38687" y="0"/>
                      <a:pt x="86410" y="0"/>
                    </a:cubicBezTo>
                    <a:lnTo>
                      <a:pt x="1488154" y="0"/>
                    </a:lnTo>
                    <a:cubicBezTo>
                      <a:pt x="1535877" y="0"/>
                      <a:pt x="1574564" y="38687"/>
                      <a:pt x="1574564" y="86410"/>
                    </a:cubicBezTo>
                    <a:lnTo>
                      <a:pt x="1574564" y="777686"/>
                    </a:lnTo>
                    <a:cubicBezTo>
                      <a:pt x="1574564" y="825409"/>
                      <a:pt x="1535877" y="864096"/>
                      <a:pt x="1488154" y="864096"/>
                    </a:cubicBezTo>
                    <a:lnTo>
                      <a:pt x="86410" y="864096"/>
                    </a:lnTo>
                    <a:cubicBezTo>
                      <a:pt x="38687" y="864096"/>
                      <a:pt x="0" y="825409"/>
                      <a:pt x="0" y="777686"/>
                    </a:cubicBezTo>
                    <a:lnTo>
                      <a:pt x="0" y="8641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78633" tIns="78633" rIns="78633" bIns="78633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sz="1467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7" name="Google Shape;818;p111">
                <a:extLst>
                  <a:ext uri="{FF2B5EF4-FFF2-40B4-BE49-F238E27FC236}">
                    <a16:creationId xmlns:a16="http://schemas.microsoft.com/office/drawing/2014/main" id="{CBE6BC12-82E7-FCAF-DB0A-5BB1B7887D90}"/>
                  </a:ext>
                </a:extLst>
              </p:cNvPr>
              <p:cNvPicPr preferRelativeResize="0"/>
              <p:nvPr/>
            </p:nvPicPr>
            <p:blipFill>
              <a:blip r:embed="rId2">
                <a:alphaModFix amt="81000"/>
              </a:blip>
              <a:stretch>
                <a:fillRect/>
              </a:stretch>
            </p:blipFill>
            <p:spPr>
              <a:xfrm>
                <a:off x="935374" y="1201274"/>
                <a:ext cx="473400" cy="473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" name="Google Shape;819;p111">
                <a:extLst>
                  <a:ext uri="{FF2B5EF4-FFF2-40B4-BE49-F238E27FC236}">
                    <a16:creationId xmlns:a16="http://schemas.microsoft.com/office/drawing/2014/main" id="{D2FCC840-91FD-792B-BFA3-97BD53D61D57}"/>
                  </a:ext>
                </a:extLst>
              </p:cNvPr>
              <p:cNvSpPr/>
              <p:nvPr/>
            </p:nvSpPr>
            <p:spPr>
              <a:xfrm>
                <a:off x="559090" y="1163198"/>
                <a:ext cx="1220287" cy="648072"/>
              </a:xfrm>
              <a:custGeom>
                <a:avLst/>
                <a:gdLst/>
                <a:ahLst/>
                <a:cxnLst/>
                <a:rect l="l" t="t" r="r" b="b"/>
                <a:pathLst>
                  <a:path w="1574564" h="864096" extrusionOk="0">
                    <a:moveTo>
                      <a:pt x="0" y="86410"/>
                    </a:moveTo>
                    <a:cubicBezTo>
                      <a:pt x="0" y="38687"/>
                      <a:pt x="38687" y="0"/>
                      <a:pt x="86410" y="0"/>
                    </a:cubicBezTo>
                    <a:lnTo>
                      <a:pt x="1488154" y="0"/>
                    </a:lnTo>
                    <a:cubicBezTo>
                      <a:pt x="1535877" y="0"/>
                      <a:pt x="1574564" y="38687"/>
                      <a:pt x="1574564" y="86410"/>
                    </a:cubicBezTo>
                    <a:lnTo>
                      <a:pt x="1574564" y="777686"/>
                    </a:lnTo>
                    <a:cubicBezTo>
                      <a:pt x="1574564" y="825409"/>
                      <a:pt x="1535877" y="864096"/>
                      <a:pt x="1488154" y="864096"/>
                    </a:cubicBezTo>
                    <a:lnTo>
                      <a:pt x="86410" y="864096"/>
                    </a:lnTo>
                    <a:cubicBezTo>
                      <a:pt x="38687" y="864096"/>
                      <a:pt x="0" y="825409"/>
                      <a:pt x="0" y="777686"/>
                    </a:cubicBezTo>
                    <a:lnTo>
                      <a:pt x="0" y="8641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0AD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8633" tIns="78633" rIns="78633" bIns="78633" anchor="ctr" anchorCtr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" sz="1467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 </a:t>
                </a:r>
                <a:endParaRPr sz="1467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820;p111">
                <a:extLst>
                  <a:ext uri="{FF2B5EF4-FFF2-40B4-BE49-F238E27FC236}">
                    <a16:creationId xmlns:a16="http://schemas.microsoft.com/office/drawing/2014/main" id="{D01A8B35-3AA2-83CF-69F6-AACF411908BC}"/>
                  </a:ext>
                </a:extLst>
              </p:cNvPr>
              <p:cNvSpPr txBox="1"/>
              <p:nvPr/>
            </p:nvSpPr>
            <p:spPr>
              <a:xfrm>
                <a:off x="521175" y="1532300"/>
                <a:ext cx="1258200" cy="291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sz="1867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Investigadores</a:t>
                </a:r>
                <a:r>
                  <a:rPr lang="en" sz="1867">
                    <a:solidFill>
                      <a:srgbClr val="B7B7B7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 sz="1867">
                  <a:solidFill>
                    <a:srgbClr val="B7B7B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9" name="Google Shape;826;p111">
            <a:extLst>
              <a:ext uri="{FF2B5EF4-FFF2-40B4-BE49-F238E27FC236}">
                <a16:creationId xmlns:a16="http://schemas.microsoft.com/office/drawing/2014/main" id="{93D52147-4FAA-6503-EF7B-38542A7D8794}"/>
              </a:ext>
            </a:extLst>
          </p:cNvPr>
          <p:cNvGrpSpPr/>
          <p:nvPr/>
        </p:nvGrpSpPr>
        <p:grpSpPr>
          <a:xfrm>
            <a:off x="5879412" y="1143757"/>
            <a:ext cx="1806000" cy="1391600"/>
            <a:chOff x="4994200" y="-310725"/>
            <a:chExt cx="1354500" cy="1043700"/>
          </a:xfrm>
        </p:grpSpPr>
        <p:sp>
          <p:nvSpPr>
            <p:cNvPr id="60" name="Google Shape;827;p111">
              <a:extLst>
                <a:ext uri="{FF2B5EF4-FFF2-40B4-BE49-F238E27FC236}">
                  <a16:creationId xmlns:a16="http://schemas.microsoft.com/office/drawing/2014/main" id="{23A114CB-70D9-2239-30F4-CE6E757FE49B}"/>
                </a:ext>
              </a:extLst>
            </p:cNvPr>
            <p:cNvSpPr/>
            <p:nvPr/>
          </p:nvSpPr>
          <p:spPr>
            <a:xfrm>
              <a:off x="4994200" y="-310725"/>
              <a:ext cx="1354500" cy="104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828;p111">
              <a:extLst>
                <a:ext uri="{FF2B5EF4-FFF2-40B4-BE49-F238E27FC236}">
                  <a16:creationId xmlns:a16="http://schemas.microsoft.com/office/drawing/2014/main" id="{559258FD-EBC2-D756-9220-727E34D46F36}"/>
                </a:ext>
              </a:extLst>
            </p:cNvPr>
            <p:cNvSpPr/>
            <p:nvPr/>
          </p:nvSpPr>
          <p:spPr>
            <a:xfrm>
              <a:off x="5061296" y="27923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00AD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33" tIns="78633" rIns="78633" bIns="78633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endParaRPr sz="14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3" name="Google Shape;829;p111">
              <a:extLst>
                <a:ext uri="{FF2B5EF4-FFF2-40B4-BE49-F238E27FC236}">
                  <a16:creationId xmlns:a16="http://schemas.microsoft.com/office/drawing/2014/main" id="{9829B865-93A2-4DE8-AF97-AE3A4B9683F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83000"/>
            </a:blip>
            <a:srcRect/>
            <a:stretch/>
          </p:blipFill>
          <p:spPr>
            <a:xfrm>
              <a:off x="5450037" y="65824"/>
              <a:ext cx="473400" cy="473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64" name="Google Shape;830;p111">
              <a:extLst>
                <a:ext uri="{FF2B5EF4-FFF2-40B4-BE49-F238E27FC236}">
                  <a16:creationId xmlns:a16="http://schemas.microsoft.com/office/drawing/2014/main" id="{ACC02633-8FD7-A818-284E-0B4908E89662}"/>
                </a:ext>
              </a:extLst>
            </p:cNvPr>
            <p:cNvSpPr txBox="1"/>
            <p:nvPr/>
          </p:nvSpPr>
          <p:spPr>
            <a:xfrm>
              <a:off x="5065588" y="379263"/>
              <a:ext cx="12582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"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Projetos/Fin.</a:t>
              </a: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345C1B45-121B-FF92-C89E-D40B7EC024B1}"/>
              </a:ext>
            </a:extLst>
          </p:cNvPr>
          <p:cNvSpPr/>
          <p:nvPr/>
        </p:nvSpPr>
        <p:spPr>
          <a:xfrm>
            <a:off x="10239274" y="1"/>
            <a:ext cx="1969475" cy="1742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AF214D0-BFAF-0844-E527-0E15033D1864}"/>
              </a:ext>
            </a:extLst>
          </p:cNvPr>
          <p:cNvGrpSpPr/>
          <p:nvPr/>
        </p:nvGrpSpPr>
        <p:grpSpPr>
          <a:xfrm>
            <a:off x="10721648" y="-4291"/>
            <a:ext cx="1447231" cy="1444260"/>
            <a:chOff x="713884" y="2153856"/>
            <a:chExt cx="3165600" cy="3257394"/>
          </a:xfrm>
        </p:grpSpPr>
        <p:pic>
          <p:nvPicPr>
            <p:cNvPr id="49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0DA0AFD3-CA77-E7B4-CD09-422E19383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50" name="Google Shape;426;p97">
              <a:extLst>
                <a:ext uri="{FF2B5EF4-FFF2-40B4-BE49-F238E27FC236}">
                  <a16:creationId xmlns:a16="http://schemas.microsoft.com/office/drawing/2014/main" id="{98C197C4-47D6-BCA6-32AE-FBBDCEEF5A03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B21B7E92-6DA6-ADD1-5E41-45D943B630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953" y="365391"/>
            <a:ext cx="632333" cy="632333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886397F2-7106-CFBC-3013-2B566D5676D2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Google Shape;791;p111">
            <a:extLst>
              <a:ext uri="{FF2B5EF4-FFF2-40B4-BE49-F238E27FC236}">
                <a16:creationId xmlns:a16="http://schemas.microsoft.com/office/drawing/2014/main" id="{74E7FEC5-9355-3BC6-781F-880631A6041E}"/>
              </a:ext>
            </a:extLst>
          </p:cNvPr>
          <p:cNvSpPr txBox="1"/>
          <p:nvPr/>
        </p:nvSpPr>
        <p:spPr>
          <a:xfrm>
            <a:off x="383678" y="66738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PT</a:t>
            </a:r>
            <a:r>
              <a:rPr lang="pt-PT" sz="3600" b="1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CRIS </a:t>
            </a: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|</a:t>
            </a:r>
            <a:r>
              <a:rPr lang="pt-PT" sz="44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 </a:t>
            </a:r>
            <a:r>
              <a:rPr lang="pt-PT" sz="32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ecossistema integrado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720310B-0F47-3EEE-2FDF-07D94697B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093" y="181943"/>
            <a:ext cx="11525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0152A212-39C9-76B8-DF4C-08E35AB6BB1A}"/>
              </a:ext>
            </a:extLst>
          </p:cNvPr>
          <p:cNvGrpSpPr/>
          <p:nvPr/>
        </p:nvGrpSpPr>
        <p:grpSpPr>
          <a:xfrm>
            <a:off x="527631" y="1165947"/>
            <a:ext cx="10867104" cy="5131312"/>
            <a:chOff x="527631" y="1165947"/>
            <a:chExt cx="10867104" cy="5131312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27B2D626-09B7-B48E-DEA1-A004733E7953}"/>
                </a:ext>
              </a:extLst>
            </p:cNvPr>
            <p:cNvSpPr/>
            <p:nvPr/>
          </p:nvSpPr>
          <p:spPr>
            <a:xfrm>
              <a:off x="4340585" y="5909899"/>
              <a:ext cx="2521979" cy="3873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" name="Google Shape;794;p111">
              <a:extLst>
                <a:ext uri="{FF2B5EF4-FFF2-40B4-BE49-F238E27FC236}">
                  <a16:creationId xmlns:a16="http://schemas.microsoft.com/office/drawing/2014/main" id="{9DA1A59B-0E5F-1C88-FF97-B33B38CB2BC4}"/>
                </a:ext>
              </a:extLst>
            </p:cNvPr>
            <p:cNvSpPr/>
            <p:nvPr/>
          </p:nvSpPr>
          <p:spPr>
            <a:xfrm>
              <a:off x="585299" y="4211597"/>
              <a:ext cx="8756777" cy="465801"/>
            </a:xfrm>
            <a:custGeom>
              <a:avLst/>
              <a:gdLst/>
              <a:ahLst/>
              <a:cxnLst/>
              <a:rect l="l" t="t" r="r" b="b"/>
              <a:pathLst>
                <a:path w="8965983" h="465801" extrusionOk="0">
                  <a:moveTo>
                    <a:pt x="0" y="46580"/>
                  </a:moveTo>
                  <a:cubicBezTo>
                    <a:pt x="0" y="20855"/>
                    <a:pt x="20855" y="0"/>
                    <a:pt x="46580" y="0"/>
                  </a:cubicBezTo>
                  <a:lnTo>
                    <a:pt x="8919403" y="0"/>
                  </a:lnTo>
                  <a:cubicBezTo>
                    <a:pt x="8945128" y="0"/>
                    <a:pt x="8965983" y="20855"/>
                    <a:pt x="8965983" y="46580"/>
                  </a:cubicBezTo>
                  <a:lnTo>
                    <a:pt x="8965983" y="419221"/>
                  </a:lnTo>
                  <a:cubicBezTo>
                    <a:pt x="8965983" y="444946"/>
                    <a:pt x="8945128" y="465801"/>
                    <a:pt x="8919403" y="465801"/>
                  </a:cubicBezTo>
                  <a:lnTo>
                    <a:pt x="46580" y="465801"/>
                  </a:lnTo>
                  <a:cubicBezTo>
                    <a:pt x="20855" y="465801"/>
                    <a:pt x="0" y="444946"/>
                    <a:pt x="0" y="419221"/>
                  </a:cubicBezTo>
                  <a:lnTo>
                    <a:pt x="0" y="46580"/>
                  </a:lnTo>
                  <a:close/>
                </a:path>
              </a:pathLst>
            </a:custGeom>
            <a:solidFill>
              <a:srgbClr val="B7B7B7"/>
            </a:solidFill>
            <a:ln w="9525" cap="flat" cmpd="sng">
              <a:solidFill>
                <a:srgbClr val="FFD9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6967" tIns="66967" rIns="66967" bIns="66967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" sz="1600" b="1">
                  <a:latin typeface="Calibri"/>
                  <a:ea typeface="Calibri"/>
                  <a:cs typeface="Calibri"/>
                  <a:sym typeface="Calibri"/>
                </a:rPr>
                <a:t>Sistemas de Gestão Ciência Institucionais </a:t>
              </a:r>
              <a:endParaRPr sz="16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795;p111">
              <a:extLst>
                <a:ext uri="{FF2B5EF4-FFF2-40B4-BE49-F238E27FC236}">
                  <a16:creationId xmlns:a16="http://schemas.microsoft.com/office/drawing/2014/main" id="{20EB892F-4C2B-DE77-D90B-28B736E4F6F0}"/>
                </a:ext>
              </a:extLst>
            </p:cNvPr>
            <p:cNvSpPr/>
            <p:nvPr/>
          </p:nvSpPr>
          <p:spPr>
            <a:xfrm>
              <a:off x="556731" y="4769764"/>
              <a:ext cx="10598217" cy="465801"/>
            </a:xfrm>
            <a:custGeom>
              <a:avLst/>
              <a:gdLst/>
              <a:ahLst/>
              <a:cxnLst/>
              <a:rect l="l" t="t" r="r" b="b"/>
              <a:pathLst>
                <a:path w="10888580" h="465801" extrusionOk="0">
                  <a:moveTo>
                    <a:pt x="0" y="46580"/>
                  </a:moveTo>
                  <a:cubicBezTo>
                    <a:pt x="0" y="20855"/>
                    <a:pt x="20855" y="0"/>
                    <a:pt x="46580" y="0"/>
                  </a:cubicBezTo>
                  <a:lnTo>
                    <a:pt x="10842000" y="0"/>
                  </a:lnTo>
                  <a:cubicBezTo>
                    <a:pt x="10867725" y="0"/>
                    <a:pt x="10888580" y="20855"/>
                    <a:pt x="10888580" y="46580"/>
                  </a:cubicBezTo>
                  <a:lnTo>
                    <a:pt x="10888580" y="419221"/>
                  </a:lnTo>
                  <a:cubicBezTo>
                    <a:pt x="10888580" y="444946"/>
                    <a:pt x="10867725" y="465801"/>
                    <a:pt x="10842000" y="465801"/>
                  </a:cubicBezTo>
                  <a:lnTo>
                    <a:pt x="46580" y="465801"/>
                  </a:lnTo>
                  <a:cubicBezTo>
                    <a:pt x="20855" y="465801"/>
                    <a:pt x="0" y="444946"/>
                    <a:pt x="0" y="419221"/>
                  </a:cubicBezTo>
                  <a:lnTo>
                    <a:pt x="0" y="46580"/>
                  </a:lnTo>
                  <a:close/>
                </a:path>
              </a:pathLst>
            </a:custGeom>
            <a:solidFill>
              <a:srgbClr val="262626"/>
            </a:solidFill>
            <a:ln w="9525" cap="flat" cmpd="sng">
              <a:solidFill>
                <a:schemeClr val="accent6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6967" tIns="66967" rIns="66967" bIns="66967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" sz="16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Portal de Investigação</a:t>
              </a:r>
              <a:endParaRPr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796;p111">
              <a:extLst>
                <a:ext uri="{FF2B5EF4-FFF2-40B4-BE49-F238E27FC236}">
                  <a16:creationId xmlns:a16="http://schemas.microsoft.com/office/drawing/2014/main" id="{6C6FAFC5-0376-8FD2-1E32-439980C46BFE}"/>
                </a:ext>
              </a:extLst>
            </p:cNvPr>
            <p:cNvSpPr/>
            <p:nvPr/>
          </p:nvSpPr>
          <p:spPr>
            <a:xfrm>
              <a:off x="549911" y="5254809"/>
              <a:ext cx="10598217" cy="465801"/>
            </a:xfrm>
            <a:custGeom>
              <a:avLst/>
              <a:gdLst/>
              <a:ahLst/>
              <a:cxnLst/>
              <a:rect l="l" t="t" r="r" b="b"/>
              <a:pathLst>
                <a:path w="10888580" h="465801" extrusionOk="0">
                  <a:moveTo>
                    <a:pt x="0" y="46580"/>
                  </a:moveTo>
                  <a:cubicBezTo>
                    <a:pt x="0" y="20855"/>
                    <a:pt x="20855" y="0"/>
                    <a:pt x="46580" y="0"/>
                  </a:cubicBezTo>
                  <a:lnTo>
                    <a:pt x="10842000" y="0"/>
                  </a:lnTo>
                  <a:cubicBezTo>
                    <a:pt x="10867725" y="0"/>
                    <a:pt x="10888580" y="20855"/>
                    <a:pt x="10888580" y="46580"/>
                  </a:cubicBezTo>
                  <a:lnTo>
                    <a:pt x="10888580" y="419221"/>
                  </a:lnTo>
                  <a:cubicBezTo>
                    <a:pt x="10888580" y="444946"/>
                    <a:pt x="10867725" y="465801"/>
                    <a:pt x="10842000" y="465801"/>
                  </a:cubicBezTo>
                  <a:lnTo>
                    <a:pt x="46580" y="465801"/>
                  </a:lnTo>
                  <a:cubicBezTo>
                    <a:pt x="20855" y="465801"/>
                    <a:pt x="0" y="444946"/>
                    <a:pt x="0" y="419221"/>
                  </a:cubicBezTo>
                  <a:lnTo>
                    <a:pt x="0" y="46580"/>
                  </a:lnTo>
                  <a:close/>
                </a:path>
              </a:pathLst>
            </a:custGeom>
            <a:solidFill>
              <a:srgbClr val="262626"/>
            </a:solidFill>
            <a:ln w="9525" cap="flat" cmpd="sng">
              <a:solidFill>
                <a:schemeClr val="accent6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6967" tIns="66967" rIns="66967" bIns="66967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" sz="16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Indicadores</a:t>
              </a:r>
              <a:endParaRPr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797;p111">
              <a:extLst>
                <a:ext uri="{FF2B5EF4-FFF2-40B4-BE49-F238E27FC236}">
                  <a16:creationId xmlns:a16="http://schemas.microsoft.com/office/drawing/2014/main" id="{C29DA12D-B188-167F-6B67-7E1604B5B34A}"/>
                </a:ext>
              </a:extLst>
            </p:cNvPr>
            <p:cNvSpPr/>
            <p:nvPr/>
          </p:nvSpPr>
          <p:spPr>
            <a:xfrm>
              <a:off x="537463" y="1597827"/>
              <a:ext cx="1627049" cy="864096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25400" cap="flat" cmpd="sng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33" tIns="78633" rIns="78633" bIns="78633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endParaRPr sz="14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798;p111">
              <a:extLst>
                <a:ext uri="{FF2B5EF4-FFF2-40B4-BE49-F238E27FC236}">
                  <a16:creationId xmlns:a16="http://schemas.microsoft.com/office/drawing/2014/main" id="{BCD81CB5-7907-CF70-0915-180C3A44377A}"/>
                </a:ext>
              </a:extLst>
            </p:cNvPr>
            <p:cNvSpPr/>
            <p:nvPr/>
          </p:nvSpPr>
          <p:spPr>
            <a:xfrm>
              <a:off x="4133039" y="1597827"/>
              <a:ext cx="1627049" cy="864096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25400" cap="flat" cmpd="sng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33" tIns="78633" rIns="78633" bIns="78633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" sz="1467">
                  <a:solidFill>
                    <a:srgbClr val="FFFFFF"/>
                  </a:solidFill>
                  <a:latin typeface="Calibri"/>
                  <a:cs typeface="Calibri"/>
                  <a:sym typeface="Calibri"/>
                </a:rPr>
                <a:t>Organizações</a:t>
              </a:r>
              <a:endParaRPr sz="1467">
                <a:solidFill>
                  <a:srgbClr val="FFFFFF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9" name="Google Shape;799;p111">
              <a:extLst>
                <a:ext uri="{FF2B5EF4-FFF2-40B4-BE49-F238E27FC236}">
                  <a16:creationId xmlns:a16="http://schemas.microsoft.com/office/drawing/2014/main" id="{B034D385-AEB3-901B-A8B3-35AF8C3535EA}"/>
                </a:ext>
              </a:extLst>
            </p:cNvPr>
            <p:cNvSpPr/>
            <p:nvPr/>
          </p:nvSpPr>
          <p:spPr>
            <a:xfrm>
              <a:off x="5930827" y="1597827"/>
              <a:ext cx="1627049" cy="864096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25400" cap="flat" cmpd="sng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33" tIns="78633" rIns="78633" bIns="78633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endParaRPr sz="1467">
                <a:solidFill>
                  <a:srgbClr val="FFFFFF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801;p111">
              <a:extLst>
                <a:ext uri="{FF2B5EF4-FFF2-40B4-BE49-F238E27FC236}">
                  <a16:creationId xmlns:a16="http://schemas.microsoft.com/office/drawing/2014/main" id="{E5F4452B-B316-5C5A-2E02-D17C6CE2C1B4}"/>
                </a:ext>
              </a:extLst>
            </p:cNvPr>
            <p:cNvSpPr/>
            <p:nvPr/>
          </p:nvSpPr>
          <p:spPr>
            <a:xfrm>
              <a:off x="574853" y="3182963"/>
              <a:ext cx="8771601" cy="427711"/>
            </a:xfrm>
            <a:custGeom>
              <a:avLst/>
              <a:gdLst/>
              <a:ahLst/>
              <a:cxnLst/>
              <a:rect l="l" t="t" r="r" b="b"/>
              <a:pathLst>
                <a:path w="8920272" h="427710" extrusionOk="0">
                  <a:moveTo>
                    <a:pt x="0" y="42771"/>
                  </a:moveTo>
                  <a:cubicBezTo>
                    <a:pt x="0" y="19149"/>
                    <a:pt x="19149" y="0"/>
                    <a:pt x="42771" y="0"/>
                  </a:cubicBezTo>
                  <a:lnTo>
                    <a:pt x="8877501" y="0"/>
                  </a:lnTo>
                  <a:cubicBezTo>
                    <a:pt x="8901123" y="0"/>
                    <a:pt x="8920272" y="19149"/>
                    <a:pt x="8920272" y="42771"/>
                  </a:cubicBezTo>
                  <a:lnTo>
                    <a:pt x="8920272" y="384939"/>
                  </a:lnTo>
                  <a:cubicBezTo>
                    <a:pt x="8920272" y="408561"/>
                    <a:pt x="8901123" y="427710"/>
                    <a:pt x="8877501" y="427710"/>
                  </a:cubicBezTo>
                  <a:lnTo>
                    <a:pt x="42771" y="427710"/>
                  </a:lnTo>
                  <a:cubicBezTo>
                    <a:pt x="19149" y="427710"/>
                    <a:pt x="0" y="408561"/>
                    <a:pt x="0" y="384939"/>
                  </a:cubicBezTo>
                  <a:lnTo>
                    <a:pt x="0" y="42771"/>
                  </a:lnTo>
                  <a:close/>
                </a:path>
              </a:pathLst>
            </a:custGeom>
            <a:solidFill>
              <a:srgbClr val="CFE2F3"/>
            </a:solidFill>
            <a:ln w="9525" cap="flat" cmpd="sng">
              <a:solidFill>
                <a:srgbClr val="0B539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5867" tIns="65867" rIns="65867" bIns="65867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" sz="16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Sistemas de Gestão Financiamento </a:t>
              </a:r>
              <a:endParaRPr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802;p111">
              <a:extLst>
                <a:ext uri="{FF2B5EF4-FFF2-40B4-BE49-F238E27FC236}">
                  <a16:creationId xmlns:a16="http://schemas.microsoft.com/office/drawing/2014/main" id="{22B0BA9A-1A1B-314B-115D-50AFAF7D6803}"/>
                </a:ext>
              </a:extLst>
            </p:cNvPr>
            <p:cNvSpPr/>
            <p:nvPr/>
          </p:nvSpPr>
          <p:spPr>
            <a:xfrm>
              <a:off x="574865" y="3691563"/>
              <a:ext cx="8771601" cy="427711"/>
            </a:xfrm>
            <a:custGeom>
              <a:avLst/>
              <a:gdLst/>
              <a:ahLst/>
              <a:cxnLst/>
              <a:rect l="l" t="t" r="r" b="b"/>
              <a:pathLst>
                <a:path w="8920272" h="427710" extrusionOk="0">
                  <a:moveTo>
                    <a:pt x="0" y="42771"/>
                  </a:moveTo>
                  <a:cubicBezTo>
                    <a:pt x="0" y="19149"/>
                    <a:pt x="19149" y="0"/>
                    <a:pt x="42771" y="0"/>
                  </a:cubicBezTo>
                  <a:lnTo>
                    <a:pt x="8877501" y="0"/>
                  </a:lnTo>
                  <a:cubicBezTo>
                    <a:pt x="8901123" y="0"/>
                    <a:pt x="8920272" y="19149"/>
                    <a:pt x="8920272" y="42771"/>
                  </a:cubicBezTo>
                  <a:lnTo>
                    <a:pt x="8920272" y="384939"/>
                  </a:lnTo>
                  <a:cubicBezTo>
                    <a:pt x="8920272" y="408561"/>
                    <a:pt x="8901123" y="427710"/>
                    <a:pt x="8877501" y="427710"/>
                  </a:cubicBezTo>
                  <a:lnTo>
                    <a:pt x="42771" y="427710"/>
                  </a:lnTo>
                  <a:cubicBezTo>
                    <a:pt x="19149" y="427710"/>
                    <a:pt x="0" y="408561"/>
                    <a:pt x="0" y="384939"/>
                  </a:cubicBezTo>
                  <a:lnTo>
                    <a:pt x="0" y="42771"/>
                  </a:lnTo>
                  <a:close/>
                </a:path>
              </a:pathLst>
            </a:custGeom>
            <a:solidFill>
              <a:srgbClr val="CFE2F3"/>
            </a:solidFill>
            <a:ln w="9525" cap="flat" cmpd="sng">
              <a:solidFill>
                <a:srgbClr val="0B539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5867" tIns="65867" rIns="65867" bIns="65867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" sz="16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Sistemas Gestão Ciência Nacionais</a:t>
              </a:r>
              <a:endParaRPr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804;p111">
              <a:extLst>
                <a:ext uri="{FF2B5EF4-FFF2-40B4-BE49-F238E27FC236}">
                  <a16:creationId xmlns:a16="http://schemas.microsoft.com/office/drawing/2014/main" id="{5E9AC211-2446-EE87-FB4A-6ED03ADAE002}"/>
                </a:ext>
              </a:extLst>
            </p:cNvPr>
            <p:cNvSpPr/>
            <p:nvPr/>
          </p:nvSpPr>
          <p:spPr>
            <a:xfrm>
              <a:off x="527631" y="1334029"/>
              <a:ext cx="725200" cy="631200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 w="9525" cap="flat" cmpd="sng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13" name="Google Shape;805;p111">
              <a:extLst>
                <a:ext uri="{FF2B5EF4-FFF2-40B4-BE49-F238E27FC236}">
                  <a16:creationId xmlns:a16="http://schemas.microsoft.com/office/drawing/2014/main" id="{9A094B27-697B-E9D7-8EC7-AEB65A81961A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76382" y="1435781"/>
              <a:ext cx="427700" cy="4277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14" name="Google Shape;806;p111">
              <a:extLst>
                <a:ext uri="{FF2B5EF4-FFF2-40B4-BE49-F238E27FC236}">
                  <a16:creationId xmlns:a16="http://schemas.microsoft.com/office/drawing/2014/main" id="{99A47DBD-709B-3F68-32D0-B601BDA2C4CF}"/>
                </a:ext>
              </a:extLst>
            </p:cNvPr>
            <p:cNvSpPr/>
            <p:nvPr/>
          </p:nvSpPr>
          <p:spPr>
            <a:xfrm>
              <a:off x="5932439" y="1334029"/>
              <a:ext cx="725200" cy="631200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 w="9525" cap="flat" cmpd="sng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807;p111">
              <a:extLst>
                <a:ext uri="{FF2B5EF4-FFF2-40B4-BE49-F238E27FC236}">
                  <a16:creationId xmlns:a16="http://schemas.microsoft.com/office/drawing/2014/main" id="{43321384-512F-267E-2246-18271CA2FF28}"/>
                </a:ext>
              </a:extLst>
            </p:cNvPr>
            <p:cNvSpPr/>
            <p:nvPr/>
          </p:nvSpPr>
          <p:spPr>
            <a:xfrm>
              <a:off x="4053748" y="1334047"/>
              <a:ext cx="725200" cy="631200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 w="9525" cap="flat" cmpd="sng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16" name="Google Shape;808;p111">
              <a:extLst>
                <a:ext uri="{FF2B5EF4-FFF2-40B4-BE49-F238E27FC236}">
                  <a16:creationId xmlns:a16="http://schemas.microsoft.com/office/drawing/2014/main" id="{6C97FAC3-75D5-EC0D-7E23-CC56C26B13B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 amt="50000"/>
            </a:blip>
            <a:srcRect/>
            <a:stretch/>
          </p:blipFill>
          <p:spPr>
            <a:xfrm>
              <a:off x="4224231" y="1371480"/>
              <a:ext cx="427699" cy="42769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7" name="Google Shape;809;p111">
              <a:extLst>
                <a:ext uri="{FF2B5EF4-FFF2-40B4-BE49-F238E27FC236}">
                  <a16:creationId xmlns:a16="http://schemas.microsoft.com/office/drawing/2014/main" id="{E67F062C-CA94-9680-84EA-634EFDB6C8C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50000"/>
            </a:blip>
            <a:srcRect/>
            <a:stretch/>
          </p:blipFill>
          <p:spPr>
            <a:xfrm>
              <a:off x="6044914" y="1419725"/>
              <a:ext cx="481200" cy="4812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8" name="Google Shape;810;p111">
              <a:extLst>
                <a:ext uri="{FF2B5EF4-FFF2-40B4-BE49-F238E27FC236}">
                  <a16:creationId xmlns:a16="http://schemas.microsoft.com/office/drawing/2014/main" id="{92224A78-9E6F-AD88-9FBC-19B299F71098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76399" y="2168463"/>
              <a:ext cx="1388449" cy="1884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811;p111">
              <a:extLst>
                <a:ext uri="{FF2B5EF4-FFF2-40B4-BE49-F238E27FC236}">
                  <a16:creationId xmlns:a16="http://schemas.microsoft.com/office/drawing/2014/main" id="{1728C43C-6B00-9A74-1014-5C25C898F925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182565" y="1742790"/>
              <a:ext cx="1005965" cy="3421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812;p111">
              <a:extLst>
                <a:ext uri="{FF2B5EF4-FFF2-40B4-BE49-F238E27FC236}">
                  <a16:creationId xmlns:a16="http://schemas.microsoft.com/office/drawing/2014/main" id="{1932BBBA-886E-B684-0C4F-7EACDC053B85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767383" y="1743465"/>
              <a:ext cx="552329" cy="264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813;p111">
              <a:extLst>
                <a:ext uri="{FF2B5EF4-FFF2-40B4-BE49-F238E27FC236}">
                  <a16:creationId xmlns:a16="http://schemas.microsoft.com/office/drawing/2014/main" id="{AC9E215D-7965-AF61-7342-39A0FBD85BAF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4537631" y="2041009"/>
              <a:ext cx="1053667" cy="3336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814;p111">
              <a:extLst>
                <a:ext uri="{FF2B5EF4-FFF2-40B4-BE49-F238E27FC236}">
                  <a16:creationId xmlns:a16="http://schemas.microsoft.com/office/drawing/2014/main" id="{798B1C3E-AE09-A263-A0A3-52ECD4D6E53D}"/>
                </a:ext>
              </a:extLst>
            </p:cNvPr>
            <p:cNvSpPr/>
            <p:nvPr/>
          </p:nvSpPr>
          <p:spPr>
            <a:xfrm>
              <a:off x="576100" y="2674397"/>
              <a:ext cx="8771601" cy="427711"/>
            </a:xfrm>
            <a:custGeom>
              <a:avLst/>
              <a:gdLst/>
              <a:ahLst/>
              <a:cxnLst/>
              <a:rect l="l" t="t" r="r" b="b"/>
              <a:pathLst>
                <a:path w="8920272" h="427710" extrusionOk="0">
                  <a:moveTo>
                    <a:pt x="0" y="42771"/>
                  </a:moveTo>
                  <a:cubicBezTo>
                    <a:pt x="0" y="19149"/>
                    <a:pt x="19149" y="0"/>
                    <a:pt x="42771" y="0"/>
                  </a:cubicBezTo>
                  <a:lnTo>
                    <a:pt x="8877501" y="0"/>
                  </a:lnTo>
                  <a:cubicBezTo>
                    <a:pt x="8901123" y="0"/>
                    <a:pt x="8920272" y="19149"/>
                    <a:pt x="8920272" y="42771"/>
                  </a:cubicBezTo>
                  <a:lnTo>
                    <a:pt x="8920272" y="384939"/>
                  </a:lnTo>
                  <a:cubicBezTo>
                    <a:pt x="8920272" y="408561"/>
                    <a:pt x="8901123" y="427710"/>
                    <a:pt x="8877501" y="427710"/>
                  </a:cubicBezTo>
                  <a:lnTo>
                    <a:pt x="42771" y="427710"/>
                  </a:lnTo>
                  <a:cubicBezTo>
                    <a:pt x="19149" y="427710"/>
                    <a:pt x="0" y="408561"/>
                    <a:pt x="0" y="384939"/>
                  </a:cubicBezTo>
                  <a:lnTo>
                    <a:pt x="0" y="42771"/>
                  </a:lnTo>
                  <a:close/>
                </a:path>
              </a:pathLst>
            </a:custGeom>
            <a:solidFill>
              <a:srgbClr val="CFE2F3"/>
            </a:solidFill>
            <a:ln w="9525" cap="flat" cmpd="sng">
              <a:solidFill>
                <a:srgbClr val="0B539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5867" tIns="65867" rIns="65867" bIns="65867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" sz="16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Sistema de Gestão Curricular </a:t>
              </a:r>
              <a:endParaRPr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" name="Google Shape;821;p111">
              <a:extLst>
                <a:ext uri="{FF2B5EF4-FFF2-40B4-BE49-F238E27FC236}">
                  <a16:creationId xmlns:a16="http://schemas.microsoft.com/office/drawing/2014/main" id="{13DDC383-8BED-E53C-5CE6-7C831A2E5D44}"/>
                </a:ext>
              </a:extLst>
            </p:cNvPr>
            <p:cNvGrpSpPr/>
            <p:nvPr/>
          </p:nvGrpSpPr>
          <p:grpSpPr>
            <a:xfrm>
              <a:off x="3993294" y="1165947"/>
              <a:ext cx="1943255" cy="1344000"/>
              <a:chOff x="3841900" y="-292875"/>
              <a:chExt cx="1419600" cy="1008000"/>
            </a:xfrm>
          </p:grpSpPr>
          <p:sp>
            <p:nvSpPr>
              <p:cNvPr id="33" name="Google Shape;822;p111">
                <a:extLst>
                  <a:ext uri="{FF2B5EF4-FFF2-40B4-BE49-F238E27FC236}">
                    <a16:creationId xmlns:a16="http://schemas.microsoft.com/office/drawing/2014/main" id="{F3B83EFA-7A93-7103-E523-3792D97B8BA4}"/>
                  </a:ext>
                </a:extLst>
              </p:cNvPr>
              <p:cNvSpPr/>
              <p:nvPr/>
            </p:nvSpPr>
            <p:spPr>
              <a:xfrm>
                <a:off x="3841900" y="-292875"/>
                <a:ext cx="1419600" cy="10080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6" name="Google Shape;823;p111">
                <a:extLst>
                  <a:ext uri="{FF2B5EF4-FFF2-40B4-BE49-F238E27FC236}">
                    <a16:creationId xmlns:a16="http://schemas.microsoft.com/office/drawing/2014/main" id="{35CD7B19-A963-A199-84A6-21229B358A8C}"/>
                  </a:ext>
                </a:extLst>
              </p:cNvPr>
              <p:cNvSpPr/>
              <p:nvPr/>
            </p:nvSpPr>
            <p:spPr>
              <a:xfrm>
                <a:off x="3941555" y="27923"/>
                <a:ext cx="1220287" cy="648072"/>
              </a:xfrm>
              <a:custGeom>
                <a:avLst/>
                <a:gdLst/>
                <a:ahLst/>
                <a:cxnLst/>
                <a:rect l="l" t="t" r="r" b="b"/>
                <a:pathLst>
                  <a:path w="1574564" h="864096" extrusionOk="0">
                    <a:moveTo>
                      <a:pt x="0" y="86410"/>
                    </a:moveTo>
                    <a:cubicBezTo>
                      <a:pt x="0" y="38687"/>
                      <a:pt x="38687" y="0"/>
                      <a:pt x="86410" y="0"/>
                    </a:cubicBezTo>
                    <a:lnTo>
                      <a:pt x="1488154" y="0"/>
                    </a:lnTo>
                    <a:cubicBezTo>
                      <a:pt x="1535877" y="0"/>
                      <a:pt x="1574564" y="38687"/>
                      <a:pt x="1574564" y="86410"/>
                    </a:cubicBezTo>
                    <a:lnTo>
                      <a:pt x="1574564" y="777686"/>
                    </a:lnTo>
                    <a:cubicBezTo>
                      <a:pt x="1574564" y="825409"/>
                      <a:pt x="1535877" y="864096"/>
                      <a:pt x="1488154" y="864096"/>
                    </a:cubicBezTo>
                    <a:lnTo>
                      <a:pt x="86410" y="864096"/>
                    </a:lnTo>
                    <a:cubicBezTo>
                      <a:pt x="38687" y="864096"/>
                      <a:pt x="0" y="825409"/>
                      <a:pt x="0" y="777686"/>
                    </a:cubicBezTo>
                    <a:lnTo>
                      <a:pt x="0" y="8641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0AD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8633" tIns="78633" rIns="78633" bIns="78633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sz="1467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7" name="Google Shape;824;p111">
                <a:extLst>
                  <a:ext uri="{FF2B5EF4-FFF2-40B4-BE49-F238E27FC236}">
                    <a16:creationId xmlns:a16="http://schemas.microsoft.com/office/drawing/2014/main" id="{4B851EA1-4674-D2C8-79B5-6D1DF0E36068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 amt="64000"/>
              </a:blip>
              <a:srcRect/>
              <a:stretch/>
            </p:blipFill>
            <p:spPr>
              <a:xfrm>
                <a:off x="4315000" y="50000"/>
                <a:ext cx="473400" cy="4734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</p:pic>
          <p:sp>
            <p:nvSpPr>
              <p:cNvPr id="38" name="Google Shape;825;p111">
                <a:extLst>
                  <a:ext uri="{FF2B5EF4-FFF2-40B4-BE49-F238E27FC236}">
                    <a16:creationId xmlns:a16="http://schemas.microsoft.com/office/drawing/2014/main" id="{625EE4DA-842A-413C-4D9F-CAE8925FC8D2}"/>
                  </a:ext>
                </a:extLst>
              </p:cNvPr>
              <p:cNvSpPr txBox="1"/>
              <p:nvPr/>
            </p:nvSpPr>
            <p:spPr>
              <a:xfrm>
                <a:off x="3934238" y="389313"/>
                <a:ext cx="1258200" cy="291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sz="1867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Organizações</a:t>
                </a: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3" name="Google Shape;836;p111">
              <a:extLst>
                <a:ext uri="{FF2B5EF4-FFF2-40B4-BE49-F238E27FC236}">
                  <a16:creationId xmlns:a16="http://schemas.microsoft.com/office/drawing/2014/main" id="{381FC98C-7EE3-155D-3600-EF57ED130B71}"/>
                </a:ext>
              </a:extLst>
            </p:cNvPr>
            <p:cNvSpPr/>
            <p:nvPr/>
          </p:nvSpPr>
          <p:spPr>
            <a:xfrm>
              <a:off x="2343815" y="1597827"/>
              <a:ext cx="1627049" cy="864096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00AD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33" tIns="78633" rIns="78633" bIns="78633" anchor="ctr" anchorCtr="0">
              <a:noAutofit/>
            </a:bodyPr>
            <a:lstStyle/>
            <a:p>
              <a:pPr>
                <a:lnSpc>
                  <a:spcPct val="90000"/>
                </a:lnSpc>
              </a:pPr>
              <a:endParaRPr sz="14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4" name="Google Shape;837;p111">
              <a:extLst>
                <a:ext uri="{FF2B5EF4-FFF2-40B4-BE49-F238E27FC236}">
                  <a16:creationId xmlns:a16="http://schemas.microsoft.com/office/drawing/2014/main" id="{CC196B02-5340-1FF5-389F-F366068AAC92}"/>
                </a:ext>
              </a:extLst>
            </p:cNvPr>
            <p:cNvPicPr preferRelativeResize="0"/>
            <p:nvPr/>
          </p:nvPicPr>
          <p:blipFill>
            <a:blip r:embed="rId2">
              <a:alphaModFix amt="79000"/>
            </a:blip>
            <a:stretch>
              <a:fillRect/>
            </a:stretch>
          </p:blipFill>
          <p:spPr>
            <a:xfrm>
              <a:off x="2421169" y="1672679"/>
              <a:ext cx="535943" cy="54316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45" name="Google Shape;838;p111">
              <a:extLst>
                <a:ext uri="{FF2B5EF4-FFF2-40B4-BE49-F238E27FC236}">
                  <a16:creationId xmlns:a16="http://schemas.microsoft.com/office/drawing/2014/main" id="{DA19A56B-7E5A-B36C-1F97-7099F89A076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 amt="95000"/>
            </a:blip>
            <a:srcRect/>
            <a:stretch/>
          </p:blipFill>
          <p:spPr>
            <a:xfrm>
              <a:off x="3313428" y="1703664"/>
              <a:ext cx="474800" cy="4812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cxnSp>
          <p:nvCxnSpPr>
            <p:cNvPr id="46" name="Google Shape;839;p111">
              <a:extLst>
                <a:ext uri="{FF2B5EF4-FFF2-40B4-BE49-F238E27FC236}">
                  <a16:creationId xmlns:a16="http://schemas.microsoft.com/office/drawing/2014/main" id="{B48ACDD7-4256-C43A-7FAA-1DF8428B0852}"/>
                </a:ext>
              </a:extLst>
            </p:cNvPr>
            <p:cNvCxnSpPr/>
            <p:nvPr/>
          </p:nvCxnSpPr>
          <p:spPr>
            <a:xfrm>
              <a:off x="2958064" y="1992361"/>
              <a:ext cx="356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sp>
          <p:nvSpPr>
            <p:cNvPr id="47" name="Google Shape;840;p111">
              <a:extLst>
                <a:ext uri="{FF2B5EF4-FFF2-40B4-BE49-F238E27FC236}">
                  <a16:creationId xmlns:a16="http://schemas.microsoft.com/office/drawing/2014/main" id="{8AEFAA3A-E2B9-5EE5-9516-D66C83755C87}"/>
                </a:ext>
              </a:extLst>
            </p:cNvPr>
            <p:cNvSpPr txBox="1"/>
            <p:nvPr/>
          </p:nvSpPr>
          <p:spPr>
            <a:xfrm>
              <a:off x="2314296" y="2088695"/>
              <a:ext cx="1655200" cy="38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"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Afiliações</a:t>
              </a: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3" name="Picture 6">
              <a:extLst>
                <a:ext uri="{FF2B5EF4-FFF2-40B4-BE49-F238E27FC236}">
                  <a16:creationId xmlns:a16="http://schemas.microsoft.com/office/drawing/2014/main" id="{A2AA2E2B-576B-8667-BA45-7AD70A2598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4623" y="2757000"/>
              <a:ext cx="2150958" cy="307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4F6AA558-318C-6CE9-6702-56F1A79C2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8218" y="3251500"/>
              <a:ext cx="895475" cy="323895"/>
            </a:xfrm>
            <a:prstGeom prst="rect">
              <a:avLst/>
            </a:prstGeom>
          </p:spPr>
        </p:pic>
        <p:pic>
          <p:nvPicPr>
            <p:cNvPr id="55" name="Google Shape;2079;p141">
              <a:extLst>
                <a:ext uri="{FF2B5EF4-FFF2-40B4-BE49-F238E27FC236}">
                  <a16:creationId xmlns:a16="http://schemas.microsoft.com/office/drawing/2014/main" id="{CF4B5F25-5932-80DD-85D1-84FA623C25BF}"/>
                </a:ext>
              </a:extLst>
            </p:cNvPr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6058458" y="2022766"/>
              <a:ext cx="1224676" cy="361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Picture 55" descr="A yellow circle with black letters&#10;&#10;Description automatically generated with medium confidence">
              <a:extLst>
                <a:ext uri="{FF2B5EF4-FFF2-40B4-BE49-F238E27FC236}">
                  <a16:creationId xmlns:a16="http://schemas.microsoft.com/office/drawing/2014/main" id="{29DC4F42-3287-C1B1-2A27-2EFCC4165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2564" y="1611551"/>
              <a:ext cx="931502" cy="465751"/>
            </a:xfrm>
            <a:prstGeom prst="rect">
              <a:avLst/>
            </a:prstGeom>
          </p:spPr>
        </p:pic>
        <p:pic>
          <p:nvPicPr>
            <p:cNvPr id="57" name="Picture 56" descr="A yellow circle with black letters&#10;&#10;Description automatically generated with medium confidence">
              <a:extLst>
                <a:ext uri="{FF2B5EF4-FFF2-40B4-BE49-F238E27FC236}">
                  <a16:creationId xmlns:a16="http://schemas.microsoft.com/office/drawing/2014/main" id="{D5F05C76-8BD6-3329-D58B-8822AE75A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0612" y="1611445"/>
              <a:ext cx="931502" cy="465751"/>
            </a:xfrm>
            <a:prstGeom prst="rect">
              <a:avLst/>
            </a:prstGeom>
          </p:spPr>
        </p:pic>
        <p:sp>
          <p:nvSpPr>
            <p:cNvPr id="65" name="Google Shape;799;p111">
              <a:extLst>
                <a:ext uri="{FF2B5EF4-FFF2-40B4-BE49-F238E27FC236}">
                  <a16:creationId xmlns:a16="http://schemas.microsoft.com/office/drawing/2014/main" id="{28A5FA4D-8108-4EDE-7559-33D5DFF9DBAC}"/>
                </a:ext>
              </a:extLst>
            </p:cNvPr>
            <p:cNvSpPr/>
            <p:nvPr/>
          </p:nvSpPr>
          <p:spPr>
            <a:xfrm>
              <a:off x="7724597" y="1608961"/>
              <a:ext cx="1627049" cy="864096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25400" cap="flat" cmpd="sng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33" tIns="78633" rIns="78633" bIns="78633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endParaRPr sz="1467">
                <a:solidFill>
                  <a:srgbClr val="FFFFFF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806;p111">
              <a:extLst>
                <a:ext uri="{FF2B5EF4-FFF2-40B4-BE49-F238E27FC236}">
                  <a16:creationId xmlns:a16="http://schemas.microsoft.com/office/drawing/2014/main" id="{0BB89B53-D5D1-813A-D0EF-C5899D438FBB}"/>
                </a:ext>
              </a:extLst>
            </p:cNvPr>
            <p:cNvSpPr/>
            <p:nvPr/>
          </p:nvSpPr>
          <p:spPr>
            <a:xfrm>
              <a:off x="7676189" y="1351763"/>
              <a:ext cx="725200" cy="631200"/>
            </a:xfrm>
            <a:prstGeom prst="ellipse">
              <a:avLst/>
            </a:prstGeom>
            <a:solidFill>
              <a:schemeClr val="tx1">
                <a:lumMod val="10000"/>
                <a:lumOff val="90000"/>
              </a:schemeClr>
            </a:solidFill>
            <a:ln w="9525" cap="flat" cmpd="sng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68" name="Google Shape;803;p111">
              <a:extLst>
                <a:ext uri="{FF2B5EF4-FFF2-40B4-BE49-F238E27FC236}">
                  <a16:creationId xmlns:a16="http://schemas.microsoft.com/office/drawing/2014/main" id="{F07A2F76-9C9A-AA35-E238-A6D3CD16D3F0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 amt="79000"/>
            </a:blip>
            <a:srcRect/>
            <a:stretch/>
          </p:blipFill>
          <p:spPr>
            <a:xfrm>
              <a:off x="7817443" y="1418122"/>
              <a:ext cx="442692" cy="46651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F4D16CF-DD47-52C6-9697-16BB73212D5F}"/>
                </a:ext>
              </a:extLst>
            </p:cNvPr>
            <p:cNvSpPr txBox="1"/>
            <p:nvPr/>
          </p:nvSpPr>
          <p:spPr>
            <a:xfrm>
              <a:off x="7740439" y="2055445"/>
              <a:ext cx="18416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/>
                <a:t>RNOCT/DM2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373FC085-DC13-698F-652A-BBFC86B77853}"/>
                </a:ext>
              </a:extLst>
            </p:cNvPr>
            <p:cNvGrpSpPr/>
            <p:nvPr/>
          </p:nvGrpSpPr>
          <p:grpSpPr>
            <a:xfrm>
              <a:off x="7666241" y="1294905"/>
              <a:ext cx="1801301" cy="1296874"/>
              <a:chOff x="8481696" y="-183435"/>
              <a:chExt cx="1801301" cy="1296874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9B922204-EA39-9F8F-8C3F-721CAD25941A}"/>
                  </a:ext>
                </a:extLst>
              </p:cNvPr>
              <p:cNvGrpSpPr/>
              <p:nvPr/>
            </p:nvGrpSpPr>
            <p:grpSpPr>
              <a:xfrm>
                <a:off x="8481696" y="-183435"/>
                <a:ext cx="1758259" cy="1296874"/>
                <a:chOff x="8481696" y="1064340"/>
                <a:chExt cx="1758259" cy="1296874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7EE815BE-E88E-C47E-987C-FF52245953F8}"/>
                    </a:ext>
                  </a:extLst>
                </p:cNvPr>
                <p:cNvSpPr/>
                <p:nvPr/>
              </p:nvSpPr>
              <p:spPr>
                <a:xfrm>
                  <a:off x="8481696" y="1064340"/>
                  <a:ext cx="1758259" cy="129687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74" name="Google Shape;800;p111">
                  <a:extLst>
                    <a:ext uri="{FF2B5EF4-FFF2-40B4-BE49-F238E27FC236}">
                      <a16:creationId xmlns:a16="http://schemas.microsoft.com/office/drawing/2014/main" id="{3DFACCE5-212E-00BD-43D4-B94A0272F23F}"/>
                    </a:ext>
                  </a:extLst>
                </p:cNvPr>
                <p:cNvSpPr/>
                <p:nvPr/>
              </p:nvSpPr>
              <p:spPr>
                <a:xfrm>
                  <a:off x="8546184" y="1358031"/>
                  <a:ext cx="1627049" cy="864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564" h="864096" extrusionOk="0">
                      <a:moveTo>
                        <a:pt x="0" y="86410"/>
                      </a:moveTo>
                      <a:cubicBezTo>
                        <a:pt x="0" y="38687"/>
                        <a:pt x="38687" y="0"/>
                        <a:pt x="86410" y="0"/>
                      </a:cubicBezTo>
                      <a:lnTo>
                        <a:pt x="1488154" y="0"/>
                      </a:lnTo>
                      <a:cubicBezTo>
                        <a:pt x="1535877" y="0"/>
                        <a:pt x="1574564" y="38687"/>
                        <a:pt x="1574564" y="86410"/>
                      </a:cubicBezTo>
                      <a:lnTo>
                        <a:pt x="1574564" y="777686"/>
                      </a:lnTo>
                      <a:cubicBezTo>
                        <a:pt x="1574564" y="825409"/>
                        <a:pt x="1535877" y="864096"/>
                        <a:pt x="1488154" y="864096"/>
                      </a:cubicBezTo>
                      <a:lnTo>
                        <a:pt x="86410" y="864096"/>
                      </a:lnTo>
                      <a:cubicBezTo>
                        <a:pt x="38687" y="864096"/>
                        <a:pt x="0" y="825409"/>
                        <a:pt x="0" y="777686"/>
                      </a:cubicBezTo>
                      <a:lnTo>
                        <a:pt x="0" y="8641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00ADC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78633" tIns="78633" rIns="78633" bIns="78633" anchor="ctr" anchorCtr="0"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" sz="1467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Outcomes / outputs</a:t>
                  </a:r>
                  <a:endParaRPr sz="1467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75" name="Google Shape;803;p111">
                  <a:extLst>
                    <a:ext uri="{FF2B5EF4-FFF2-40B4-BE49-F238E27FC236}">
                      <a16:creationId xmlns:a16="http://schemas.microsoft.com/office/drawing/2014/main" id="{62453E72-D4D2-E91A-B7BF-6DD3EFAC5A4E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6">
                  <a:alphaModFix amt="79000"/>
                </a:blip>
                <a:srcRect/>
                <a:stretch/>
              </p:blipFill>
              <p:spPr>
                <a:xfrm>
                  <a:off x="9006170" y="1349952"/>
                  <a:ext cx="725167" cy="72516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49800"/>
                    </a:srgbClr>
                  </a:outerShdw>
                </a:effectLst>
              </p:spPr>
            </p:pic>
          </p:grpSp>
          <p:sp>
            <p:nvSpPr>
              <p:cNvPr id="72" name="Google Shape;831;p111">
                <a:extLst>
                  <a:ext uri="{FF2B5EF4-FFF2-40B4-BE49-F238E27FC236}">
                    <a16:creationId xmlns:a16="http://schemas.microsoft.com/office/drawing/2014/main" id="{C7E25750-0F99-F4B1-14F2-3E30765BCA52}"/>
                  </a:ext>
                </a:extLst>
              </p:cNvPr>
              <p:cNvSpPr txBox="1"/>
              <p:nvPr/>
            </p:nvSpPr>
            <p:spPr>
              <a:xfrm>
                <a:off x="8605397" y="589414"/>
                <a:ext cx="1677600" cy="38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sz="1867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Produções</a:t>
                </a: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" name="Google Shape;832;p111">
              <a:extLst>
                <a:ext uri="{FF2B5EF4-FFF2-40B4-BE49-F238E27FC236}">
                  <a16:creationId xmlns:a16="http://schemas.microsoft.com/office/drawing/2014/main" id="{B9536D3C-D866-79A0-265D-FF0FF2F5B5A9}"/>
                </a:ext>
              </a:extLst>
            </p:cNvPr>
            <p:cNvGrpSpPr/>
            <p:nvPr/>
          </p:nvGrpSpPr>
          <p:grpSpPr>
            <a:xfrm>
              <a:off x="9347135" y="1597826"/>
              <a:ext cx="2047600" cy="870253"/>
              <a:chOff x="7166328" y="1170923"/>
              <a:chExt cx="1535700" cy="652690"/>
            </a:xfrm>
          </p:grpSpPr>
          <p:sp>
            <p:nvSpPr>
              <p:cNvPr id="40" name="Google Shape;833;p111">
                <a:extLst>
                  <a:ext uri="{FF2B5EF4-FFF2-40B4-BE49-F238E27FC236}">
                    <a16:creationId xmlns:a16="http://schemas.microsoft.com/office/drawing/2014/main" id="{BA08498C-FC66-1DE4-084D-B2C44E158978}"/>
                  </a:ext>
                </a:extLst>
              </p:cNvPr>
              <p:cNvSpPr/>
              <p:nvPr/>
            </p:nvSpPr>
            <p:spPr>
              <a:xfrm>
                <a:off x="7324037" y="1170923"/>
                <a:ext cx="1220287" cy="648072"/>
              </a:xfrm>
              <a:custGeom>
                <a:avLst/>
                <a:gdLst/>
                <a:ahLst/>
                <a:cxnLst/>
                <a:rect l="l" t="t" r="r" b="b"/>
                <a:pathLst>
                  <a:path w="1574564" h="864096" extrusionOk="0">
                    <a:moveTo>
                      <a:pt x="0" y="86410"/>
                    </a:moveTo>
                    <a:cubicBezTo>
                      <a:pt x="0" y="38687"/>
                      <a:pt x="38687" y="0"/>
                      <a:pt x="86410" y="0"/>
                    </a:cubicBezTo>
                    <a:lnTo>
                      <a:pt x="1488154" y="0"/>
                    </a:lnTo>
                    <a:cubicBezTo>
                      <a:pt x="1535877" y="0"/>
                      <a:pt x="1574564" y="38687"/>
                      <a:pt x="1574564" y="86410"/>
                    </a:cubicBezTo>
                    <a:lnTo>
                      <a:pt x="1574564" y="777686"/>
                    </a:lnTo>
                    <a:cubicBezTo>
                      <a:pt x="1574564" y="825409"/>
                      <a:pt x="1535877" y="864096"/>
                      <a:pt x="1488154" y="864096"/>
                    </a:cubicBezTo>
                    <a:lnTo>
                      <a:pt x="86410" y="864096"/>
                    </a:lnTo>
                    <a:cubicBezTo>
                      <a:pt x="38687" y="864096"/>
                      <a:pt x="0" y="825409"/>
                      <a:pt x="0" y="777686"/>
                    </a:cubicBezTo>
                    <a:lnTo>
                      <a:pt x="0" y="8641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0AD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8633" tIns="78633" rIns="78633" bIns="78633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" sz="1467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Outcomes / outputs</a:t>
                </a:r>
                <a:endParaRPr sz="1467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1" name="Google Shape;834;p111">
                <a:extLst>
                  <a:ext uri="{FF2B5EF4-FFF2-40B4-BE49-F238E27FC236}">
                    <a16:creationId xmlns:a16="http://schemas.microsoft.com/office/drawing/2014/main" id="{A300721E-EB11-E4B6-7CC6-46BF379BA80D}"/>
                  </a:ext>
                </a:extLst>
              </p:cNvPr>
              <p:cNvPicPr preferRelativeResize="0"/>
              <p:nvPr/>
            </p:nvPicPr>
            <p:blipFill rotWithShape="1">
              <a:blip r:embed="rId17">
                <a:alphaModFix amt="80000"/>
              </a:blip>
              <a:srcRect/>
              <a:stretch/>
            </p:blipFill>
            <p:spPr>
              <a:xfrm>
                <a:off x="7697477" y="1194498"/>
                <a:ext cx="360900" cy="45813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</p:pic>
          <p:sp>
            <p:nvSpPr>
              <p:cNvPr id="42" name="Google Shape;835;p111">
                <a:extLst>
                  <a:ext uri="{FF2B5EF4-FFF2-40B4-BE49-F238E27FC236}">
                    <a16:creationId xmlns:a16="http://schemas.microsoft.com/office/drawing/2014/main" id="{33FFF1C6-C315-A3C2-73A1-5205CB637535}"/>
                  </a:ext>
                </a:extLst>
              </p:cNvPr>
              <p:cNvSpPr txBox="1"/>
              <p:nvPr/>
            </p:nvSpPr>
            <p:spPr>
              <a:xfrm>
                <a:off x="7166328" y="1532313"/>
                <a:ext cx="1535700" cy="291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sz="1867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Infras.científicas</a:t>
                </a: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1" name="Google Shape;796;p111">
              <a:extLst>
                <a:ext uri="{FF2B5EF4-FFF2-40B4-BE49-F238E27FC236}">
                  <a16:creationId xmlns:a16="http://schemas.microsoft.com/office/drawing/2014/main" id="{20C9BA72-DA15-D5D5-3272-644797B981EF}"/>
                </a:ext>
              </a:extLst>
            </p:cNvPr>
            <p:cNvSpPr/>
            <p:nvPr/>
          </p:nvSpPr>
          <p:spPr>
            <a:xfrm>
              <a:off x="556730" y="5753380"/>
              <a:ext cx="10598217" cy="377221"/>
            </a:xfrm>
            <a:custGeom>
              <a:avLst/>
              <a:gdLst/>
              <a:ahLst/>
              <a:cxnLst/>
              <a:rect l="l" t="t" r="r" b="b"/>
              <a:pathLst>
                <a:path w="10888580" h="465801" extrusionOk="0">
                  <a:moveTo>
                    <a:pt x="0" y="46580"/>
                  </a:moveTo>
                  <a:cubicBezTo>
                    <a:pt x="0" y="20855"/>
                    <a:pt x="20855" y="0"/>
                    <a:pt x="46580" y="0"/>
                  </a:cubicBezTo>
                  <a:lnTo>
                    <a:pt x="10842000" y="0"/>
                  </a:lnTo>
                  <a:cubicBezTo>
                    <a:pt x="10867725" y="0"/>
                    <a:pt x="10888580" y="20855"/>
                    <a:pt x="10888580" y="46580"/>
                  </a:cubicBezTo>
                  <a:lnTo>
                    <a:pt x="10888580" y="419221"/>
                  </a:lnTo>
                  <a:cubicBezTo>
                    <a:pt x="10888580" y="444946"/>
                    <a:pt x="10867725" y="465801"/>
                    <a:pt x="10842000" y="465801"/>
                  </a:cubicBezTo>
                  <a:lnTo>
                    <a:pt x="46580" y="465801"/>
                  </a:lnTo>
                  <a:cubicBezTo>
                    <a:pt x="20855" y="465801"/>
                    <a:pt x="0" y="444946"/>
                    <a:pt x="0" y="419221"/>
                  </a:cubicBezTo>
                  <a:lnTo>
                    <a:pt x="0" y="46580"/>
                  </a:lnTo>
                  <a:close/>
                </a:path>
              </a:pathLst>
            </a:custGeom>
            <a:solidFill>
              <a:srgbClr val="262626"/>
            </a:solidFill>
            <a:ln w="9525" cap="flat" cmpd="sng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6967" tIns="66967" rIns="66967" bIns="66967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" sz="16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Monitorização e Compliance</a:t>
              </a:r>
              <a:endParaRPr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" name="Google Shape;826;p111">
            <a:extLst>
              <a:ext uri="{FF2B5EF4-FFF2-40B4-BE49-F238E27FC236}">
                <a16:creationId xmlns:a16="http://schemas.microsoft.com/office/drawing/2014/main" id="{7E44EDE0-C6A3-5E35-3D9A-150F5443EEC8}"/>
              </a:ext>
            </a:extLst>
          </p:cNvPr>
          <p:cNvGrpSpPr/>
          <p:nvPr/>
        </p:nvGrpSpPr>
        <p:grpSpPr>
          <a:xfrm>
            <a:off x="5881144" y="1138141"/>
            <a:ext cx="1806000" cy="1391600"/>
            <a:chOff x="4994200" y="-310725"/>
            <a:chExt cx="1354500" cy="1043700"/>
          </a:xfrm>
        </p:grpSpPr>
        <p:sp>
          <p:nvSpPr>
            <p:cNvPr id="51" name="Google Shape;827;p111">
              <a:extLst>
                <a:ext uri="{FF2B5EF4-FFF2-40B4-BE49-F238E27FC236}">
                  <a16:creationId xmlns:a16="http://schemas.microsoft.com/office/drawing/2014/main" id="{65D32B83-C458-7CAB-38DC-7C5055382103}"/>
                </a:ext>
              </a:extLst>
            </p:cNvPr>
            <p:cNvSpPr/>
            <p:nvPr/>
          </p:nvSpPr>
          <p:spPr>
            <a:xfrm>
              <a:off x="4994200" y="-310725"/>
              <a:ext cx="1354500" cy="104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828;p111">
              <a:extLst>
                <a:ext uri="{FF2B5EF4-FFF2-40B4-BE49-F238E27FC236}">
                  <a16:creationId xmlns:a16="http://schemas.microsoft.com/office/drawing/2014/main" id="{572611FC-63A7-A21F-E16E-3BEE53D36EE3}"/>
                </a:ext>
              </a:extLst>
            </p:cNvPr>
            <p:cNvSpPr/>
            <p:nvPr/>
          </p:nvSpPr>
          <p:spPr>
            <a:xfrm>
              <a:off x="5061296" y="27923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00AD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33" tIns="78633" rIns="78633" bIns="78633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endParaRPr sz="14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6" name="Google Shape;829;p111">
              <a:extLst>
                <a:ext uri="{FF2B5EF4-FFF2-40B4-BE49-F238E27FC236}">
                  <a16:creationId xmlns:a16="http://schemas.microsoft.com/office/drawing/2014/main" id="{611E1CA9-89D5-D98E-B1FE-08BE1A6815A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83000"/>
            </a:blip>
            <a:srcRect/>
            <a:stretch/>
          </p:blipFill>
          <p:spPr>
            <a:xfrm>
              <a:off x="5450037" y="65824"/>
              <a:ext cx="473400" cy="473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78" name="Google Shape;830;p111">
              <a:extLst>
                <a:ext uri="{FF2B5EF4-FFF2-40B4-BE49-F238E27FC236}">
                  <a16:creationId xmlns:a16="http://schemas.microsoft.com/office/drawing/2014/main" id="{CE776340-A63F-76D8-E9E1-F4996000738B}"/>
                </a:ext>
              </a:extLst>
            </p:cNvPr>
            <p:cNvSpPr txBox="1"/>
            <p:nvPr/>
          </p:nvSpPr>
          <p:spPr>
            <a:xfrm>
              <a:off x="5065588" y="379263"/>
              <a:ext cx="12582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"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Projetos/Fin.</a:t>
              </a: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86070BF-8890-D2B3-9163-603B8999945E}"/>
              </a:ext>
            </a:extLst>
          </p:cNvPr>
          <p:cNvGrpSpPr/>
          <p:nvPr/>
        </p:nvGrpSpPr>
        <p:grpSpPr>
          <a:xfrm>
            <a:off x="404086" y="1233080"/>
            <a:ext cx="1917200" cy="1348800"/>
            <a:chOff x="1199100" y="961683"/>
            <a:chExt cx="1917200" cy="1348800"/>
          </a:xfrm>
        </p:grpSpPr>
        <p:sp>
          <p:nvSpPr>
            <p:cNvPr id="81" name="Google Shape;815;p111">
              <a:extLst>
                <a:ext uri="{FF2B5EF4-FFF2-40B4-BE49-F238E27FC236}">
                  <a16:creationId xmlns:a16="http://schemas.microsoft.com/office/drawing/2014/main" id="{0EF76DC4-D9FD-6408-A12B-442BBF648208}"/>
                </a:ext>
              </a:extLst>
            </p:cNvPr>
            <p:cNvSpPr/>
            <p:nvPr/>
          </p:nvSpPr>
          <p:spPr>
            <a:xfrm>
              <a:off x="1199100" y="961683"/>
              <a:ext cx="1917200" cy="1348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82" name="Google Shape;816;p111">
              <a:extLst>
                <a:ext uri="{FF2B5EF4-FFF2-40B4-BE49-F238E27FC236}">
                  <a16:creationId xmlns:a16="http://schemas.microsoft.com/office/drawing/2014/main" id="{43431973-1DA0-4967-119E-792F3302ED51}"/>
                </a:ext>
              </a:extLst>
            </p:cNvPr>
            <p:cNvGrpSpPr/>
            <p:nvPr/>
          </p:nvGrpSpPr>
          <p:grpSpPr>
            <a:xfrm>
              <a:off x="1304500" y="1347731"/>
              <a:ext cx="1677605" cy="880536"/>
              <a:chOff x="521175" y="1163198"/>
              <a:chExt cx="1258202" cy="660402"/>
            </a:xfrm>
          </p:grpSpPr>
          <p:sp>
            <p:nvSpPr>
              <p:cNvPr id="83" name="Google Shape;817;p111">
                <a:extLst>
                  <a:ext uri="{FF2B5EF4-FFF2-40B4-BE49-F238E27FC236}">
                    <a16:creationId xmlns:a16="http://schemas.microsoft.com/office/drawing/2014/main" id="{8253BD0A-D774-C11F-E03E-B0F09F48D36A}"/>
                  </a:ext>
                </a:extLst>
              </p:cNvPr>
              <p:cNvSpPr/>
              <p:nvPr/>
            </p:nvSpPr>
            <p:spPr>
              <a:xfrm>
                <a:off x="559073" y="1170923"/>
                <a:ext cx="1220287" cy="648072"/>
              </a:xfrm>
              <a:custGeom>
                <a:avLst/>
                <a:gdLst/>
                <a:ahLst/>
                <a:cxnLst/>
                <a:rect l="l" t="t" r="r" b="b"/>
                <a:pathLst>
                  <a:path w="1574564" h="864096" extrusionOk="0">
                    <a:moveTo>
                      <a:pt x="0" y="86410"/>
                    </a:moveTo>
                    <a:cubicBezTo>
                      <a:pt x="0" y="38687"/>
                      <a:pt x="38687" y="0"/>
                      <a:pt x="86410" y="0"/>
                    </a:cubicBezTo>
                    <a:lnTo>
                      <a:pt x="1488154" y="0"/>
                    </a:lnTo>
                    <a:cubicBezTo>
                      <a:pt x="1535877" y="0"/>
                      <a:pt x="1574564" y="38687"/>
                      <a:pt x="1574564" y="86410"/>
                    </a:cubicBezTo>
                    <a:lnTo>
                      <a:pt x="1574564" y="777686"/>
                    </a:lnTo>
                    <a:cubicBezTo>
                      <a:pt x="1574564" y="825409"/>
                      <a:pt x="1535877" y="864096"/>
                      <a:pt x="1488154" y="864096"/>
                    </a:cubicBezTo>
                    <a:lnTo>
                      <a:pt x="86410" y="864096"/>
                    </a:lnTo>
                    <a:cubicBezTo>
                      <a:pt x="38687" y="864096"/>
                      <a:pt x="0" y="825409"/>
                      <a:pt x="0" y="777686"/>
                    </a:cubicBezTo>
                    <a:lnTo>
                      <a:pt x="0" y="8641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78633" tIns="78633" rIns="78633" bIns="78633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sz="1467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4" name="Google Shape;818;p111">
                <a:extLst>
                  <a:ext uri="{FF2B5EF4-FFF2-40B4-BE49-F238E27FC236}">
                    <a16:creationId xmlns:a16="http://schemas.microsoft.com/office/drawing/2014/main" id="{06CEACBF-FAB9-CC74-25CF-268C24098775}"/>
                  </a:ext>
                </a:extLst>
              </p:cNvPr>
              <p:cNvPicPr preferRelativeResize="0"/>
              <p:nvPr/>
            </p:nvPicPr>
            <p:blipFill>
              <a:blip r:embed="rId2">
                <a:alphaModFix amt="81000"/>
              </a:blip>
              <a:stretch>
                <a:fillRect/>
              </a:stretch>
            </p:blipFill>
            <p:spPr>
              <a:xfrm>
                <a:off x="935374" y="1201274"/>
                <a:ext cx="473400" cy="473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5" name="Google Shape;819;p111">
                <a:extLst>
                  <a:ext uri="{FF2B5EF4-FFF2-40B4-BE49-F238E27FC236}">
                    <a16:creationId xmlns:a16="http://schemas.microsoft.com/office/drawing/2014/main" id="{BCD78F86-39D9-0230-D8EE-7737D1EADE46}"/>
                  </a:ext>
                </a:extLst>
              </p:cNvPr>
              <p:cNvSpPr/>
              <p:nvPr/>
            </p:nvSpPr>
            <p:spPr>
              <a:xfrm>
                <a:off x="559090" y="1163198"/>
                <a:ext cx="1220287" cy="648072"/>
              </a:xfrm>
              <a:custGeom>
                <a:avLst/>
                <a:gdLst/>
                <a:ahLst/>
                <a:cxnLst/>
                <a:rect l="l" t="t" r="r" b="b"/>
                <a:pathLst>
                  <a:path w="1574564" h="864096" extrusionOk="0">
                    <a:moveTo>
                      <a:pt x="0" y="86410"/>
                    </a:moveTo>
                    <a:cubicBezTo>
                      <a:pt x="0" y="38687"/>
                      <a:pt x="38687" y="0"/>
                      <a:pt x="86410" y="0"/>
                    </a:cubicBezTo>
                    <a:lnTo>
                      <a:pt x="1488154" y="0"/>
                    </a:lnTo>
                    <a:cubicBezTo>
                      <a:pt x="1535877" y="0"/>
                      <a:pt x="1574564" y="38687"/>
                      <a:pt x="1574564" y="86410"/>
                    </a:cubicBezTo>
                    <a:lnTo>
                      <a:pt x="1574564" y="777686"/>
                    </a:lnTo>
                    <a:cubicBezTo>
                      <a:pt x="1574564" y="825409"/>
                      <a:pt x="1535877" y="864096"/>
                      <a:pt x="1488154" y="864096"/>
                    </a:cubicBezTo>
                    <a:lnTo>
                      <a:pt x="86410" y="864096"/>
                    </a:lnTo>
                    <a:cubicBezTo>
                      <a:pt x="38687" y="864096"/>
                      <a:pt x="0" y="825409"/>
                      <a:pt x="0" y="777686"/>
                    </a:cubicBezTo>
                    <a:lnTo>
                      <a:pt x="0" y="8641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0AD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8633" tIns="78633" rIns="78633" bIns="78633" anchor="ctr" anchorCtr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" sz="1467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 </a:t>
                </a:r>
                <a:endParaRPr sz="1467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20;p111">
                <a:extLst>
                  <a:ext uri="{FF2B5EF4-FFF2-40B4-BE49-F238E27FC236}">
                    <a16:creationId xmlns:a16="http://schemas.microsoft.com/office/drawing/2014/main" id="{1DB5DBE3-D6E1-6137-664D-CDBE5257B3ED}"/>
                  </a:ext>
                </a:extLst>
              </p:cNvPr>
              <p:cNvSpPr txBox="1"/>
              <p:nvPr/>
            </p:nvSpPr>
            <p:spPr>
              <a:xfrm>
                <a:off x="521175" y="1532300"/>
                <a:ext cx="1258200" cy="291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sz="1867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Investigadores</a:t>
                </a:r>
                <a:r>
                  <a:rPr lang="en" sz="1867">
                    <a:solidFill>
                      <a:srgbClr val="B7B7B7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 sz="1867">
                  <a:solidFill>
                    <a:srgbClr val="B7B7B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771640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8F0D858D-583C-1E17-1976-ED1269FD6DAC}"/>
              </a:ext>
            </a:extLst>
          </p:cNvPr>
          <p:cNvSpPr txBox="1"/>
          <p:nvPr/>
        </p:nvSpPr>
        <p:spPr>
          <a:xfrm>
            <a:off x="4366044" y="3373379"/>
            <a:ext cx="485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170000"/>
              <a:buFont typeface="Arial" panose="020B0604020202020204" pitchFamily="34" charset="0"/>
              <a:buChar char="•"/>
            </a:pPr>
            <a:r>
              <a:rPr lang="pt-PT"/>
              <a:t> 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CAF86526-010F-5CE1-DE12-24F3860E11C1}"/>
              </a:ext>
            </a:extLst>
          </p:cNvPr>
          <p:cNvSpPr txBox="1">
            <a:spLocks/>
          </p:cNvSpPr>
          <p:nvPr/>
        </p:nvSpPr>
        <p:spPr>
          <a:xfrm>
            <a:off x="3977323" y="130275"/>
            <a:ext cx="7235301" cy="909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b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Serviço de Indicadores Institucionais – SII</a:t>
            </a:r>
            <a:endParaRPr lang="pt-PT" sz="3600" b="1">
              <a:latin typeface="Montserrat" panose="00000500000000000000" pitchFamily="2" charset="0"/>
            </a:endParaRPr>
          </a:p>
        </p:txBody>
      </p:sp>
      <p:pic>
        <p:nvPicPr>
          <p:cNvPr id="3" name="Google Shape;465;p63">
            <a:extLst>
              <a:ext uri="{FF2B5EF4-FFF2-40B4-BE49-F238E27FC236}">
                <a16:creationId xmlns:a16="http://schemas.microsoft.com/office/drawing/2014/main" id="{FE672E35-2C52-4264-61AC-E3003C3FF2D0}"/>
              </a:ext>
            </a:extLst>
          </p:cNvPr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773232" y="3779517"/>
            <a:ext cx="1623475" cy="162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67;p63">
            <a:extLst>
              <a:ext uri="{FF2B5EF4-FFF2-40B4-BE49-F238E27FC236}">
                <a16:creationId xmlns:a16="http://schemas.microsoft.com/office/drawing/2014/main" id="{BC119BDE-D310-8570-E880-2094EC28C039}"/>
              </a:ext>
            </a:extLst>
          </p:cNvPr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02322" y="3779505"/>
            <a:ext cx="1623475" cy="16234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69;p63">
            <a:extLst>
              <a:ext uri="{FF2B5EF4-FFF2-40B4-BE49-F238E27FC236}">
                <a16:creationId xmlns:a16="http://schemas.microsoft.com/office/drawing/2014/main" id="{CECEF076-4BF8-B3E1-7699-04CE84E35742}"/>
              </a:ext>
            </a:extLst>
          </p:cNvPr>
          <p:cNvSpPr/>
          <p:nvPr/>
        </p:nvSpPr>
        <p:spPr>
          <a:xfrm>
            <a:off x="2731309" y="4479955"/>
            <a:ext cx="913800" cy="2226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4E7B98"/>
          </a:solidFill>
          <a:ln w="9525" cap="flat" cmpd="sng">
            <a:solidFill>
              <a:srgbClr val="4E7B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473;p63">
            <a:extLst>
              <a:ext uri="{FF2B5EF4-FFF2-40B4-BE49-F238E27FC236}">
                <a16:creationId xmlns:a16="http://schemas.microsoft.com/office/drawing/2014/main" id="{5BBF3529-78EA-0B5A-EF4A-E20111F4A065}"/>
              </a:ext>
            </a:extLst>
          </p:cNvPr>
          <p:cNvSpPr/>
          <p:nvPr/>
        </p:nvSpPr>
        <p:spPr>
          <a:xfrm rot="-5400000" flipH="1">
            <a:off x="2066118" y="1992476"/>
            <a:ext cx="916431" cy="2127900"/>
          </a:xfrm>
          <a:prstGeom prst="bentArrow">
            <a:avLst>
              <a:gd name="adj1" fmla="val 18060"/>
              <a:gd name="adj2" fmla="val 25000"/>
              <a:gd name="adj3" fmla="val 25000"/>
              <a:gd name="adj4" fmla="val 43750"/>
            </a:avLst>
          </a:prstGeom>
          <a:solidFill>
            <a:srgbClr val="4E7B98"/>
          </a:solidFill>
          <a:ln w="9525" cap="flat" cmpd="sng">
            <a:solidFill>
              <a:srgbClr val="4E7B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476;p63">
            <a:extLst>
              <a:ext uri="{FF2B5EF4-FFF2-40B4-BE49-F238E27FC236}">
                <a16:creationId xmlns:a16="http://schemas.microsoft.com/office/drawing/2014/main" id="{F5C7AA52-52A4-C71F-EA77-992D85510BA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75966"/>
          <a:stretch/>
        </p:blipFill>
        <p:spPr>
          <a:xfrm>
            <a:off x="3733423" y="2215318"/>
            <a:ext cx="1722076" cy="91643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50A6A19-0334-D79B-6D8A-C2F502A16A20}"/>
              </a:ext>
            </a:extLst>
          </p:cNvPr>
          <p:cNvSpPr txBox="1"/>
          <p:nvPr/>
        </p:nvSpPr>
        <p:spPr>
          <a:xfrm>
            <a:off x="506994" y="5484377"/>
            <a:ext cx="21279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PT" sz="2400" b="1">
                <a:solidFill>
                  <a:srgbClr val="0A1833"/>
                </a:solidFill>
                <a:latin typeface="Montserrat"/>
                <a:ea typeface="Montserrat"/>
                <a:cs typeface="Montserrat"/>
                <a:sym typeface="Montserrat"/>
              </a:rPr>
              <a:t>Integração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PT" sz="2400" b="1">
                <a:solidFill>
                  <a:srgbClr val="0A1833"/>
                </a:solidFill>
                <a:latin typeface="Montserrat"/>
                <a:ea typeface="Montserrat"/>
                <a:cs typeface="Montserrat"/>
                <a:sym typeface="Montserrat"/>
              </a:rPr>
              <a:t>API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F01810-12F7-E934-D521-68F45375FDD1}"/>
              </a:ext>
            </a:extLst>
          </p:cNvPr>
          <p:cNvSpPr txBox="1"/>
          <p:nvPr/>
        </p:nvSpPr>
        <p:spPr>
          <a:xfrm>
            <a:off x="1638214" y="1076519"/>
            <a:ext cx="92151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t-PT" sz="800" b="1">
              <a:latin typeface="Montserrat" panose="00000500000000000000" pitchFamily="2" charset="0"/>
            </a:endParaRPr>
          </a:p>
          <a:p>
            <a:pPr algn="r"/>
            <a:r>
              <a:rPr lang="pt-PT" sz="1800" b="1">
                <a:latin typeface="Montserrat" panose="00000500000000000000" pitchFamily="2" charset="0"/>
              </a:rPr>
              <a:t>Em que situações o SII responde às minhas necessidades e em que situações é necessária uma integração via API?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EEAB2A-27BA-5955-493E-F0A403CD4AF1}"/>
              </a:ext>
            </a:extLst>
          </p:cNvPr>
          <p:cNvSpPr txBox="1"/>
          <p:nvPr/>
        </p:nvSpPr>
        <p:spPr>
          <a:xfrm>
            <a:off x="6096000" y="2535615"/>
            <a:ext cx="5740249" cy="3585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900">
                <a:latin typeface="Montserrat" panose="00000500000000000000" pitchFamily="2" charset="0"/>
              </a:rPr>
              <a:t>A população (membros) é grande e diversificada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190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900">
                <a:latin typeface="Montserrat" panose="00000500000000000000" pitchFamily="2" charset="0"/>
              </a:rPr>
              <a:t>Maior detalhe na ligação entre as métricas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190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900">
                <a:latin typeface="Montserrat" panose="00000500000000000000" pitchFamily="2" charset="0"/>
              </a:rPr>
              <a:t>Existência de uma equipa informática dedicada e/ou plataforma interoperável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190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900" i="1">
                <a:latin typeface="Montserrat" panose="00000500000000000000" pitchFamily="2" charset="0"/>
              </a:rPr>
              <a:t>Exemplos mais comuns: </a:t>
            </a:r>
            <a:r>
              <a:rPr lang="pt-PT" sz="1900" i="1" err="1">
                <a:latin typeface="Montserrat" panose="00000500000000000000" pitchFamily="2" charset="0"/>
              </a:rPr>
              <a:t>UIDs</a:t>
            </a:r>
            <a:r>
              <a:rPr lang="pt-PT" sz="1900" i="1">
                <a:latin typeface="Montserrat" panose="00000500000000000000" pitchFamily="2" charset="0"/>
              </a:rPr>
              <a:t> e Organizações de grande dimensão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190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180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49295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18E3958A-B68F-0E2A-F2EF-8DC969343D15}"/>
              </a:ext>
            </a:extLst>
          </p:cNvPr>
          <p:cNvSpPr txBox="1">
            <a:spLocks/>
          </p:cNvSpPr>
          <p:nvPr/>
        </p:nvSpPr>
        <p:spPr>
          <a:xfrm>
            <a:off x="628326" y="2358040"/>
            <a:ext cx="4076351" cy="888724"/>
          </a:xfrm>
          <a:prstGeom prst="homePlate">
            <a:avLst/>
          </a:prstGeom>
          <a:solidFill>
            <a:srgbClr val="2982BD"/>
          </a:solidFill>
          <a:ln>
            <a:solidFill>
              <a:srgbClr val="2982BD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PT" sz="2400" b="1">
                <a:solidFill>
                  <a:schemeClr val="bg1"/>
                </a:solidFill>
                <a:latin typeface="Montserrat" panose="00000500000000000000" pitchFamily="2" charset="0"/>
              </a:rPr>
              <a:t>Serviço de API</a:t>
            </a:r>
          </a:p>
        </p:txBody>
      </p:sp>
      <p:sp>
        <p:nvSpPr>
          <p:cNvPr id="10" name="Content Placeholder 14">
            <a:extLst>
              <a:ext uri="{FF2B5EF4-FFF2-40B4-BE49-F238E27FC236}">
                <a16:creationId xmlns:a16="http://schemas.microsoft.com/office/drawing/2014/main" id="{F9CEC643-0904-1CCA-4895-65CA61C89E25}"/>
              </a:ext>
            </a:extLst>
          </p:cNvPr>
          <p:cNvSpPr txBox="1">
            <a:spLocks/>
          </p:cNvSpPr>
          <p:nvPr/>
        </p:nvSpPr>
        <p:spPr>
          <a:xfrm flipH="1">
            <a:off x="6965384" y="1515107"/>
            <a:ext cx="4076351" cy="1102133"/>
          </a:xfrm>
          <a:prstGeom prst="homePlate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2000" b="1">
                <a:solidFill>
                  <a:schemeClr val="bg1"/>
                </a:solidFill>
                <a:latin typeface="Montserrat" panose="00000500000000000000" pitchFamily="2" charset="0"/>
              </a:rPr>
              <a:t>Serviço de Indicadores Institucionais (SII)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DF4582-996B-9E1B-A45A-48A042ECDA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82" t="10775" r="20356" b="11131"/>
          <a:stretch/>
        </p:blipFill>
        <p:spPr>
          <a:xfrm>
            <a:off x="4799443" y="1515107"/>
            <a:ext cx="2144109" cy="2797115"/>
          </a:xfrm>
          <a:prstGeom prst="rect">
            <a:avLst/>
          </a:prstGeom>
        </p:spPr>
      </p:pic>
      <p:pic>
        <p:nvPicPr>
          <p:cNvPr id="12" name="Graphic 11" descr="User with solid fill">
            <a:extLst>
              <a:ext uri="{FF2B5EF4-FFF2-40B4-BE49-F238E27FC236}">
                <a16:creationId xmlns:a16="http://schemas.microsoft.com/office/drawing/2014/main" id="{3CDD5BB0-9607-FA51-DC38-06EB3EEAB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449" y="993440"/>
            <a:ext cx="1325563" cy="13255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653F43-3892-74CE-BA40-FD69323D7F2B}"/>
              </a:ext>
            </a:extLst>
          </p:cNvPr>
          <p:cNvSpPr txBox="1"/>
          <p:nvPr/>
        </p:nvSpPr>
        <p:spPr>
          <a:xfrm>
            <a:off x="664792" y="4240761"/>
            <a:ext cx="10413409" cy="19082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PT" sz="2000" b="1">
                <a:latin typeface="Montserrat" panose="00000500000000000000" pitchFamily="2" charset="0"/>
              </a:rPr>
              <a:t>No entanto… não tem de existir uma escolha entre os dois serviços!</a:t>
            </a:r>
          </a:p>
          <a:p>
            <a:pPr algn="ctr"/>
            <a:endParaRPr lang="pt-PT" sz="2000" b="1">
              <a:latin typeface="Montserrat" panose="00000500000000000000" pitchFamily="2" charset="0"/>
            </a:endParaRPr>
          </a:p>
          <a:p>
            <a:pPr algn="ctr"/>
            <a:r>
              <a:rPr lang="pt-PT" sz="2000" b="1">
                <a:latin typeface="Montserrat" panose="00000500000000000000" pitchFamily="2" charset="0"/>
              </a:rPr>
              <a:t>Existem valências próprias que permitem uma utilização conjunto de ambos os serviços</a:t>
            </a:r>
          </a:p>
          <a:p>
            <a:pPr algn="ctr"/>
            <a:endParaRPr lang="pt-PT" sz="2000" b="1">
              <a:latin typeface="Montserrat" panose="00000500000000000000" pitchFamily="2" charset="0"/>
            </a:endParaRPr>
          </a:p>
          <a:p>
            <a:pPr algn="ctr"/>
            <a:r>
              <a:rPr lang="pt-PT" i="1">
                <a:latin typeface="Montserrat" panose="00000500000000000000" pitchFamily="2" charset="0"/>
              </a:rPr>
              <a:t>Exemplo: API para interligação específica e SII para monitorização da população</a:t>
            </a: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0E772651-BB10-F201-DB73-3F73B22150A4}"/>
              </a:ext>
            </a:extLst>
          </p:cNvPr>
          <p:cNvSpPr/>
          <p:nvPr/>
        </p:nvSpPr>
        <p:spPr>
          <a:xfrm>
            <a:off x="5177895" y="1839792"/>
            <a:ext cx="1620000" cy="468000"/>
          </a:xfrm>
          <a:prstGeom prst="chevron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D0CE39-1EE7-265F-BD44-C4F9587ED160}"/>
              </a:ext>
            </a:extLst>
          </p:cNvPr>
          <p:cNvSpPr txBox="1"/>
          <p:nvPr/>
        </p:nvSpPr>
        <p:spPr>
          <a:xfrm>
            <a:off x="5732153" y="1928186"/>
            <a:ext cx="485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170000"/>
              <a:buFont typeface="Arial" panose="020B0604020202020204" pitchFamily="34" charset="0"/>
              <a:buChar char="•"/>
            </a:pPr>
            <a:r>
              <a:rPr lang="pt-PT"/>
              <a:t> </a:t>
            </a: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1FF6704F-1CA2-EF1C-BA20-6CDCA3EDA32A}"/>
              </a:ext>
            </a:extLst>
          </p:cNvPr>
          <p:cNvSpPr/>
          <p:nvPr/>
        </p:nvSpPr>
        <p:spPr>
          <a:xfrm flipH="1">
            <a:off x="4922153" y="2568402"/>
            <a:ext cx="1620000" cy="468000"/>
          </a:xfrm>
          <a:prstGeom prst="chevron">
            <a:avLst/>
          </a:prstGeom>
          <a:solidFill>
            <a:srgbClr val="2982BD"/>
          </a:solidFill>
          <a:ln>
            <a:solidFill>
              <a:srgbClr val="2982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0D858D-583C-1E17-1976-ED1269FD6DAC}"/>
              </a:ext>
            </a:extLst>
          </p:cNvPr>
          <p:cNvSpPr txBox="1"/>
          <p:nvPr/>
        </p:nvSpPr>
        <p:spPr>
          <a:xfrm>
            <a:off x="5745390" y="2656004"/>
            <a:ext cx="485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170000"/>
              <a:buFont typeface="Arial" panose="020B0604020202020204" pitchFamily="34" charset="0"/>
              <a:buChar char="•"/>
            </a:pPr>
            <a:r>
              <a:rPr lang="pt-PT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B9BD35-530A-E26E-3263-66A4993E790E}"/>
              </a:ext>
            </a:extLst>
          </p:cNvPr>
          <p:cNvSpPr txBox="1"/>
          <p:nvPr/>
        </p:nvSpPr>
        <p:spPr>
          <a:xfrm rot="20604324">
            <a:off x="4601100" y="1038457"/>
            <a:ext cx="275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>
                <a:latin typeface="Montserrat" panose="00000500000000000000" pitchFamily="2" charset="0"/>
              </a:rPr>
              <a:t>?</a:t>
            </a:r>
          </a:p>
        </p:txBody>
      </p:sp>
      <p:pic>
        <p:nvPicPr>
          <p:cNvPr id="4" name="Graphic 3" descr="Face without mouth">
            <a:extLst>
              <a:ext uri="{FF2B5EF4-FFF2-40B4-BE49-F238E27FC236}">
                <a16:creationId xmlns:a16="http://schemas.microsoft.com/office/drawing/2014/main" id="{D0B8A4AA-0C35-9DE7-8ED1-F9B31C07A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44644" y="1216828"/>
            <a:ext cx="304800" cy="304800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189A9677-BC27-B925-CEAA-47ECE111545A}"/>
              </a:ext>
            </a:extLst>
          </p:cNvPr>
          <p:cNvSpPr txBox="1">
            <a:spLocks/>
          </p:cNvSpPr>
          <p:nvPr/>
        </p:nvSpPr>
        <p:spPr>
          <a:xfrm>
            <a:off x="3977323" y="130275"/>
            <a:ext cx="7235301" cy="909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400" b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Serviço de Indicadores Institucionais – SII</a:t>
            </a:r>
            <a:endParaRPr lang="pt-PT" sz="3600" b="1">
              <a:latin typeface="Montserrat" panose="00000500000000000000" pitchFamily="2" charset="0"/>
            </a:endParaRPr>
          </a:p>
        </p:txBody>
      </p:sp>
      <p:sp>
        <p:nvSpPr>
          <p:cNvPr id="5" name="&quot;Not Allowed&quot; Symbol 4">
            <a:extLst>
              <a:ext uri="{FF2B5EF4-FFF2-40B4-BE49-F238E27FC236}">
                <a16:creationId xmlns:a16="http://schemas.microsoft.com/office/drawing/2014/main" id="{DAF6AF46-FC2A-C2E9-809F-01CE546CBD37}"/>
              </a:ext>
            </a:extLst>
          </p:cNvPr>
          <p:cNvSpPr/>
          <p:nvPr/>
        </p:nvSpPr>
        <p:spPr>
          <a:xfrm>
            <a:off x="5144395" y="1996830"/>
            <a:ext cx="1477617" cy="1419299"/>
          </a:xfrm>
          <a:prstGeom prst="noSmoking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pic>
        <p:nvPicPr>
          <p:cNvPr id="6" name="Graphic 5" descr="User with solid fill">
            <a:extLst>
              <a:ext uri="{FF2B5EF4-FFF2-40B4-BE49-F238E27FC236}">
                <a16:creationId xmlns:a16="http://schemas.microsoft.com/office/drawing/2014/main" id="{82A217A9-B5F8-F82F-AB61-E647329EB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697777" y="2849369"/>
            <a:ext cx="1325563" cy="13255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CE7606-8BC4-9BC7-CA40-BD48A763CD29}"/>
              </a:ext>
            </a:extLst>
          </p:cNvPr>
          <p:cNvSpPr txBox="1"/>
          <p:nvPr/>
        </p:nvSpPr>
        <p:spPr>
          <a:xfrm rot="995676" flipH="1">
            <a:off x="7527428" y="2894386"/>
            <a:ext cx="275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>
                <a:latin typeface="Montserrat" panose="00000500000000000000" pitchFamily="2" charset="0"/>
              </a:rPr>
              <a:t>?</a:t>
            </a:r>
          </a:p>
        </p:txBody>
      </p:sp>
      <p:pic>
        <p:nvPicPr>
          <p:cNvPr id="8" name="Graphic 7" descr="Face without mouth">
            <a:extLst>
              <a:ext uri="{FF2B5EF4-FFF2-40B4-BE49-F238E27FC236}">
                <a16:creationId xmlns:a16="http://schemas.microsoft.com/office/drawing/2014/main" id="{89E3D74F-25F6-E8F1-617F-E2B71023E7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7139411" y="307586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8652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0BC407-6955-87D5-4499-8DEE1CB63DB6}"/>
              </a:ext>
            </a:extLst>
          </p:cNvPr>
          <p:cNvSpPr txBox="1">
            <a:spLocks/>
          </p:cNvSpPr>
          <p:nvPr/>
        </p:nvSpPr>
        <p:spPr>
          <a:xfrm>
            <a:off x="838200" y="2103251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pt-PT" sz="2400" b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Monitorização dos membros da instituição</a:t>
            </a:r>
          </a:p>
          <a:p>
            <a:pPr lvl="1"/>
            <a:endParaRPr lang="pt-PT" sz="2000">
              <a:solidFill>
                <a:schemeClr val="accent5">
                  <a:lumMod val="50000"/>
                </a:schemeClr>
              </a:solidFill>
              <a:latin typeface="Montserrat" panose="00000500000000000000" pitchFamily="2" charset="0"/>
            </a:endParaRPr>
          </a:p>
          <a:p>
            <a:pPr lvl="1"/>
            <a:r>
              <a:rPr lang="pt-PT" sz="20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Requisitos: </a:t>
            </a:r>
          </a:p>
          <a:p>
            <a:pPr lvl="2"/>
            <a:r>
              <a:rPr lang="pt-PT" sz="18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Currículos publicados</a:t>
            </a:r>
          </a:p>
          <a:p>
            <a:pPr lvl="2"/>
            <a:r>
              <a:rPr lang="pt-PT" sz="18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Registos têm de estar em modo público</a:t>
            </a:r>
          </a:p>
          <a:p>
            <a:pPr lvl="1"/>
            <a:endParaRPr lang="pt-PT" sz="2000">
              <a:solidFill>
                <a:schemeClr val="accent5">
                  <a:lumMod val="50000"/>
                </a:schemeClr>
              </a:solidFill>
              <a:latin typeface="Montserrat" panose="00000500000000000000" pitchFamily="2" charset="0"/>
            </a:endParaRPr>
          </a:p>
          <a:p>
            <a:pPr lvl="1"/>
            <a:endParaRPr lang="pt-PT" sz="2000">
              <a:solidFill>
                <a:schemeClr val="accent5">
                  <a:lumMod val="50000"/>
                </a:schemeClr>
              </a:solidFill>
              <a:latin typeface="Montserrat" panose="00000500000000000000" pitchFamily="2" charset="0"/>
            </a:endParaRPr>
          </a:p>
          <a:p>
            <a:pPr lvl="1"/>
            <a:r>
              <a:rPr lang="pt-PT" sz="20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Riqueza do SII depende:</a:t>
            </a:r>
          </a:p>
          <a:p>
            <a:pPr marL="1257300" lvl="2" indent="-342900">
              <a:buFont typeface="+mj-lt"/>
              <a:buAutoNum type="arabicPeriod"/>
            </a:pPr>
            <a:r>
              <a:rPr lang="pt-PT" sz="18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Completude dos currículos</a:t>
            </a:r>
          </a:p>
          <a:p>
            <a:pPr marL="1257300" lvl="2" indent="-342900">
              <a:buFont typeface="+mj-lt"/>
              <a:buAutoNum type="arabicPeriod"/>
            </a:pPr>
            <a:r>
              <a:rPr lang="pt-PT" sz="18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Cumprimento dos pressupostos/requisitos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69576D17-59F0-3E73-9678-CC6484D8B8E0}"/>
              </a:ext>
            </a:extLst>
          </p:cNvPr>
          <p:cNvSpPr txBox="1">
            <a:spLocks/>
          </p:cNvSpPr>
          <p:nvPr/>
        </p:nvSpPr>
        <p:spPr>
          <a:xfrm>
            <a:off x="3017519" y="777688"/>
            <a:ext cx="79552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b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Serviço de Indicadores Institucionais – SII</a:t>
            </a:r>
            <a:br>
              <a:rPr lang="pt-PT" sz="4000">
                <a:latin typeface="Montserrat" panose="00000500000000000000" pitchFamily="2" charset="0"/>
              </a:rPr>
            </a:br>
            <a:r>
              <a:rPr lang="pt-PT" sz="2400">
                <a:latin typeface="Montserrat" panose="00000500000000000000" pitchFamily="2" charset="0"/>
              </a:rPr>
              <a:t>Como posso utilizar o SII?</a:t>
            </a:r>
            <a:endParaRPr lang="pt-PT" sz="4000" b="1">
              <a:latin typeface="Montserrat" panose="00000500000000000000" pitchFamily="2" charset="0"/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28A8F781-4267-36BE-48C5-1B667F3A58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63" r="62947" b="46556"/>
          <a:stretch/>
        </p:blipFill>
        <p:spPr>
          <a:xfrm>
            <a:off x="7734811" y="3949670"/>
            <a:ext cx="3237989" cy="21306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F986BD-5132-55FC-96A6-49D0AB52B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199" y="2971583"/>
            <a:ext cx="3876601" cy="63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6793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0BC407-6955-87D5-4499-8DEE1CB63DB6}"/>
              </a:ext>
            </a:extLst>
          </p:cNvPr>
          <p:cNvSpPr txBox="1">
            <a:spLocks/>
          </p:cNvSpPr>
          <p:nvPr/>
        </p:nvSpPr>
        <p:spPr>
          <a:xfrm>
            <a:off x="838200" y="2103251"/>
            <a:ext cx="582893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2"/>
            </a:pPr>
            <a:r>
              <a:rPr lang="pt-PT" sz="2400" b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Relatórios de Atividades institucionais (RAI)</a:t>
            </a:r>
          </a:p>
          <a:p>
            <a:endParaRPr lang="pt-PT" sz="2400">
              <a:solidFill>
                <a:schemeClr val="accent5">
                  <a:lumMod val="50000"/>
                </a:schemeClr>
              </a:solidFill>
              <a:latin typeface="Montserrat" panose="00000500000000000000" pitchFamily="2" charset="0"/>
            </a:endParaRPr>
          </a:p>
          <a:p>
            <a:pPr lvl="1"/>
            <a:r>
              <a:rPr lang="pt-PT" sz="20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No âmbito da próxima reunião SII, foi elaborado um protótipo de RAI com dados retirados do </a:t>
            </a:r>
            <a:r>
              <a:rPr lang="pt-PT" sz="2000" i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dashboard</a:t>
            </a:r>
            <a:r>
              <a:rPr lang="pt-PT" sz="20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 da instituição.</a:t>
            </a:r>
          </a:p>
          <a:p>
            <a:pPr lvl="1"/>
            <a:endParaRPr lang="pt-PT" sz="2000">
              <a:solidFill>
                <a:schemeClr val="accent5">
                  <a:lumMod val="50000"/>
                </a:schemeClr>
              </a:solidFill>
              <a:latin typeface="Montserrat" panose="00000500000000000000" pitchFamily="2" charset="0"/>
            </a:endParaRPr>
          </a:p>
          <a:p>
            <a:pPr lvl="1"/>
            <a:r>
              <a:rPr lang="pt-PT" sz="20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Convidamos todos os subscritores e interessados em subscrever a participar e a potenciar os RAI com novos dados de reporte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69576D17-59F0-3E73-9678-CC6484D8B8E0}"/>
              </a:ext>
            </a:extLst>
          </p:cNvPr>
          <p:cNvSpPr txBox="1">
            <a:spLocks/>
          </p:cNvSpPr>
          <p:nvPr/>
        </p:nvSpPr>
        <p:spPr>
          <a:xfrm>
            <a:off x="3017519" y="777688"/>
            <a:ext cx="79552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b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Serviço de Indicadores Institucionais – SII</a:t>
            </a:r>
            <a:br>
              <a:rPr lang="pt-PT" sz="4000">
                <a:latin typeface="Montserrat" panose="00000500000000000000" pitchFamily="2" charset="0"/>
              </a:rPr>
            </a:br>
            <a:r>
              <a:rPr lang="pt-PT" sz="2400">
                <a:latin typeface="Montserrat" panose="00000500000000000000" pitchFamily="2" charset="0"/>
              </a:rPr>
              <a:t>Como posso utilizar o SII?</a:t>
            </a:r>
            <a:endParaRPr lang="pt-PT" sz="4000" b="1">
              <a:latin typeface="Montserrat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3460ED-2E83-79F4-B796-CA600E522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507" y="2672179"/>
            <a:ext cx="4704330" cy="31249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E6D3C4-AE65-AC14-73F8-FC6E01DA6DF9}"/>
              </a:ext>
            </a:extLst>
          </p:cNvPr>
          <p:cNvSpPr/>
          <p:nvPr/>
        </p:nvSpPr>
        <p:spPr>
          <a:xfrm rot="19905170">
            <a:off x="7401411" y="3826159"/>
            <a:ext cx="3861786" cy="61255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>
                <a:solidFill>
                  <a:srgbClr val="C00000"/>
                </a:solidFill>
                <a:latin typeface="Montserrat" panose="00000500000000000000" pitchFamily="2" charset="0"/>
              </a:rPr>
              <a:t>C.O.N.F.I.D.E.N.C.I.A.L</a:t>
            </a:r>
          </a:p>
        </p:txBody>
      </p:sp>
    </p:spTree>
    <p:extLst>
      <p:ext uri="{BB962C8B-B14F-4D97-AF65-F5344CB8AC3E}">
        <p14:creationId xmlns:p14="http://schemas.microsoft.com/office/powerpoint/2010/main" val="390921370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B9E577D-3351-4225-09AE-9FDA3E25C1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3686" t="5183" r="3258" b="4325"/>
          <a:stretch/>
        </p:blipFill>
        <p:spPr>
          <a:xfrm>
            <a:off x="7657446" y="1631407"/>
            <a:ext cx="2515454" cy="25154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85C233-D56C-1BC3-9CD6-089978B803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3686" t="5183" r="3258" b="4325"/>
          <a:stretch/>
        </p:blipFill>
        <p:spPr>
          <a:xfrm>
            <a:off x="4698342" y="1631407"/>
            <a:ext cx="2515454" cy="2515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7B6E1B-60E8-05DA-8063-48B764FC21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3686" t="5183" r="3258" b="4325"/>
          <a:stretch/>
        </p:blipFill>
        <p:spPr>
          <a:xfrm>
            <a:off x="1859892" y="1631407"/>
            <a:ext cx="2515454" cy="2515452"/>
          </a:xfrm>
          <a:prstGeom prst="rect">
            <a:avLst/>
          </a:prstGeom>
        </p:spPr>
      </p:pic>
      <p:sp>
        <p:nvSpPr>
          <p:cNvPr id="2" name="Google Shape;806;p87">
            <a:extLst>
              <a:ext uri="{FF2B5EF4-FFF2-40B4-BE49-F238E27FC236}">
                <a16:creationId xmlns:a16="http://schemas.microsoft.com/office/drawing/2014/main" id="{402F6DD0-7B81-2B23-AA44-7A5424926B5E}"/>
              </a:ext>
            </a:extLst>
          </p:cNvPr>
          <p:cNvSpPr txBox="1"/>
          <p:nvPr/>
        </p:nvSpPr>
        <p:spPr>
          <a:xfrm>
            <a:off x="2792072" y="2430277"/>
            <a:ext cx="7506281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600" b="1"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lang="pt-PT" sz="9600" b="1" i="1">
                <a:latin typeface="Montserrat"/>
                <a:ea typeface="Montserrat"/>
                <a:cs typeface="Montserrat"/>
                <a:sym typeface="Montserrat"/>
              </a:rPr>
              <a:t>briga</a:t>
            </a:r>
            <a:r>
              <a:rPr lang="pt-PT" sz="9600" b="1">
                <a:latin typeface="Montserrat"/>
                <a:ea typeface="Montserrat"/>
                <a:cs typeface="Montserrat"/>
                <a:sym typeface="Montserrat"/>
              </a:rPr>
              <a:t>do!</a:t>
            </a:r>
            <a:endParaRPr sz="9600"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84B571-0B2F-D2E9-8F9A-0F7854715EF2}"/>
              </a:ext>
            </a:extLst>
          </p:cNvPr>
          <p:cNvSpPr/>
          <p:nvPr/>
        </p:nvSpPr>
        <p:spPr>
          <a:xfrm>
            <a:off x="10369899" y="0"/>
            <a:ext cx="1822101" cy="1748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31E42A1-E826-78AC-1705-CBFBCF380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4448" y="40232"/>
            <a:ext cx="2331111" cy="108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1913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477;p105">
            <a:extLst>
              <a:ext uri="{FF2B5EF4-FFF2-40B4-BE49-F238E27FC236}">
                <a16:creationId xmlns:a16="http://schemas.microsoft.com/office/drawing/2014/main" id="{CA242888-2CCA-8C9B-4BC0-EE8A7088A243}"/>
              </a:ext>
            </a:extLst>
          </p:cNvPr>
          <p:cNvSpPr txBox="1"/>
          <p:nvPr/>
        </p:nvSpPr>
        <p:spPr>
          <a:xfrm>
            <a:off x="916353" y="2205892"/>
            <a:ext cx="102801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0" b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QUESTÕES?</a:t>
            </a:r>
            <a:endParaRPr lang="en-US" sz="10000" b="1">
              <a:solidFill>
                <a:srgbClr val="002060"/>
              </a:solidFill>
              <a:latin typeface="Montserrat"/>
              <a:ea typeface="Montserrat"/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08913686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53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F5A5C18-D2B8-3DE6-DEE8-E4AC90FEAB45}"/>
              </a:ext>
            </a:extLst>
          </p:cNvPr>
          <p:cNvSpPr/>
          <p:nvPr/>
        </p:nvSpPr>
        <p:spPr>
          <a:xfrm>
            <a:off x="7912335" y="4931748"/>
            <a:ext cx="3400878" cy="137846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Google Shape;2670;p148" descr="IMG_0090-001.jpg">
            <a:extLst>
              <a:ext uri="{FF2B5EF4-FFF2-40B4-BE49-F238E27FC236}">
                <a16:creationId xmlns:a16="http://schemas.microsoft.com/office/drawing/2014/main" id="{7A287E25-FFD0-E785-2DE7-B5BC90D2927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3067" y="2142463"/>
            <a:ext cx="1129167" cy="118163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671;p148">
            <a:extLst>
              <a:ext uri="{FF2B5EF4-FFF2-40B4-BE49-F238E27FC236}">
                <a16:creationId xmlns:a16="http://schemas.microsoft.com/office/drawing/2014/main" id="{8C997148-BC08-8559-FE21-513B36C3DB14}"/>
              </a:ext>
            </a:extLst>
          </p:cNvPr>
          <p:cNvSpPr txBox="1"/>
          <p:nvPr/>
        </p:nvSpPr>
        <p:spPr>
          <a:xfrm>
            <a:off x="1504300" y="2146100"/>
            <a:ext cx="24831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PT" sz="13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João Mendes Moreira</a:t>
            </a:r>
            <a:endParaRPr sz="13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PT" sz="1200" b="0" i="1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Coordenador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PT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 2E13-6710-9928</a:t>
            </a:r>
            <a:endParaRPr sz="1200" b="0" i="0" u="none" strike="noStrike" cap="none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PT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 0000-0002-9081-2728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" name="Google Shape;2672;p148">
            <a:extLst>
              <a:ext uri="{FF2B5EF4-FFF2-40B4-BE49-F238E27FC236}">
                <a16:creationId xmlns:a16="http://schemas.microsoft.com/office/drawing/2014/main" id="{9872EEA0-6DF8-E959-B944-E999CE5E64E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8844"/>
          <a:stretch/>
        </p:blipFill>
        <p:spPr>
          <a:xfrm>
            <a:off x="443067" y="3527300"/>
            <a:ext cx="1129167" cy="118163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673;p148">
            <a:extLst>
              <a:ext uri="{FF2B5EF4-FFF2-40B4-BE49-F238E27FC236}">
                <a16:creationId xmlns:a16="http://schemas.microsoft.com/office/drawing/2014/main" id="{090557CA-249A-A9B1-FD0F-EC80FBBCDCF2}"/>
              </a:ext>
            </a:extLst>
          </p:cNvPr>
          <p:cNvSpPr txBox="1"/>
          <p:nvPr/>
        </p:nvSpPr>
        <p:spPr>
          <a:xfrm>
            <a:off x="1573900" y="3527300"/>
            <a:ext cx="21477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PT" sz="13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Cátia Laranjeira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PT" sz="1200" b="0" i="1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Gestora </a:t>
            </a:r>
            <a:r>
              <a:rPr lang="pt-PT" sz="1200" i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PTCRIS</a:t>
            </a:r>
            <a:endParaRPr sz="1200" b="0" i="1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PT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3415-1354-5489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PT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0000-0003-3952-8294</a:t>
            </a:r>
            <a:br>
              <a:rPr lang="pt-PT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" name="Google Shape;2678;p148">
            <a:extLst>
              <a:ext uri="{FF2B5EF4-FFF2-40B4-BE49-F238E27FC236}">
                <a16:creationId xmlns:a16="http://schemas.microsoft.com/office/drawing/2014/main" id="{D82F024B-E3B8-6017-AAA3-AD052A9828B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4102" r="36657"/>
          <a:stretch/>
        </p:blipFill>
        <p:spPr>
          <a:xfrm>
            <a:off x="1653433" y="2776740"/>
            <a:ext cx="212534" cy="252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679;p148">
            <a:extLst>
              <a:ext uri="{FF2B5EF4-FFF2-40B4-BE49-F238E27FC236}">
                <a16:creationId xmlns:a16="http://schemas.microsoft.com/office/drawing/2014/main" id="{D133A8C1-B9F9-0CF2-1B14-79958B67807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61319" y="2696967"/>
            <a:ext cx="196765" cy="13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680;p148">
            <a:extLst>
              <a:ext uri="{FF2B5EF4-FFF2-40B4-BE49-F238E27FC236}">
                <a16:creationId xmlns:a16="http://schemas.microsoft.com/office/drawing/2014/main" id="{52C1332E-F219-DF04-D284-534BAB414A2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4102" r="36657"/>
          <a:stretch/>
        </p:blipFill>
        <p:spPr>
          <a:xfrm>
            <a:off x="1653433" y="4153407"/>
            <a:ext cx="212534" cy="252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681;p148">
            <a:extLst>
              <a:ext uri="{FF2B5EF4-FFF2-40B4-BE49-F238E27FC236}">
                <a16:creationId xmlns:a16="http://schemas.microsoft.com/office/drawing/2014/main" id="{3A9DB5CB-D764-B252-3195-9EB4CAD5CDD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68401" y="4073633"/>
            <a:ext cx="196765" cy="1385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33DE70A-5BC5-1614-2863-4ABCE544DAB7}"/>
              </a:ext>
            </a:extLst>
          </p:cNvPr>
          <p:cNvGrpSpPr/>
          <p:nvPr/>
        </p:nvGrpSpPr>
        <p:grpSpPr>
          <a:xfrm>
            <a:off x="9128459" y="2140199"/>
            <a:ext cx="2251372" cy="1012500"/>
            <a:chOff x="1576494" y="4923715"/>
            <a:chExt cx="2251372" cy="1012500"/>
          </a:xfrm>
        </p:grpSpPr>
        <p:sp>
          <p:nvSpPr>
            <p:cNvPr id="19" name="Google Shape;2675;p148">
              <a:extLst>
                <a:ext uri="{FF2B5EF4-FFF2-40B4-BE49-F238E27FC236}">
                  <a16:creationId xmlns:a16="http://schemas.microsoft.com/office/drawing/2014/main" id="{7F12A1AB-5116-D6E4-200B-2ED30EF2174D}"/>
                </a:ext>
              </a:extLst>
            </p:cNvPr>
            <p:cNvSpPr txBox="1"/>
            <p:nvPr/>
          </p:nvSpPr>
          <p:spPr>
            <a:xfrm>
              <a:off x="1576494" y="4923715"/>
              <a:ext cx="2251372" cy="101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pt-PT" sz="1300" b="1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Pedro Sobral</a:t>
              </a:r>
              <a:endPara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PT" sz="1200" i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Business </a:t>
              </a:r>
              <a:r>
                <a:rPr lang="pt-PT" sz="1200" i="1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Analyst</a:t>
              </a:r>
              <a:endParaRPr sz="1200" b="0" i="1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PT" sz="12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     3A1B-A5B7-4B36   </a:t>
              </a:r>
              <a:br>
                <a:rPr lang="pt-PT" sz="12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pt-PT" sz="12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     0000-0001-8192-4368	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lang="pt-PT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lang="pt-PT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22" name="Google Shape;2684;p148">
              <a:extLst>
                <a:ext uri="{FF2B5EF4-FFF2-40B4-BE49-F238E27FC236}">
                  <a16:creationId xmlns:a16="http://schemas.microsoft.com/office/drawing/2014/main" id="{59D97F07-BDBD-33CE-A707-E736B6B0532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34102" r="36657"/>
            <a:stretch/>
          </p:blipFill>
          <p:spPr>
            <a:xfrm>
              <a:off x="1667616" y="5588442"/>
              <a:ext cx="212534" cy="2525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2685;p148">
              <a:extLst>
                <a:ext uri="{FF2B5EF4-FFF2-40B4-BE49-F238E27FC236}">
                  <a16:creationId xmlns:a16="http://schemas.microsoft.com/office/drawing/2014/main" id="{3BF68D9D-04C1-9CD7-8E8F-F9B0DC3A605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82585" y="5450284"/>
              <a:ext cx="196765" cy="13853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" name="Google Shape;2686;p148">
            <a:extLst>
              <a:ext uri="{FF2B5EF4-FFF2-40B4-BE49-F238E27FC236}">
                <a16:creationId xmlns:a16="http://schemas.microsoft.com/office/drawing/2014/main" id="{BE2943F9-1B3A-2088-ADB6-82C017CCF888}"/>
              </a:ext>
            </a:extLst>
          </p:cNvPr>
          <p:cNvGrpSpPr/>
          <p:nvPr/>
        </p:nvGrpSpPr>
        <p:grpSpPr>
          <a:xfrm>
            <a:off x="3978431" y="2211272"/>
            <a:ext cx="3354931" cy="1181571"/>
            <a:chOff x="874638" y="3378513"/>
            <a:chExt cx="2516262" cy="886200"/>
          </a:xfrm>
        </p:grpSpPr>
        <p:pic>
          <p:nvPicPr>
            <p:cNvPr id="26" name="Google Shape;2687;p148">
              <a:extLst>
                <a:ext uri="{FF2B5EF4-FFF2-40B4-BE49-F238E27FC236}">
                  <a16:creationId xmlns:a16="http://schemas.microsoft.com/office/drawing/2014/main" id="{A55EFE20-2B68-D874-9B89-3383BD6ED70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5776" b="5891"/>
            <a:stretch/>
          </p:blipFill>
          <p:spPr>
            <a:xfrm>
              <a:off x="874638" y="3378513"/>
              <a:ext cx="846875" cy="886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Google Shape;2688;p148">
              <a:extLst>
                <a:ext uri="{FF2B5EF4-FFF2-40B4-BE49-F238E27FC236}">
                  <a16:creationId xmlns:a16="http://schemas.microsoft.com/office/drawing/2014/main" id="{6C2D0710-66AE-74CA-4996-E5CB33B8BC27}"/>
                </a:ext>
              </a:extLst>
            </p:cNvPr>
            <p:cNvSpPr txBox="1"/>
            <p:nvPr/>
          </p:nvSpPr>
          <p:spPr>
            <a:xfrm>
              <a:off x="1731300" y="3395250"/>
              <a:ext cx="1659600" cy="75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pt-PT" sz="1300" b="1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Ricardo Pereira</a:t>
              </a:r>
              <a:endPara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PT" sz="1200" i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Analista-programador</a:t>
              </a:r>
              <a:r>
                <a:rPr lang="pt-PT" sz="1200" i="1">
                  <a:solidFill>
                    <a:srgbClr val="FF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</a:t>
              </a:r>
              <a:endParaRPr sz="1900" i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i="1"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28" name="Google Shape;2700;p148">
            <a:extLst>
              <a:ext uri="{FF2B5EF4-FFF2-40B4-BE49-F238E27FC236}">
                <a16:creationId xmlns:a16="http://schemas.microsoft.com/office/drawing/2014/main" id="{C606A04D-A499-E3A3-734E-97A492F7CC9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39421" y="2820334"/>
            <a:ext cx="196765" cy="1385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1AE8431-C83A-E213-FD2E-D6E3272800C6}"/>
              </a:ext>
            </a:extLst>
          </p:cNvPr>
          <p:cNvGrpSpPr/>
          <p:nvPr/>
        </p:nvGrpSpPr>
        <p:grpSpPr>
          <a:xfrm>
            <a:off x="473332" y="4842360"/>
            <a:ext cx="3230633" cy="1311666"/>
            <a:chOff x="4021167" y="2028800"/>
            <a:chExt cx="3230633" cy="1311666"/>
          </a:xfrm>
        </p:grpSpPr>
        <p:pic>
          <p:nvPicPr>
            <p:cNvPr id="30" name="Google Shape;2676;p148">
              <a:extLst>
                <a:ext uri="{FF2B5EF4-FFF2-40B4-BE49-F238E27FC236}">
                  <a16:creationId xmlns:a16="http://schemas.microsoft.com/office/drawing/2014/main" id="{F2BF4F4B-E924-9B31-C8AB-CFF0A23B4F00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t="8848" b="8840"/>
            <a:stretch/>
          </p:blipFill>
          <p:spPr>
            <a:xfrm>
              <a:off x="4021167" y="2158833"/>
              <a:ext cx="1130833" cy="11816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Google Shape;2677;p148">
              <a:extLst>
                <a:ext uri="{FF2B5EF4-FFF2-40B4-BE49-F238E27FC236}">
                  <a16:creationId xmlns:a16="http://schemas.microsoft.com/office/drawing/2014/main" id="{1D0C9292-19B2-A036-0D15-746A26BFCD64}"/>
                </a:ext>
              </a:extLst>
            </p:cNvPr>
            <p:cNvSpPr txBox="1"/>
            <p:nvPr/>
          </p:nvSpPr>
          <p:spPr>
            <a:xfrm>
              <a:off x="5104100" y="2028800"/>
              <a:ext cx="2147700" cy="101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pt-PT" sz="1300" b="1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Pedro Lopes</a:t>
              </a:r>
              <a:endPara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PT" sz="1200" b="0" i="1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Gestor de Produto (SCRUM Master)</a:t>
              </a:r>
              <a:r>
                <a:rPr lang="pt-PT" sz="1200" b="0" i="1" u="none" strike="noStrike" cap="none">
                  <a:solidFill>
                    <a:srgbClr val="FF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</a:t>
              </a:r>
              <a:endParaRPr sz="1900" b="0" i="1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32" name="Google Shape;2697;p148">
              <a:extLst>
                <a:ext uri="{FF2B5EF4-FFF2-40B4-BE49-F238E27FC236}">
                  <a16:creationId xmlns:a16="http://schemas.microsoft.com/office/drawing/2014/main" id="{49518E57-69F3-227F-7AB4-DF7B13CFFB4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217319" y="2798567"/>
              <a:ext cx="196765" cy="1385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Google Shape;2704;p148">
              <a:extLst>
                <a:ext uri="{FF2B5EF4-FFF2-40B4-BE49-F238E27FC236}">
                  <a16:creationId xmlns:a16="http://schemas.microsoft.com/office/drawing/2014/main" id="{FCBD1AD2-70B3-150B-9AD2-912E4286D057}"/>
                </a:ext>
              </a:extLst>
            </p:cNvPr>
            <p:cNvSpPr txBox="1"/>
            <p:nvPr/>
          </p:nvSpPr>
          <p:spPr>
            <a:xfrm>
              <a:off x="5341083" y="2679967"/>
              <a:ext cx="1673700" cy="25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5F1A-7967-3447</a:t>
              </a:r>
              <a:endParaRPr sz="19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" name="Google Shape;2705;p148">
            <a:extLst>
              <a:ext uri="{FF2B5EF4-FFF2-40B4-BE49-F238E27FC236}">
                <a16:creationId xmlns:a16="http://schemas.microsoft.com/office/drawing/2014/main" id="{C77D347D-57C4-C56A-B812-8E8DAFD9617B}"/>
              </a:ext>
            </a:extLst>
          </p:cNvPr>
          <p:cNvSpPr txBox="1"/>
          <p:nvPr/>
        </p:nvSpPr>
        <p:spPr>
          <a:xfrm>
            <a:off x="5363185" y="2696967"/>
            <a:ext cx="1673700" cy="2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FE1F-ACA0-C553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5" name="Google Shape;2706;p148">
            <a:extLst>
              <a:ext uri="{FF2B5EF4-FFF2-40B4-BE49-F238E27FC236}">
                <a16:creationId xmlns:a16="http://schemas.microsoft.com/office/drawing/2014/main" id="{6900815E-FAEA-3F19-A814-FE745E3E7617}"/>
              </a:ext>
            </a:extLst>
          </p:cNvPr>
          <p:cNvGrpSpPr/>
          <p:nvPr/>
        </p:nvGrpSpPr>
        <p:grpSpPr>
          <a:xfrm>
            <a:off x="3969852" y="4976144"/>
            <a:ext cx="3954945" cy="1181700"/>
            <a:chOff x="7377267" y="5255567"/>
            <a:chExt cx="3684733" cy="1181700"/>
          </a:xfrm>
        </p:grpSpPr>
        <p:sp>
          <p:nvSpPr>
            <p:cNvPr id="36" name="Google Shape;2707;p148">
              <a:extLst>
                <a:ext uri="{FF2B5EF4-FFF2-40B4-BE49-F238E27FC236}">
                  <a16:creationId xmlns:a16="http://schemas.microsoft.com/office/drawing/2014/main" id="{C0D4A7A9-1DDE-7487-EB3C-F23CD24E844A}"/>
                </a:ext>
              </a:extLst>
            </p:cNvPr>
            <p:cNvSpPr txBox="1"/>
            <p:nvPr/>
          </p:nvSpPr>
          <p:spPr>
            <a:xfrm>
              <a:off x="8508100" y="5255567"/>
              <a:ext cx="2553900" cy="118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pt-PT" sz="1300" b="1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António Leitão</a:t>
              </a:r>
              <a:endPara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PT" sz="1200" i="1">
                  <a:latin typeface="Montserrat"/>
                  <a:ea typeface="Montserrat"/>
                  <a:cs typeface="Montserrat"/>
                  <a:sym typeface="Montserrat"/>
                </a:rPr>
                <a:t>Operador da </a:t>
              </a:r>
              <a:r>
                <a:rPr lang="pt-PT" sz="1200" b="0" i="1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Equipa de suporte </a:t>
              </a:r>
              <a:r>
                <a:rPr lang="pt-PT" sz="1200" b="1" i="1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CIÊNCIA</a:t>
              </a:r>
              <a:r>
                <a:rPr lang="pt-PT" sz="1200" b="0" i="1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VITAE e CIÊNCIA ID</a:t>
              </a:r>
              <a:endParaRPr sz="19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37" name="Google Shape;2708;p148">
              <a:extLst>
                <a:ext uri="{FF2B5EF4-FFF2-40B4-BE49-F238E27FC236}">
                  <a16:creationId xmlns:a16="http://schemas.microsoft.com/office/drawing/2014/main" id="{8ECEDB29-D060-8EBA-6982-7E63A5B82689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b="2229"/>
            <a:stretch/>
          </p:blipFill>
          <p:spPr>
            <a:xfrm flipH="1">
              <a:off x="7377267" y="5255567"/>
              <a:ext cx="1072141" cy="11181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2709;p148">
              <a:extLst>
                <a:ext uri="{FF2B5EF4-FFF2-40B4-BE49-F238E27FC236}">
                  <a16:creationId xmlns:a16="http://schemas.microsoft.com/office/drawing/2014/main" id="{F4F412AC-CDF2-EE94-93C7-A5E1C295B44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595519" y="6125967"/>
              <a:ext cx="196765" cy="1385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Google Shape;2710;p148">
              <a:extLst>
                <a:ext uri="{FF2B5EF4-FFF2-40B4-BE49-F238E27FC236}">
                  <a16:creationId xmlns:a16="http://schemas.microsoft.com/office/drawing/2014/main" id="{B54EB650-5A68-14DE-9A8D-737FE1023FBA}"/>
                </a:ext>
              </a:extLst>
            </p:cNvPr>
            <p:cNvSpPr txBox="1"/>
            <p:nvPr/>
          </p:nvSpPr>
          <p:spPr>
            <a:xfrm>
              <a:off x="8776483" y="5967433"/>
              <a:ext cx="1673700" cy="25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641D-800E-0311</a:t>
              </a:r>
              <a:endParaRPr sz="1900"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F83CEF5-9ED3-A614-B7C4-47BC4A93904B}"/>
              </a:ext>
            </a:extLst>
          </p:cNvPr>
          <p:cNvGrpSpPr/>
          <p:nvPr/>
        </p:nvGrpSpPr>
        <p:grpSpPr>
          <a:xfrm>
            <a:off x="3930008" y="3559944"/>
            <a:ext cx="3345917" cy="1151666"/>
            <a:chOff x="7641985" y="2093800"/>
            <a:chExt cx="3345917" cy="1151666"/>
          </a:xfrm>
        </p:grpSpPr>
        <p:pic>
          <p:nvPicPr>
            <p:cNvPr id="41" name="Google Shape;2701;p148">
              <a:extLst>
                <a:ext uri="{FF2B5EF4-FFF2-40B4-BE49-F238E27FC236}">
                  <a16:creationId xmlns:a16="http://schemas.microsoft.com/office/drawing/2014/main" id="{1734D21D-5211-B4B3-AA30-3FD6095E8280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r="7706" b="6393"/>
            <a:stretch/>
          </p:blipFill>
          <p:spPr>
            <a:xfrm>
              <a:off x="7641985" y="2157733"/>
              <a:ext cx="1202800" cy="10877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" name="Google Shape;2702;p148">
              <a:extLst>
                <a:ext uri="{FF2B5EF4-FFF2-40B4-BE49-F238E27FC236}">
                  <a16:creationId xmlns:a16="http://schemas.microsoft.com/office/drawing/2014/main" id="{E6F4D216-EEB0-B831-F4A5-38EC7B2236AC}"/>
                </a:ext>
              </a:extLst>
            </p:cNvPr>
            <p:cNvSpPr txBox="1"/>
            <p:nvPr/>
          </p:nvSpPr>
          <p:spPr>
            <a:xfrm>
              <a:off x="8840202" y="2093800"/>
              <a:ext cx="2147700" cy="101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pt-PT" sz="1300" b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António Lopes</a:t>
              </a:r>
              <a:endPara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PT" sz="1200" b="0" i="1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Analista-programador</a:t>
              </a:r>
              <a:r>
                <a:rPr lang="pt-PT" sz="1200" b="0" i="1" u="none" strike="noStrike" cap="none">
                  <a:solidFill>
                    <a:srgbClr val="FF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</a:t>
              </a:r>
              <a:endParaRPr sz="1900" b="0" i="1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43" name="Google Shape;2703;p148">
              <a:extLst>
                <a:ext uri="{FF2B5EF4-FFF2-40B4-BE49-F238E27FC236}">
                  <a16:creationId xmlns:a16="http://schemas.microsoft.com/office/drawing/2014/main" id="{5F8D0716-689C-3CD7-4068-85384657199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027669" y="2634476"/>
              <a:ext cx="196765" cy="1385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Google Shape;2713;p148">
              <a:extLst>
                <a:ext uri="{FF2B5EF4-FFF2-40B4-BE49-F238E27FC236}">
                  <a16:creationId xmlns:a16="http://schemas.microsoft.com/office/drawing/2014/main" id="{15FC0D75-8A0D-AC83-2506-DF5E1B9D17AF}"/>
                </a:ext>
              </a:extLst>
            </p:cNvPr>
            <p:cNvSpPr txBox="1"/>
            <p:nvPr/>
          </p:nvSpPr>
          <p:spPr>
            <a:xfrm>
              <a:off x="9178785" y="2473800"/>
              <a:ext cx="1673700" cy="25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641D-800E-0311</a:t>
              </a:r>
              <a:endParaRPr sz="1900"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45" name="Google Shape;2714;p148">
            <a:extLst>
              <a:ext uri="{FF2B5EF4-FFF2-40B4-BE49-F238E27FC236}">
                <a16:creationId xmlns:a16="http://schemas.microsoft.com/office/drawing/2014/main" id="{13805AD7-7756-9EF3-3BD7-EB7CE6A8E87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43075" y="3531737"/>
            <a:ext cx="1129150" cy="11727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000A6C46-15A7-3A3E-C5A5-9E70318FA27A}"/>
              </a:ext>
            </a:extLst>
          </p:cNvPr>
          <p:cNvGrpSpPr/>
          <p:nvPr/>
        </p:nvGrpSpPr>
        <p:grpSpPr>
          <a:xfrm>
            <a:off x="7978953" y="3568196"/>
            <a:ext cx="3400878" cy="1181633"/>
            <a:chOff x="426988" y="4923715"/>
            <a:chExt cx="3400878" cy="1181633"/>
          </a:xfrm>
        </p:grpSpPr>
        <p:pic>
          <p:nvPicPr>
            <p:cNvPr id="47" name="Google Shape;2674;p148">
              <a:extLst>
                <a:ext uri="{FF2B5EF4-FFF2-40B4-BE49-F238E27FC236}">
                  <a16:creationId xmlns:a16="http://schemas.microsoft.com/office/drawing/2014/main" id="{BF77236F-9299-9CE6-C72F-390B5D5DA3D5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b="18844"/>
            <a:stretch/>
          </p:blipFill>
          <p:spPr>
            <a:xfrm>
              <a:off x="426988" y="4923715"/>
              <a:ext cx="1129167" cy="11816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" name="Google Shape;2675;p148">
              <a:extLst>
                <a:ext uri="{FF2B5EF4-FFF2-40B4-BE49-F238E27FC236}">
                  <a16:creationId xmlns:a16="http://schemas.microsoft.com/office/drawing/2014/main" id="{9D3456AE-CE8C-8B0B-789C-CB033AC3843F}"/>
                </a:ext>
              </a:extLst>
            </p:cNvPr>
            <p:cNvSpPr txBox="1"/>
            <p:nvPr/>
          </p:nvSpPr>
          <p:spPr>
            <a:xfrm>
              <a:off x="1576494" y="4923715"/>
              <a:ext cx="2251372" cy="101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pt-PT" sz="1300" b="1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Talissa Anger</a:t>
              </a:r>
              <a:endPara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PT" sz="1200" i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Business </a:t>
              </a:r>
              <a:r>
                <a:rPr lang="pt-PT" sz="1200" i="1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Analyst</a:t>
              </a:r>
              <a:endParaRPr sz="1200" b="0" i="1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PT" sz="12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        </a:t>
              </a:r>
              <a:br>
                <a:rPr lang="pt-PT" sz="12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endPara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49" name="Google Shape;2684;p148">
              <a:extLst>
                <a:ext uri="{FF2B5EF4-FFF2-40B4-BE49-F238E27FC236}">
                  <a16:creationId xmlns:a16="http://schemas.microsoft.com/office/drawing/2014/main" id="{C63831EE-AED3-1F39-37CE-43475A0ED72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34102" r="36657"/>
            <a:stretch/>
          </p:blipFill>
          <p:spPr>
            <a:xfrm>
              <a:off x="1667616" y="5530057"/>
              <a:ext cx="212534" cy="2525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2685;p148">
              <a:extLst>
                <a:ext uri="{FF2B5EF4-FFF2-40B4-BE49-F238E27FC236}">
                  <a16:creationId xmlns:a16="http://schemas.microsoft.com/office/drawing/2014/main" id="{D4448D6B-BAA3-841A-32AB-E40CBF01B0D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82585" y="5450284"/>
              <a:ext cx="196765" cy="1385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" name="Picture 50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278106C9-2E1A-E3F8-84A1-6648B3D68C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600" y="3572501"/>
            <a:ext cx="1183059" cy="118305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2A6710E-B26E-7A1F-3221-1D0E04642D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2335" y="2229261"/>
            <a:ext cx="1052447" cy="109483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7D58FC3B-A8D3-F8D3-F8BD-37D3D622D942}"/>
              </a:ext>
            </a:extLst>
          </p:cNvPr>
          <p:cNvSpPr txBox="1"/>
          <p:nvPr/>
        </p:nvSpPr>
        <p:spPr>
          <a:xfrm>
            <a:off x="9387114" y="4007754"/>
            <a:ext cx="14097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Montserrat"/>
              </a:rPr>
              <a:t>C111-7E23-250D </a:t>
            </a:r>
            <a:endParaRPr lang="en-US" sz="1200">
              <a:solidFill>
                <a:srgbClr val="000000"/>
              </a:solidFill>
              <a:latin typeface="Montserrat"/>
            </a:endParaRPr>
          </a:p>
        </p:txBody>
      </p:sp>
      <p:grpSp>
        <p:nvGrpSpPr>
          <p:cNvPr id="54" name="Google Shape;2715;p148">
            <a:extLst>
              <a:ext uri="{FF2B5EF4-FFF2-40B4-BE49-F238E27FC236}">
                <a16:creationId xmlns:a16="http://schemas.microsoft.com/office/drawing/2014/main" id="{69060556-3548-C95A-411C-E400F9D92861}"/>
              </a:ext>
            </a:extLst>
          </p:cNvPr>
          <p:cNvGrpSpPr/>
          <p:nvPr/>
        </p:nvGrpSpPr>
        <p:grpSpPr>
          <a:xfrm>
            <a:off x="8153327" y="5131622"/>
            <a:ext cx="3004979" cy="907245"/>
            <a:chOff x="6538455" y="4091067"/>
            <a:chExt cx="2458450" cy="818216"/>
          </a:xfrm>
        </p:grpSpPr>
        <p:pic>
          <p:nvPicPr>
            <p:cNvPr id="55" name="Google Shape;2716;p148">
              <a:extLst>
                <a:ext uri="{FF2B5EF4-FFF2-40B4-BE49-F238E27FC236}">
                  <a16:creationId xmlns:a16="http://schemas.microsoft.com/office/drawing/2014/main" id="{93AE5454-B035-0FB0-9623-36E263D37EDF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 l="13111" r="5195"/>
            <a:stretch/>
          </p:blipFill>
          <p:spPr>
            <a:xfrm>
              <a:off x="6538455" y="4127396"/>
              <a:ext cx="726781" cy="7818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" name="Google Shape;2717;p148">
              <a:extLst>
                <a:ext uri="{FF2B5EF4-FFF2-40B4-BE49-F238E27FC236}">
                  <a16:creationId xmlns:a16="http://schemas.microsoft.com/office/drawing/2014/main" id="{FD9DFC04-95EA-FEBE-E169-B066A26EDBF4}"/>
                </a:ext>
              </a:extLst>
            </p:cNvPr>
            <p:cNvSpPr txBox="1"/>
            <p:nvPr/>
          </p:nvSpPr>
          <p:spPr>
            <a:xfrm>
              <a:off x="7337305" y="4091067"/>
              <a:ext cx="1659600" cy="75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pt-PT" sz="1300" b="1">
                  <a:latin typeface="Montserrat"/>
                  <a:ea typeface="Montserrat"/>
                  <a:cs typeface="Montserrat"/>
                  <a:sym typeface="Montserrat"/>
                </a:rPr>
                <a:t>Fernando Ribeiro</a:t>
              </a:r>
              <a:endParaRPr sz="1300" b="1"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pt-PT" sz="1200" i="1">
                  <a:latin typeface="Montserrat"/>
                  <a:ea typeface="Montserrat"/>
                  <a:cs typeface="Montserrat"/>
                  <a:sym typeface="Montserrat"/>
                </a:rPr>
                <a:t>Analista-programador</a:t>
              </a:r>
              <a:endParaRPr sz="1200" i="1"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pt-PT" sz="9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  </a:t>
              </a:r>
              <a:endParaRPr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2B00B806-3FFE-12D9-E2E6-7C377170AE37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7" name="Google Shape;680;p107">
            <a:extLst>
              <a:ext uri="{FF2B5EF4-FFF2-40B4-BE49-F238E27FC236}">
                <a16:creationId xmlns:a16="http://schemas.microsoft.com/office/drawing/2014/main" id="{575D65B8-0F9A-0BD2-07B5-FB9A67B937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0036" y="187196"/>
            <a:ext cx="11547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ct val="93333"/>
            </a:pPr>
            <a:r>
              <a:rPr lang="en-US" sz="40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CRIS</a:t>
            </a:r>
            <a:r>
              <a:rPr lang="en-US" sz="40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|</a:t>
            </a:r>
            <a:r>
              <a:rPr lang="en-US" b="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7" err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Equipa</a:t>
            </a:r>
            <a:r>
              <a:rPr lang="en-US" sz="3467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(aka Dream Team)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B2811F7-CDFB-6480-10B8-F43AF203A28E}"/>
              </a:ext>
            </a:extLst>
          </p:cNvPr>
          <p:cNvSpPr/>
          <p:nvPr/>
        </p:nvSpPr>
        <p:spPr>
          <a:xfrm>
            <a:off x="10239274" y="1"/>
            <a:ext cx="1969475" cy="1742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A68D872-93D6-3679-E7A9-891F12E7313D}"/>
              </a:ext>
            </a:extLst>
          </p:cNvPr>
          <p:cNvGrpSpPr/>
          <p:nvPr/>
        </p:nvGrpSpPr>
        <p:grpSpPr>
          <a:xfrm>
            <a:off x="10721648" y="-4291"/>
            <a:ext cx="1447231" cy="1444260"/>
            <a:chOff x="713884" y="2153856"/>
            <a:chExt cx="3165600" cy="3257394"/>
          </a:xfrm>
        </p:grpSpPr>
        <p:pic>
          <p:nvPicPr>
            <p:cNvPr id="61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5C734A07-BABB-FE94-95B5-B302173D5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62" name="Google Shape;426;p97">
              <a:extLst>
                <a:ext uri="{FF2B5EF4-FFF2-40B4-BE49-F238E27FC236}">
                  <a16:creationId xmlns:a16="http://schemas.microsoft.com/office/drawing/2014/main" id="{0D850AE0-733D-1B72-853F-44559C7ECFCF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86DCFC3E-9C1B-8C96-D633-64B58AB8477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953" y="365391"/>
            <a:ext cx="632333" cy="632333"/>
          </a:xfrm>
          <a:prstGeom prst="rect">
            <a:avLst/>
          </a:prstGeom>
        </p:spPr>
      </p:pic>
      <p:pic>
        <p:nvPicPr>
          <p:cNvPr id="64" name="Picture 2">
            <a:extLst>
              <a:ext uri="{FF2B5EF4-FFF2-40B4-BE49-F238E27FC236}">
                <a16:creationId xmlns:a16="http://schemas.microsoft.com/office/drawing/2014/main" id="{8082353F-5EB7-ACBD-B9CF-B47C4DB7B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093" y="181943"/>
            <a:ext cx="11525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701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55B9D7-7035-640C-806C-784BC8DB5320}"/>
              </a:ext>
            </a:extLst>
          </p:cNvPr>
          <p:cNvGrpSpPr>
            <a:grpSpLocks noChangeAspect="1"/>
          </p:cNvGrpSpPr>
          <p:nvPr/>
        </p:nvGrpSpPr>
        <p:grpSpPr>
          <a:xfrm>
            <a:off x="603319" y="1788631"/>
            <a:ext cx="3292157" cy="3292154"/>
            <a:chOff x="562223" y="1559520"/>
            <a:chExt cx="2061408" cy="206140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D71D436-BAD1-1F44-BDAC-AED1A71B6E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2223" y="1559520"/>
              <a:ext cx="2061408" cy="2061406"/>
              <a:chOff x="3482938" y="1869896"/>
              <a:chExt cx="2712379" cy="2712377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99A32BDF-D30D-F390-516C-0E65D32A68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lum bright="70000" contrast="-70000"/>
              </a:blip>
              <a:srcRect l="3686" t="5183" r="3258" b="4325"/>
              <a:stretch/>
            </p:blipFill>
            <p:spPr>
              <a:xfrm>
                <a:off x="3482938" y="1869896"/>
                <a:ext cx="2712379" cy="2712377"/>
              </a:xfrm>
              <a:prstGeom prst="rect">
                <a:avLst/>
              </a:prstGeom>
            </p:spPr>
          </p:pic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D760AE19-2DB6-ED32-567B-B3F779E1B0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7861" y="2395366"/>
                <a:ext cx="1661436" cy="166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1E8876-E3A4-A5F4-545E-6CD4AC0F5B11}"/>
                </a:ext>
              </a:extLst>
            </p:cNvPr>
            <p:cNvSpPr txBox="1"/>
            <p:nvPr/>
          </p:nvSpPr>
          <p:spPr>
            <a:xfrm>
              <a:off x="1084451" y="1771620"/>
              <a:ext cx="965489" cy="17248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0"/>
                <a:buFont typeface="Arial"/>
                <a:buNone/>
              </a:pPr>
              <a:r>
                <a:rPr lang="en" sz="17300" b="1">
                  <a:solidFill>
                    <a:schemeClr val="bg1">
                      <a:lumMod val="85000"/>
                    </a:scheme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6BBA100-BD0F-3855-CA33-D452FC00BA7A}"/>
              </a:ext>
            </a:extLst>
          </p:cNvPr>
          <p:cNvGrpSpPr/>
          <p:nvPr/>
        </p:nvGrpSpPr>
        <p:grpSpPr>
          <a:xfrm>
            <a:off x="8301898" y="1765101"/>
            <a:ext cx="3292157" cy="3292154"/>
            <a:chOff x="8301898" y="1765101"/>
            <a:chExt cx="3292157" cy="329215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5E3A174-52D7-6118-468F-3B946FFCA4B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01898" y="1765101"/>
              <a:ext cx="3292157" cy="3292154"/>
              <a:chOff x="3482938" y="1869896"/>
              <a:chExt cx="2712379" cy="2712377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614B2AD3-8327-C47F-C9BE-DE3DDB421F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686" t="5183" r="3258" b="4325"/>
              <a:stretch/>
            </p:blipFill>
            <p:spPr>
              <a:xfrm>
                <a:off x="3482938" y="1869896"/>
                <a:ext cx="2712379" cy="2712377"/>
              </a:xfrm>
              <a:prstGeom prst="rect">
                <a:avLst/>
              </a:prstGeom>
            </p:spPr>
          </p:pic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0982901-7608-1891-9603-5022893BC1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7861" y="2395366"/>
                <a:ext cx="1661436" cy="166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pic>
          <p:nvPicPr>
            <p:cNvPr id="27" name="Google Shape;513;p107">
              <a:extLst>
                <a:ext uri="{FF2B5EF4-FFF2-40B4-BE49-F238E27FC236}">
                  <a16:creationId xmlns:a16="http://schemas.microsoft.com/office/drawing/2014/main" id="{6D3A0D87-D79C-F42E-A9AC-CCE8A64BC0F2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277856" y="2783819"/>
              <a:ext cx="1290360" cy="129036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009F548-DBC6-68FE-55A3-BE69D4699045}"/>
              </a:ext>
            </a:extLst>
          </p:cNvPr>
          <p:cNvGrpSpPr/>
          <p:nvPr/>
        </p:nvGrpSpPr>
        <p:grpSpPr>
          <a:xfrm>
            <a:off x="4452609" y="1782923"/>
            <a:ext cx="3292157" cy="3292154"/>
            <a:chOff x="4328119" y="1782923"/>
            <a:chExt cx="3292157" cy="329215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A9A6C72-9E16-DC17-8385-07951398894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28119" y="1782923"/>
              <a:ext cx="3292157" cy="3292154"/>
              <a:chOff x="3482938" y="1869896"/>
              <a:chExt cx="2712379" cy="2712377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C4377ED-53FA-6CFB-B92F-B38C8588AA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lum bright="70000" contrast="-70000"/>
              </a:blip>
              <a:srcRect l="3686" t="5183" r="3258" b="4325"/>
              <a:stretch/>
            </p:blipFill>
            <p:spPr>
              <a:xfrm>
                <a:off x="3482938" y="1869896"/>
                <a:ext cx="2712379" cy="2712377"/>
              </a:xfrm>
              <a:prstGeom prst="rect">
                <a:avLst/>
              </a:prstGeom>
            </p:spPr>
          </p:pic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A1BD21D-F589-D5E4-95EA-658C556B9F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7861" y="2395366"/>
                <a:ext cx="1661436" cy="166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pic>
          <p:nvPicPr>
            <p:cNvPr id="32" name="Google Shape;512;p107">
              <a:extLst>
                <a:ext uri="{FF2B5EF4-FFF2-40B4-BE49-F238E27FC236}">
                  <a16:creationId xmlns:a16="http://schemas.microsoft.com/office/drawing/2014/main" id="{90BBC4FF-7BCB-9781-F595-C834EECA38AF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169226" y="2629642"/>
              <a:ext cx="1560062" cy="1563073"/>
            </a:xfrm>
            <a:prstGeom prst="rect">
              <a:avLst/>
            </a:prstGeom>
          </p:spPr>
        </p:pic>
      </p:grpSp>
      <p:sp>
        <p:nvSpPr>
          <p:cNvPr id="35" name="Google Shape;791;p111">
            <a:extLst>
              <a:ext uri="{FF2B5EF4-FFF2-40B4-BE49-F238E27FC236}">
                <a16:creationId xmlns:a16="http://schemas.microsoft.com/office/drawing/2014/main" id="{F8EF0291-7257-91CC-3387-267950880CC8}"/>
              </a:ext>
            </a:extLst>
          </p:cNvPr>
          <p:cNvSpPr txBox="1"/>
          <p:nvPr/>
        </p:nvSpPr>
        <p:spPr>
          <a:xfrm>
            <a:off x="974396" y="5020856"/>
            <a:ext cx="2550003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" sz="4267">
                <a:solidFill>
                  <a:schemeClr val="bg1">
                    <a:lumMod val="8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Porquê</a:t>
            </a:r>
            <a:endParaRPr sz="3467">
              <a:solidFill>
                <a:schemeClr val="bg1">
                  <a:lumMod val="8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Google Shape;791;p111">
            <a:extLst>
              <a:ext uri="{FF2B5EF4-FFF2-40B4-BE49-F238E27FC236}">
                <a16:creationId xmlns:a16="http://schemas.microsoft.com/office/drawing/2014/main" id="{845D2B50-74F5-A3D3-CBFF-952D6F0F8873}"/>
              </a:ext>
            </a:extLst>
          </p:cNvPr>
          <p:cNvSpPr txBox="1"/>
          <p:nvPr/>
        </p:nvSpPr>
        <p:spPr>
          <a:xfrm>
            <a:off x="4823686" y="5053220"/>
            <a:ext cx="2550003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" sz="4267">
                <a:solidFill>
                  <a:schemeClr val="bg1">
                    <a:lumMod val="8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Como</a:t>
            </a:r>
            <a:endParaRPr sz="3467">
              <a:solidFill>
                <a:schemeClr val="bg1">
                  <a:lumMod val="8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791;p111">
            <a:extLst>
              <a:ext uri="{FF2B5EF4-FFF2-40B4-BE49-F238E27FC236}">
                <a16:creationId xmlns:a16="http://schemas.microsoft.com/office/drawing/2014/main" id="{6C0726FA-D867-7A22-9D36-6844F6B1EFB2}"/>
              </a:ext>
            </a:extLst>
          </p:cNvPr>
          <p:cNvSpPr txBox="1"/>
          <p:nvPr/>
        </p:nvSpPr>
        <p:spPr>
          <a:xfrm>
            <a:off x="8672975" y="5034133"/>
            <a:ext cx="2550003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" sz="4267">
                <a:solidFill>
                  <a:srgbClr val="0A1833"/>
                </a:solidFill>
                <a:latin typeface="Montserrat"/>
                <a:ea typeface="Montserrat"/>
                <a:cs typeface="Montserrat"/>
                <a:sym typeface="Montserrat"/>
              </a:rPr>
              <a:t>O quê</a:t>
            </a:r>
            <a:endParaRPr sz="3467">
              <a:solidFill>
                <a:srgbClr val="0A18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770604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392;p130">
            <a:extLst>
              <a:ext uri="{FF2B5EF4-FFF2-40B4-BE49-F238E27FC236}">
                <a16:creationId xmlns:a16="http://schemas.microsoft.com/office/drawing/2014/main" id="{925ACACB-F9D4-53EE-F7A1-FD918AF3EC5A}"/>
              </a:ext>
            </a:extLst>
          </p:cNvPr>
          <p:cNvGrpSpPr/>
          <p:nvPr/>
        </p:nvGrpSpPr>
        <p:grpSpPr>
          <a:xfrm>
            <a:off x="787528" y="2512025"/>
            <a:ext cx="10624334" cy="2089633"/>
            <a:chOff x="590645" y="1884017"/>
            <a:chExt cx="7968250" cy="1567225"/>
          </a:xfrm>
        </p:grpSpPr>
        <p:sp>
          <p:nvSpPr>
            <p:cNvPr id="10" name="Google Shape;1393;p130">
              <a:extLst>
                <a:ext uri="{FF2B5EF4-FFF2-40B4-BE49-F238E27FC236}">
                  <a16:creationId xmlns:a16="http://schemas.microsoft.com/office/drawing/2014/main" id="{A6A54736-8F2C-7931-3AFB-62279B2D3BC4}"/>
                </a:ext>
              </a:extLst>
            </p:cNvPr>
            <p:cNvSpPr/>
            <p:nvPr/>
          </p:nvSpPr>
          <p:spPr>
            <a:xfrm>
              <a:off x="3374020" y="1884042"/>
              <a:ext cx="2401500" cy="1567200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pt-PT" sz="2700" b="1">
                  <a:solidFill>
                    <a:schemeClr val="bg1">
                      <a:lumMod val="95000"/>
                    </a:schemeClr>
                  </a:solidFill>
                  <a:latin typeface="Montserrat"/>
                  <a:sym typeface="Montserrat"/>
                </a:rPr>
                <a:t>Oe2</a:t>
              </a:r>
              <a:endParaRPr sz="2700" b="1">
                <a:solidFill>
                  <a:schemeClr val="bg1">
                    <a:lumMod val="95000"/>
                  </a:schemeClr>
                </a:solidFill>
                <a:latin typeface="Montserrat"/>
                <a:sym typeface="Montserrat"/>
              </a:endParaRPr>
            </a:p>
            <a:p>
              <a:pPr algn="ctr"/>
              <a:endParaRPr sz="2700" b="1">
                <a:solidFill>
                  <a:schemeClr val="bg1">
                    <a:lumMod val="95000"/>
                  </a:schemeClr>
                </a:solidFill>
                <a:latin typeface="Montserrat"/>
                <a:sym typeface="Montserrat"/>
              </a:endParaRPr>
            </a:p>
            <a:p>
              <a:pPr algn="ctr"/>
              <a:r>
                <a:rPr lang="pt-PT" sz="1900">
                  <a:solidFill>
                    <a:schemeClr val="bg1">
                      <a:lumMod val="95000"/>
                    </a:schemeClr>
                  </a:solidFill>
                  <a:latin typeface="Montserrat"/>
                  <a:sym typeface="Montserrat"/>
                </a:rPr>
                <a:t>Consolidação do posicionamento do CV no ecossistema de C&amp;T</a:t>
              </a:r>
              <a:endParaRPr sz="1900">
                <a:solidFill>
                  <a:schemeClr val="bg1">
                    <a:lumMod val="95000"/>
                  </a:schemeClr>
                </a:solidFill>
                <a:latin typeface="Montserrat"/>
                <a:sym typeface="Montserrat"/>
              </a:endParaRPr>
            </a:p>
          </p:txBody>
        </p:sp>
        <p:sp>
          <p:nvSpPr>
            <p:cNvPr id="12" name="Google Shape;1394;p130">
              <a:extLst>
                <a:ext uri="{FF2B5EF4-FFF2-40B4-BE49-F238E27FC236}">
                  <a16:creationId xmlns:a16="http://schemas.microsoft.com/office/drawing/2014/main" id="{55BD2A56-9C22-DABB-5F8E-7617BBF68AE4}"/>
                </a:ext>
              </a:extLst>
            </p:cNvPr>
            <p:cNvSpPr/>
            <p:nvPr/>
          </p:nvSpPr>
          <p:spPr>
            <a:xfrm>
              <a:off x="590645" y="1884017"/>
              <a:ext cx="2401500" cy="1567200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pt-PT" sz="2700" b="1">
                  <a:solidFill>
                    <a:schemeClr val="bg1">
                      <a:lumMod val="95000"/>
                    </a:schemeClr>
                  </a:solidFill>
                  <a:latin typeface="Montserrat"/>
                  <a:sym typeface="Montserrat"/>
                </a:rPr>
                <a:t>Oe1</a:t>
              </a:r>
              <a:endParaRPr sz="2700" b="1">
                <a:solidFill>
                  <a:schemeClr val="bg1">
                    <a:lumMod val="95000"/>
                  </a:schemeClr>
                </a:solidFill>
                <a:latin typeface="Montserrat"/>
                <a:sym typeface="Montserrat"/>
              </a:endParaRPr>
            </a:p>
            <a:p>
              <a:pPr algn="ctr"/>
              <a:endParaRPr sz="2133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  <a:sym typeface="Montserrat"/>
              </a:endParaRPr>
            </a:p>
            <a:p>
              <a:pPr algn="ctr"/>
              <a:r>
                <a:rPr lang="pt-PT" sz="1900">
                  <a:solidFill>
                    <a:schemeClr val="bg1">
                      <a:lumMod val="95000"/>
                    </a:schemeClr>
                  </a:solidFill>
                  <a:latin typeface="Montserrat"/>
                  <a:sym typeface="Montserrat"/>
                </a:rPr>
                <a:t>Promoção da adoção do quadro normativo PTCRIS</a:t>
              </a:r>
              <a:endParaRPr sz="1900">
                <a:solidFill>
                  <a:schemeClr val="bg1">
                    <a:lumMod val="95000"/>
                  </a:schemeClr>
                </a:solidFill>
                <a:latin typeface="Montserrat"/>
                <a:sym typeface="Montserrat"/>
              </a:endParaRPr>
            </a:p>
          </p:txBody>
        </p:sp>
        <p:sp>
          <p:nvSpPr>
            <p:cNvPr id="16" name="Google Shape;1395;p130">
              <a:extLst>
                <a:ext uri="{FF2B5EF4-FFF2-40B4-BE49-F238E27FC236}">
                  <a16:creationId xmlns:a16="http://schemas.microsoft.com/office/drawing/2014/main" id="{64E5FE53-752E-F43A-F911-683F80D0B8C7}"/>
                </a:ext>
              </a:extLst>
            </p:cNvPr>
            <p:cNvSpPr/>
            <p:nvPr/>
          </p:nvSpPr>
          <p:spPr>
            <a:xfrm>
              <a:off x="6157395" y="1884042"/>
              <a:ext cx="2401500" cy="1567200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pt-PT" sz="2700" b="1">
                  <a:solidFill>
                    <a:schemeClr val="bg1">
                      <a:lumMod val="95000"/>
                    </a:schemeClr>
                  </a:solidFill>
                  <a:latin typeface="Montserrat"/>
                  <a:sym typeface="Montserrat"/>
                </a:rPr>
                <a:t>Oe3</a:t>
              </a:r>
              <a:endParaRPr sz="2700" b="1">
                <a:solidFill>
                  <a:schemeClr val="bg1">
                    <a:lumMod val="95000"/>
                  </a:schemeClr>
                </a:solidFill>
                <a:latin typeface="Montserrat"/>
                <a:sym typeface="Montserrat"/>
              </a:endParaRPr>
            </a:p>
            <a:p>
              <a:pPr algn="ctr"/>
              <a:endParaRPr sz="2700" b="1">
                <a:solidFill>
                  <a:schemeClr val="bg1">
                    <a:lumMod val="95000"/>
                  </a:schemeClr>
                </a:solidFill>
                <a:latin typeface="Montserrat"/>
                <a:sym typeface="Montserrat"/>
              </a:endParaRPr>
            </a:p>
            <a:p>
              <a:pPr algn="ctr"/>
              <a:r>
                <a:rPr lang="pt-PT" sz="1900">
                  <a:solidFill>
                    <a:schemeClr val="bg1">
                      <a:lumMod val="95000"/>
                    </a:schemeClr>
                  </a:solidFill>
                  <a:latin typeface="Montserrat"/>
                  <a:sym typeface="Montserrat"/>
                </a:rPr>
                <a:t>Desenvolvimento de serviços de valor acrescentado</a:t>
              </a:r>
              <a:endParaRPr sz="1900">
                <a:solidFill>
                  <a:schemeClr val="bg1">
                    <a:lumMod val="95000"/>
                  </a:schemeClr>
                </a:solidFill>
                <a:latin typeface="Montserrat"/>
                <a:sym typeface="Montserrat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30D3A16-C0A8-3F08-18D0-B666CFADB12C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Google Shape;680;p107">
            <a:extLst>
              <a:ext uri="{FF2B5EF4-FFF2-40B4-BE49-F238E27FC236}">
                <a16:creationId xmlns:a16="http://schemas.microsoft.com/office/drawing/2014/main" id="{9531E6C3-3ECE-DDCE-2519-060DB8F487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2400" y="72493"/>
            <a:ext cx="11547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ct val="93333"/>
            </a:pPr>
            <a:r>
              <a:rPr lang="en-US" sz="40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CRIS</a:t>
            </a:r>
            <a:r>
              <a:rPr lang="en-US" sz="40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|</a:t>
            </a:r>
            <a:r>
              <a:rPr lang="en-US" b="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7" err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Prioridades</a:t>
            </a:r>
            <a:r>
              <a:rPr lang="en-US" sz="3467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7" err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estratégicas</a:t>
            </a:r>
            <a:endParaRPr lang="en-US" sz="3467">
              <a:solidFill>
                <a:schemeClr val="accent5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72164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392;p130">
            <a:extLst>
              <a:ext uri="{FF2B5EF4-FFF2-40B4-BE49-F238E27FC236}">
                <a16:creationId xmlns:a16="http://schemas.microsoft.com/office/drawing/2014/main" id="{925ACACB-F9D4-53EE-F7A1-FD918AF3EC5A}"/>
              </a:ext>
            </a:extLst>
          </p:cNvPr>
          <p:cNvGrpSpPr/>
          <p:nvPr/>
        </p:nvGrpSpPr>
        <p:grpSpPr>
          <a:xfrm>
            <a:off x="787528" y="2512025"/>
            <a:ext cx="10624334" cy="2089633"/>
            <a:chOff x="590645" y="1884017"/>
            <a:chExt cx="7968250" cy="1567225"/>
          </a:xfrm>
        </p:grpSpPr>
        <p:sp>
          <p:nvSpPr>
            <p:cNvPr id="10" name="Google Shape;1393;p130">
              <a:extLst>
                <a:ext uri="{FF2B5EF4-FFF2-40B4-BE49-F238E27FC236}">
                  <a16:creationId xmlns:a16="http://schemas.microsoft.com/office/drawing/2014/main" id="{A6A54736-8F2C-7931-3AFB-62279B2D3BC4}"/>
                </a:ext>
              </a:extLst>
            </p:cNvPr>
            <p:cNvSpPr/>
            <p:nvPr/>
          </p:nvSpPr>
          <p:spPr>
            <a:xfrm>
              <a:off x="3374020" y="1884042"/>
              <a:ext cx="2401500" cy="1567200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pt-PT" sz="2700" b="1">
                  <a:solidFill>
                    <a:schemeClr val="bg1">
                      <a:lumMod val="85000"/>
                    </a:schemeClr>
                  </a:solidFill>
                  <a:latin typeface="Montserrat"/>
                  <a:sym typeface="Montserrat"/>
                </a:rPr>
                <a:t>Oe2</a:t>
              </a:r>
              <a:endParaRPr sz="2700" b="1">
                <a:solidFill>
                  <a:schemeClr val="bg1">
                    <a:lumMod val="85000"/>
                  </a:schemeClr>
                </a:solidFill>
                <a:latin typeface="Montserrat"/>
                <a:sym typeface="Montserrat"/>
              </a:endParaRPr>
            </a:p>
            <a:p>
              <a:pPr algn="ctr"/>
              <a:endParaRPr sz="2700" b="1">
                <a:solidFill>
                  <a:schemeClr val="bg1">
                    <a:lumMod val="85000"/>
                  </a:schemeClr>
                </a:solidFill>
                <a:latin typeface="Montserrat"/>
                <a:sym typeface="Montserrat"/>
              </a:endParaRPr>
            </a:p>
            <a:p>
              <a:pPr algn="ctr"/>
              <a:r>
                <a:rPr lang="pt-PT" sz="1900">
                  <a:solidFill>
                    <a:schemeClr val="bg1">
                      <a:lumMod val="85000"/>
                    </a:schemeClr>
                  </a:solidFill>
                  <a:latin typeface="Montserrat"/>
                  <a:sym typeface="Montserrat"/>
                </a:rPr>
                <a:t>Consolidação do posicionamento do CV no ecossistema de C&amp;T</a:t>
              </a:r>
              <a:endParaRPr sz="1900">
                <a:solidFill>
                  <a:schemeClr val="bg1">
                    <a:lumMod val="85000"/>
                  </a:schemeClr>
                </a:solidFill>
                <a:latin typeface="Montserrat"/>
                <a:sym typeface="Montserrat"/>
              </a:endParaRPr>
            </a:p>
          </p:txBody>
        </p:sp>
        <p:sp>
          <p:nvSpPr>
            <p:cNvPr id="12" name="Google Shape;1394;p130">
              <a:extLst>
                <a:ext uri="{FF2B5EF4-FFF2-40B4-BE49-F238E27FC236}">
                  <a16:creationId xmlns:a16="http://schemas.microsoft.com/office/drawing/2014/main" id="{55BD2A56-9C22-DABB-5F8E-7617BBF68AE4}"/>
                </a:ext>
              </a:extLst>
            </p:cNvPr>
            <p:cNvSpPr/>
            <p:nvPr/>
          </p:nvSpPr>
          <p:spPr>
            <a:xfrm>
              <a:off x="590645" y="1884017"/>
              <a:ext cx="2401500" cy="1567200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pt-PT" sz="2700" b="1">
                  <a:solidFill>
                    <a:schemeClr val="bg1">
                      <a:lumMod val="95000"/>
                    </a:schemeClr>
                  </a:solidFill>
                  <a:latin typeface="Montserrat"/>
                  <a:sym typeface="Montserrat"/>
                </a:rPr>
                <a:t>Oe1</a:t>
              </a:r>
              <a:endParaRPr sz="2700" b="1">
                <a:solidFill>
                  <a:schemeClr val="bg1">
                    <a:lumMod val="95000"/>
                  </a:schemeClr>
                </a:solidFill>
                <a:latin typeface="Montserrat"/>
                <a:sym typeface="Montserrat"/>
              </a:endParaRPr>
            </a:p>
            <a:p>
              <a:pPr algn="ctr"/>
              <a:endParaRPr sz="2133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  <a:sym typeface="Montserrat"/>
              </a:endParaRPr>
            </a:p>
            <a:p>
              <a:pPr algn="ctr"/>
              <a:r>
                <a:rPr lang="pt-PT" sz="1900">
                  <a:solidFill>
                    <a:schemeClr val="bg1">
                      <a:lumMod val="95000"/>
                    </a:schemeClr>
                  </a:solidFill>
                  <a:latin typeface="Montserrat"/>
                  <a:sym typeface="Montserrat"/>
                </a:rPr>
                <a:t>Promoção da adoção do quadro normativo PTCRIS</a:t>
              </a:r>
              <a:endParaRPr sz="1900">
                <a:solidFill>
                  <a:schemeClr val="bg1">
                    <a:lumMod val="95000"/>
                  </a:schemeClr>
                </a:solidFill>
                <a:latin typeface="Montserrat"/>
                <a:sym typeface="Montserrat"/>
              </a:endParaRPr>
            </a:p>
          </p:txBody>
        </p:sp>
        <p:sp>
          <p:nvSpPr>
            <p:cNvPr id="16" name="Google Shape;1395;p130">
              <a:extLst>
                <a:ext uri="{FF2B5EF4-FFF2-40B4-BE49-F238E27FC236}">
                  <a16:creationId xmlns:a16="http://schemas.microsoft.com/office/drawing/2014/main" id="{64E5FE53-752E-F43A-F911-683F80D0B8C7}"/>
                </a:ext>
              </a:extLst>
            </p:cNvPr>
            <p:cNvSpPr/>
            <p:nvPr/>
          </p:nvSpPr>
          <p:spPr>
            <a:xfrm>
              <a:off x="6157395" y="1884042"/>
              <a:ext cx="2401500" cy="1567200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pt-PT" sz="2700" b="1">
                  <a:solidFill>
                    <a:schemeClr val="bg1">
                      <a:lumMod val="85000"/>
                    </a:schemeClr>
                  </a:solidFill>
                  <a:latin typeface="Montserrat"/>
                  <a:sym typeface="Montserrat"/>
                </a:rPr>
                <a:t>Oe3</a:t>
              </a:r>
              <a:endParaRPr sz="2700" b="1">
                <a:solidFill>
                  <a:schemeClr val="bg1">
                    <a:lumMod val="85000"/>
                  </a:schemeClr>
                </a:solidFill>
                <a:latin typeface="Montserrat"/>
                <a:sym typeface="Montserrat"/>
              </a:endParaRPr>
            </a:p>
            <a:p>
              <a:pPr algn="ctr"/>
              <a:endParaRPr sz="2700" b="1">
                <a:solidFill>
                  <a:schemeClr val="bg1">
                    <a:lumMod val="85000"/>
                  </a:schemeClr>
                </a:solidFill>
                <a:latin typeface="Montserrat"/>
                <a:sym typeface="Montserrat"/>
              </a:endParaRPr>
            </a:p>
            <a:p>
              <a:pPr algn="ctr"/>
              <a:r>
                <a:rPr lang="pt-PT" sz="1900">
                  <a:solidFill>
                    <a:schemeClr val="bg1">
                      <a:lumMod val="85000"/>
                    </a:schemeClr>
                  </a:solidFill>
                  <a:latin typeface="Montserrat"/>
                  <a:sym typeface="Montserrat"/>
                </a:rPr>
                <a:t>Desenvolvimento de serviços de valor acrescentado</a:t>
              </a:r>
              <a:endParaRPr sz="1900">
                <a:solidFill>
                  <a:schemeClr val="bg1">
                    <a:lumMod val="85000"/>
                  </a:schemeClr>
                </a:solidFill>
                <a:latin typeface="Montserrat"/>
                <a:sym typeface="Montserrat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81DB590-1F3F-E18E-0EEE-419CF0EA3C60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Google Shape;680;p107">
            <a:extLst>
              <a:ext uri="{FF2B5EF4-FFF2-40B4-BE49-F238E27FC236}">
                <a16:creationId xmlns:a16="http://schemas.microsoft.com/office/drawing/2014/main" id="{9531E6C3-3ECE-DDCE-2519-060DB8F487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2400" y="80512"/>
            <a:ext cx="11547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ct val="93333"/>
            </a:pPr>
            <a:r>
              <a:rPr lang="en-US" sz="40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CRIS</a:t>
            </a:r>
            <a:r>
              <a:rPr lang="en-US" sz="40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|</a:t>
            </a:r>
            <a:r>
              <a:rPr lang="en-US" b="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7" err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Prioridades</a:t>
            </a:r>
            <a:r>
              <a:rPr lang="en-US" sz="3467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7" err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estratégicas</a:t>
            </a:r>
            <a:endParaRPr lang="en-US" sz="3467">
              <a:solidFill>
                <a:schemeClr val="accent5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894932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F88FC34-5F3A-EEB2-EBDB-81DB3CBA0BB5}"/>
              </a:ext>
            </a:extLst>
          </p:cNvPr>
          <p:cNvSpPr/>
          <p:nvPr/>
        </p:nvSpPr>
        <p:spPr>
          <a:xfrm>
            <a:off x="1717592" y="2689934"/>
            <a:ext cx="3610874" cy="40609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45C1B45-121B-FF92-C89E-D40B7EC024B1}"/>
              </a:ext>
            </a:extLst>
          </p:cNvPr>
          <p:cNvSpPr/>
          <p:nvPr/>
        </p:nvSpPr>
        <p:spPr>
          <a:xfrm>
            <a:off x="10239274" y="0"/>
            <a:ext cx="1969475" cy="182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8410ACE-E3D6-32EF-725A-58824D0BC0D1}"/>
              </a:ext>
            </a:extLst>
          </p:cNvPr>
          <p:cNvSpPr/>
          <p:nvPr/>
        </p:nvSpPr>
        <p:spPr>
          <a:xfrm>
            <a:off x="10239274" y="0"/>
            <a:ext cx="1969475" cy="182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D7610E12-9FA8-F4F4-013C-F98E703A78F9}"/>
              </a:ext>
            </a:extLst>
          </p:cNvPr>
          <p:cNvSpPr/>
          <p:nvPr/>
        </p:nvSpPr>
        <p:spPr>
          <a:xfrm>
            <a:off x="97204" y="107136"/>
            <a:ext cx="2699261" cy="813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Google Shape;797;p111">
            <a:extLst>
              <a:ext uri="{FF2B5EF4-FFF2-40B4-BE49-F238E27FC236}">
                <a16:creationId xmlns:a16="http://schemas.microsoft.com/office/drawing/2014/main" id="{C29DA12D-B188-167F-6B67-7E1604B5B34A}"/>
              </a:ext>
            </a:extLst>
          </p:cNvPr>
          <p:cNvSpPr/>
          <p:nvPr/>
        </p:nvSpPr>
        <p:spPr>
          <a:xfrm>
            <a:off x="1096756" y="1555040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33" tIns="78633" rIns="78633" bIns="78633" anchor="ctr" anchorCtr="0">
            <a:noAutofit/>
          </a:bodyPr>
          <a:lstStyle/>
          <a:p>
            <a:pPr algn="ctr">
              <a:lnSpc>
                <a:spcPct val="90000"/>
              </a:lnSpc>
            </a:pPr>
            <a:endParaRPr sz="14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798;p111">
            <a:extLst>
              <a:ext uri="{FF2B5EF4-FFF2-40B4-BE49-F238E27FC236}">
                <a16:creationId xmlns:a16="http://schemas.microsoft.com/office/drawing/2014/main" id="{BCD81CB5-7907-CF70-0915-180C3A44377A}"/>
              </a:ext>
            </a:extLst>
          </p:cNvPr>
          <p:cNvSpPr/>
          <p:nvPr/>
        </p:nvSpPr>
        <p:spPr>
          <a:xfrm>
            <a:off x="4692332" y="1555040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33" tIns="78633" rIns="78633" bIns="78633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1467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Organizações</a:t>
            </a:r>
            <a:endParaRPr sz="1467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9" name="Google Shape;799;p111">
            <a:extLst>
              <a:ext uri="{FF2B5EF4-FFF2-40B4-BE49-F238E27FC236}">
                <a16:creationId xmlns:a16="http://schemas.microsoft.com/office/drawing/2014/main" id="{B034D385-AEB3-901B-A8B3-35AF8C3535EA}"/>
              </a:ext>
            </a:extLst>
          </p:cNvPr>
          <p:cNvSpPr/>
          <p:nvPr/>
        </p:nvSpPr>
        <p:spPr>
          <a:xfrm>
            <a:off x="6490120" y="1555040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33" tIns="78633" rIns="78633" bIns="78633" anchor="ctr" anchorCtr="0">
            <a:noAutofit/>
          </a:bodyPr>
          <a:lstStyle/>
          <a:p>
            <a:pPr algn="ctr">
              <a:lnSpc>
                <a:spcPct val="90000"/>
              </a:lnSpc>
            </a:pPr>
            <a:endParaRPr sz="1467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2" name="Google Shape;804;p111">
            <a:extLst>
              <a:ext uri="{FF2B5EF4-FFF2-40B4-BE49-F238E27FC236}">
                <a16:creationId xmlns:a16="http://schemas.microsoft.com/office/drawing/2014/main" id="{5E9AC211-2446-EE87-FB4A-6ED03ADAE002}"/>
              </a:ext>
            </a:extLst>
          </p:cNvPr>
          <p:cNvSpPr/>
          <p:nvPr/>
        </p:nvSpPr>
        <p:spPr>
          <a:xfrm>
            <a:off x="1086924" y="1291242"/>
            <a:ext cx="725200" cy="63120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952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3" name="Google Shape;805;p111">
            <a:extLst>
              <a:ext uri="{FF2B5EF4-FFF2-40B4-BE49-F238E27FC236}">
                <a16:creationId xmlns:a16="http://schemas.microsoft.com/office/drawing/2014/main" id="{9A094B27-697B-E9D7-8EC7-AEB65A81961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35675" y="1392994"/>
            <a:ext cx="427700" cy="427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14" name="Google Shape;806;p111">
            <a:extLst>
              <a:ext uri="{FF2B5EF4-FFF2-40B4-BE49-F238E27FC236}">
                <a16:creationId xmlns:a16="http://schemas.microsoft.com/office/drawing/2014/main" id="{99A47DBD-709B-3F68-32D0-B601BDA2C4CF}"/>
              </a:ext>
            </a:extLst>
          </p:cNvPr>
          <p:cNvSpPr/>
          <p:nvPr/>
        </p:nvSpPr>
        <p:spPr>
          <a:xfrm>
            <a:off x="6491732" y="1291242"/>
            <a:ext cx="725200" cy="63120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952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" name="Google Shape;807;p111">
            <a:extLst>
              <a:ext uri="{FF2B5EF4-FFF2-40B4-BE49-F238E27FC236}">
                <a16:creationId xmlns:a16="http://schemas.microsoft.com/office/drawing/2014/main" id="{43321384-512F-267E-2246-18271CA2FF28}"/>
              </a:ext>
            </a:extLst>
          </p:cNvPr>
          <p:cNvSpPr/>
          <p:nvPr/>
        </p:nvSpPr>
        <p:spPr>
          <a:xfrm>
            <a:off x="4613041" y="1291260"/>
            <a:ext cx="725200" cy="63120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952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6" name="Google Shape;808;p111">
            <a:extLst>
              <a:ext uri="{FF2B5EF4-FFF2-40B4-BE49-F238E27FC236}">
                <a16:creationId xmlns:a16="http://schemas.microsoft.com/office/drawing/2014/main" id="{6C97FAC3-75D5-EC0D-7E23-CC56C26B13B6}"/>
              </a:ext>
            </a:extLst>
          </p:cNvPr>
          <p:cNvPicPr preferRelativeResize="0"/>
          <p:nvPr/>
        </p:nvPicPr>
        <p:blipFill rotWithShape="1">
          <a:blip r:embed="rId3">
            <a:alphaModFix amt="50000"/>
          </a:blip>
          <a:srcRect/>
          <a:stretch/>
        </p:blipFill>
        <p:spPr>
          <a:xfrm>
            <a:off x="4783524" y="1328693"/>
            <a:ext cx="427699" cy="427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17" name="Google Shape;809;p111">
            <a:extLst>
              <a:ext uri="{FF2B5EF4-FFF2-40B4-BE49-F238E27FC236}">
                <a16:creationId xmlns:a16="http://schemas.microsoft.com/office/drawing/2014/main" id="{E67F062C-CA94-9680-84EA-634EFDB6C8CA}"/>
              </a:ext>
            </a:extLst>
          </p:cNvPr>
          <p:cNvPicPr preferRelativeResize="0"/>
          <p:nvPr/>
        </p:nvPicPr>
        <p:blipFill rotWithShape="1">
          <a:blip r:embed="rId4">
            <a:alphaModFix amt="50000"/>
          </a:blip>
          <a:srcRect/>
          <a:stretch/>
        </p:blipFill>
        <p:spPr>
          <a:xfrm>
            <a:off x="6604207" y="1376938"/>
            <a:ext cx="481200" cy="481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18" name="Google Shape;810;p111">
            <a:extLst>
              <a:ext uri="{FF2B5EF4-FFF2-40B4-BE49-F238E27FC236}">
                <a16:creationId xmlns:a16="http://schemas.microsoft.com/office/drawing/2014/main" id="{92224A78-9E6F-AD88-9FBC-19B299F7109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5692" y="2125676"/>
            <a:ext cx="1388449" cy="188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811;p111">
            <a:extLst>
              <a:ext uri="{FF2B5EF4-FFF2-40B4-BE49-F238E27FC236}">
                <a16:creationId xmlns:a16="http://schemas.microsoft.com/office/drawing/2014/main" id="{1728C43C-6B00-9A74-1014-5C25C898F92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41858" y="1700003"/>
            <a:ext cx="1005965" cy="342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812;p111">
            <a:extLst>
              <a:ext uri="{FF2B5EF4-FFF2-40B4-BE49-F238E27FC236}">
                <a16:creationId xmlns:a16="http://schemas.microsoft.com/office/drawing/2014/main" id="{1932BBBA-886E-B684-0C4F-7EACDC053B8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26676" y="1700678"/>
            <a:ext cx="552329" cy="26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813;p111">
            <a:extLst>
              <a:ext uri="{FF2B5EF4-FFF2-40B4-BE49-F238E27FC236}">
                <a16:creationId xmlns:a16="http://schemas.microsoft.com/office/drawing/2014/main" id="{AC9E215D-7965-AF61-7342-39A0FBD85BA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96924" y="1998222"/>
            <a:ext cx="1053667" cy="3336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AFF7EFC-1077-8DA6-2487-9FF338B15EE6}"/>
              </a:ext>
            </a:extLst>
          </p:cNvPr>
          <p:cNvGrpSpPr/>
          <p:nvPr/>
        </p:nvGrpSpPr>
        <p:grpSpPr>
          <a:xfrm>
            <a:off x="977340" y="1158698"/>
            <a:ext cx="1917200" cy="1348800"/>
            <a:chOff x="1199100" y="961683"/>
            <a:chExt cx="1917200" cy="1348800"/>
          </a:xfrm>
        </p:grpSpPr>
        <p:sp>
          <p:nvSpPr>
            <p:cNvPr id="24" name="Google Shape;815;p111">
              <a:extLst>
                <a:ext uri="{FF2B5EF4-FFF2-40B4-BE49-F238E27FC236}">
                  <a16:creationId xmlns:a16="http://schemas.microsoft.com/office/drawing/2014/main" id="{D1AE40E4-1999-F299-1F40-8028B7A137A4}"/>
                </a:ext>
              </a:extLst>
            </p:cNvPr>
            <p:cNvSpPr/>
            <p:nvPr/>
          </p:nvSpPr>
          <p:spPr>
            <a:xfrm>
              <a:off x="1199100" y="961683"/>
              <a:ext cx="1917200" cy="1348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5" name="Google Shape;816;p111">
              <a:extLst>
                <a:ext uri="{FF2B5EF4-FFF2-40B4-BE49-F238E27FC236}">
                  <a16:creationId xmlns:a16="http://schemas.microsoft.com/office/drawing/2014/main" id="{16309771-5411-4E9A-6FB4-4700839019CC}"/>
                </a:ext>
              </a:extLst>
            </p:cNvPr>
            <p:cNvGrpSpPr/>
            <p:nvPr/>
          </p:nvGrpSpPr>
          <p:grpSpPr>
            <a:xfrm>
              <a:off x="1304500" y="1347731"/>
              <a:ext cx="1677604" cy="880536"/>
              <a:chOff x="521175" y="1163198"/>
              <a:chExt cx="1258202" cy="660402"/>
            </a:xfrm>
          </p:grpSpPr>
          <p:sp>
            <p:nvSpPr>
              <p:cNvPr id="26" name="Google Shape;817;p111">
                <a:extLst>
                  <a:ext uri="{FF2B5EF4-FFF2-40B4-BE49-F238E27FC236}">
                    <a16:creationId xmlns:a16="http://schemas.microsoft.com/office/drawing/2014/main" id="{D466521B-B9F8-0CB1-1D66-D9766D7AEA07}"/>
                  </a:ext>
                </a:extLst>
              </p:cNvPr>
              <p:cNvSpPr/>
              <p:nvPr/>
            </p:nvSpPr>
            <p:spPr>
              <a:xfrm>
                <a:off x="559073" y="1170923"/>
                <a:ext cx="1220287" cy="648072"/>
              </a:xfrm>
              <a:custGeom>
                <a:avLst/>
                <a:gdLst/>
                <a:ahLst/>
                <a:cxnLst/>
                <a:rect l="l" t="t" r="r" b="b"/>
                <a:pathLst>
                  <a:path w="1574564" h="864096" extrusionOk="0">
                    <a:moveTo>
                      <a:pt x="0" y="86410"/>
                    </a:moveTo>
                    <a:cubicBezTo>
                      <a:pt x="0" y="38687"/>
                      <a:pt x="38687" y="0"/>
                      <a:pt x="86410" y="0"/>
                    </a:cubicBezTo>
                    <a:lnTo>
                      <a:pt x="1488154" y="0"/>
                    </a:lnTo>
                    <a:cubicBezTo>
                      <a:pt x="1535877" y="0"/>
                      <a:pt x="1574564" y="38687"/>
                      <a:pt x="1574564" y="86410"/>
                    </a:cubicBezTo>
                    <a:lnTo>
                      <a:pt x="1574564" y="777686"/>
                    </a:lnTo>
                    <a:cubicBezTo>
                      <a:pt x="1574564" y="825409"/>
                      <a:pt x="1535877" y="864096"/>
                      <a:pt x="1488154" y="864096"/>
                    </a:cubicBezTo>
                    <a:lnTo>
                      <a:pt x="86410" y="864096"/>
                    </a:lnTo>
                    <a:cubicBezTo>
                      <a:pt x="38687" y="864096"/>
                      <a:pt x="0" y="825409"/>
                      <a:pt x="0" y="777686"/>
                    </a:cubicBezTo>
                    <a:lnTo>
                      <a:pt x="0" y="8641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78633" tIns="78633" rIns="78633" bIns="78633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sz="1467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7" name="Google Shape;818;p111">
                <a:extLst>
                  <a:ext uri="{FF2B5EF4-FFF2-40B4-BE49-F238E27FC236}">
                    <a16:creationId xmlns:a16="http://schemas.microsoft.com/office/drawing/2014/main" id="{CBE6BC12-82E7-FCAF-DB0A-5BB1B7887D90}"/>
                  </a:ext>
                </a:extLst>
              </p:cNvPr>
              <p:cNvPicPr preferRelativeResize="0"/>
              <p:nvPr/>
            </p:nvPicPr>
            <p:blipFill>
              <a:blip r:embed="rId2">
                <a:alphaModFix amt="81000"/>
              </a:blip>
              <a:stretch>
                <a:fillRect/>
              </a:stretch>
            </p:blipFill>
            <p:spPr>
              <a:xfrm>
                <a:off x="935374" y="1201274"/>
                <a:ext cx="473400" cy="473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" name="Google Shape;819;p111">
                <a:extLst>
                  <a:ext uri="{FF2B5EF4-FFF2-40B4-BE49-F238E27FC236}">
                    <a16:creationId xmlns:a16="http://schemas.microsoft.com/office/drawing/2014/main" id="{D2FCC840-91FD-792B-BFA3-97BD53D61D57}"/>
                  </a:ext>
                </a:extLst>
              </p:cNvPr>
              <p:cNvSpPr/>
              <p:nvPr/>
            </p:nvSpPr>
            <p:spPr>
              <a:xfrm>
                <a:off x="559090" y="1163198"/>
                <a:ext cx="1220287" cy="648072"/>
              </a:xfrm>
              <a:custGeom>
                <a:avLst/>
                <a:gdLst/>
                <a:ahLst/>
                <a:cxnLst/>
                <a:rect l="l" t="t" r="r" b="b"/>
                <a:pathLst>
                  <a:path w="1574564" h="864096" extrusionOk="0">
                    <a:moveTo>
                      <a:pt x="0" y="86410"/>
                    </a:moveTo>
                    <a:cubicBezTo>
                      <a:pt x="0" y="38687"/>
                      <a:pt x="38687" y="0"/>
                      <a:pt x="86410" y="0"/>
                    </a:cubicBezTo>
                    <a:lnTo>
                      <a:pt x="1488154" y="0"/>
                    </a:lnTo>
                    <a:cubicBezTo>
                      <a:pt x="1535877" y="0"/>
                      <a:pt x="1574564" y="38687"/>
                      <a:pt x="1574564" y="86410"/>
                    </a:cubicBezTo>
                    <a:lnTo>
                      <a:pt x="1574564" y="777686"/>
                    </a:lnTo>
                    <a:cubicBezTo>
                      <a:pt x="1574564" y="825409"/>
                      <a:pt x="1535877" y="864096"/>
                      <a:pt x="1488154" y="864096"/>
                    </a:cubicBezTo>
                    <a:lnTo>
                      <a:pt x="86410" y="864096"/>
                    </a:lnTo>
                    <a:cubicBezTo>
                      <a:pt x="38687" y="864096"/>
                      <a:pt x="0" y="825409"/>
                      <a:pt x="0" y="777686"/>
                    </a:cubicBezTo>
                    <a:lnTo>
                      <a:pt x="0" y="8641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0AD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8633" tIns="78633" rIns="78633" bIns="78633" anchor="ctr" anchorCtr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" sz="1467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 </a:t>
                </a:r>
                <a:endParaRPr sz="1467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820;p111">
                <a:extLst>
                  <a:ext uri="{FF2B5EF4-FFF2-40B4-BE49-F238E27FC236}">
                    <a16:creationId xmlns:a16="http://schemas.microsoft.com/office/drawing/2014/main" id="{D01A8B35-3AA2-83CF-69F6-AACF411908BC}"/>
                  </a:ext>
                </a:extLst>
              </p:cNvPr>
              <p:cNvSpPr txBox="1"/>
              <p:nvPr/>
            </p:nvSpPr>
            <p:spPr>
              <a:xfrm>
                <a:off x="521175" y="1532300"/>
                <a:ext cx="1258200" cy="291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sz="1867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Investigadores</a:t>
                </a:r>
                <a:r>
                  <a:rPr lang="en" sz="1867">
                    <a:solidFill>
                      <a:srgbClr val="B7B7B7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 sz="1867">
                  <a:solidFill>
                    <a:srgbClr val="B7B7B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0" name="Google Shape;821;p111">
            <a:extLst>
              <a:ext uri="{FF2B5EF4-FFF2-40B4-BE49-F238E27FC236}">
                <a16:creationId xmlns:a16="http://schemas.microsoft.com/office/drawing/2014/main" id="{13DDC383-8BED-E53C-5CE6-7C831A2E5D44}"/>
              </a:ext>
            </a:extLst>
          </p:cNvPr>
          <p:cNvGrpSpPr/>
          <p:nvPr/>
        </p:nvGrpSpPr>
        <p:grpSpPr>
          <a:xfrm>
            <a:off x="4552587" y="1123160"/>
            <a:ext cx="1943255" cy="1344000"/>
            <a:chOff x="3841900" y="-292875"/>
            <a:chExt cx="1419600" cy="1008000"/>
          </a:xfrm>
        </p:grpSpPr>
        <p:sp>
          <p:nvSpPr>
            <p:cNvPr id="33" name="Google Shape;822;p111">
              <a:extLst>
                <a:ext uri="{FF2B5EF4-FFF2-40B4-BE49-F238E27FC236}">
                  <a16:creationId xmlns:a16="http://schemas.microsoft.com/office/drawing/2014/main" id="{F3B83EFA-7A93-7103-E523-3792D97B8BA4}"/>
                </a:ext>
              </a:extLst>
            </p:cNvPr>
            <p:cNvSpPr/>
            <p:nvPr/>
          </p:nvSpPr>
          <p:spPr>
            <a:xfrm>
              <a:off x="3841900" y="-292875"/>
              <a:ext cx="1419600" cy="100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823;p111">
              <a:extLst>
                <a:ext uri="{FF2B5EF4-FFF2-40B4-BE49-F238E27FC236}">
                  <a16:creationId xmlns:a16="http://schemas.microsoft.com/office/drawing/2014/main" id="{35CD7B19-A963-A199-84A6-21229B358A8C}"/>
                </a:ext>
              </a:extLst>
            </p:cNvPr>
            <p:cNvSpPr/>
            <p:nvPr/>
          </p:nvSpPr>
          <p:spPr>
            <a:xfrm>
              <a:off x="3941555" y="27923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00AD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33" tIns="78633" rIns="78633" bIns="78633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endParaRPr sz="14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" name="Google Shape;824;p111">
              <a:extLst>
                <a:ext uri="{FF2B5EF4-FFF2-40B4-BE49-F238E27FC236}">
                  <a16:creationId xmlns:a16="http://schemas.microsoft.com/office/drawing/2014/main" id="{4B851EA1-4674-D2C8-79B5-6D1DF0E3606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64000"/>
            </a:blip>
            <a:srcRect/>
            <a:stretch/>
          </p:blipFill>
          <p:spPr>
            <a:xfrm>
              <a:off x="4315000" y="50000"/>
              <a:ext cx="473400" cy="473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38" name="Google Shape;825;p111">
              <a:extLst>
                <a:ext uri="{FF2B5EF4-FFF2-40B4-BE49-F238E27FC236}">
                  <a16:creationId xmlns:a16="http://schemas.microsoft.com/office/drawing/2014/main" id="{625EE4DA-842A-413C-4D9F-CAE8925FC8D2}"/>
                </a:ext>
              </a:extLst>
            </p:cNvPr>
            <p:cNvSpPr txBox="1"/>
            <p:nvPr/>
          </p:nvSpPr>
          <p:spPr>
            <a:xfrm>
              <a:off x="3934238" y="389313"/>
              <a:ext cx="12582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"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Organizações</a:t>
              </a: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" name="Google Shape;832;p111">
            <a:extLst>
              <a:ext uri="{FF2B5EF4-FFF2-40B4-BE49-F238E27FC236}">
                <a16:creationId xmlns:a16="http://schemas.microsoft.com/office/drawing/2014/main" id="{B9536D3C-D866-79A0-265D-FF0FF2F5B5A9}"/>
              </a:ext>
            </a:extLst>
          </p:cNvPr>
          <p:cNvGrpSpPr/>
          <p:nvPr/>
        </p:nvGrpSpPr>
        <p:grpSpPr>
          <a:xfrm>
            <a:off x="9906428" y="1555039"/>
            <a:ext cx="2047600" cy="870253"/>
            <a:chOff x="7166328" y="1170923"/>
            <a:chExt cx="1535700" cy="652690"/>
          </a:xfrm>
        </p:grpSpPr>
        <p:sp>
          <p:nvSpPr>
            <p:cNvPr id="40" name="Google Shape;833;p111">
              <a:extLst>
                <a:ext uri="{FF2B5EF4-FFF2-40B4-BE49-F238E27FC236}">
                  <a16:creationId xmlns:a16="http://schemas.microsoft.com/office/drawing/2014/main" id="{BA08498C-FC66-1DE4-084D-B2C44E158978}"/>
                </a:ext>
              </a:extLst>
            </p:cNvPr>
            <p:cNvSpPr/>
            <p:nvPr/>
          </p:nvSpPr>
          <p:spPr>
            <a:xfrm>
              <a:off x="7324037" y="1170923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00AD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33" tIns="78633" rIns="78633" bIns="78633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" sz="1467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Outcomes / outputs</a:t>
              </a:r>
              <a:endParaRPr sz="14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1" name="Google Shape;834;p111">
              <a:extLst>
                <a:ext uri="{FF2B5EF4-FFF2-40B4-BE49-F238E27FC236}">
                  <a16:creationId xmlns:a16="http://schemas.microsoft.com/office/drawing/2014/main" id="{A300721E-EB11-E4B6-7CC6-46BF379BA80D}"/>
                </a:ext>
              </a:extLst>
            </p:cNvPr>
            <p:cNvPicPr preferRelativeResize="0"/>
            <p:nvPr/>
          </p:nvPicPr>
          <p:blipFill rotWithShape="1">
            <a:blip r:embed="rId9">
              <a:alphaModFix amt="80000"/>
            </a:blip>
            <a:srcRect/>
            <a:stretch/>
          </p:blipFill>
          <p:spPr>
            <a:xfrm>
              <a:off x="7697477" y="1194498"/>
              <a:ext cx="360900" cy="45813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42" name="Google Shape;835;p111">
              <a:extLst>
                <a:ext uri="{FF2B5EF4-FFF2-40B4-BE49-F238E27FC236}">
                  <a16:creationId xmlns:a16="http://schemas.microsoft.com/office/drawing/2014/main" id="{33FFF1C6-C315-A3C2-73A1-5205CB637535}"/>
                </a:ext>
              </a:extLst>
            </p:cNvPr>
            <p:cNvSpPr txBox="1"/>
            <p:nvPr/>
          </p:nvSpPr>
          <p:spPr>
            <a:xfrm>
              <a:off x="7166328" y="1532313"/>
              <a:ext cx="15357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"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Infras.científicas</a:t>
              </a: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Google Shape;836;p111">
            <a:extLst>
              <a:ext uri="{FF2B5EF4-FFF2-40B4-BE49-F238E27FC236}">
                <a16:creationId xmlns:a16="http://schemas.microsoft.com/office/drawing/2014/main" id="{381FC98C-7EE3-155D-3600-EF57ED130B71}"/>
              </a:ext>
            </a:extLst>
          </p:cNvPr>
          <p:cNvSpPr/>
          <p:nvPr/>
        </p:nvSpPr>
        <p:spPr>
          <a:xfrm>
            <a:off x="2903108" y="1555040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9525" cap="flat" cmpd="sng">
            <a:solidFill>
              <a:srgbClr val="00AD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33" tIns="78633" rIns="78633" bIns="78633" anchor="ctr" anchorCtr="0">
            <a:noAutofit/>
          </a:bodyPr>
          <a:lstStyle/>
          <a:p>
            <a:pPr>
              <a:lnSpc>
                <a:spcPct val="90000"/>
              </a:lnSpc>
            </a:pPr>
            <a:endParaRPr sz="14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" name="Google Shape;837;p111">
            <a:extLst>
              <a:ext uri="{FF2B5EF4-FFF2-40B4-BE49-F238E27FC236}">
                <a16:creationId xmlns:a16="http://schemas.microsoft.com/office/drawing/2014/main" id="{CC196B02-5340-1FF5-389F-F366068AAC92}"/>
              </a:ext>
            </a:extLst>
          </p:cNvPr>
          <p:cNvPicPr preferRelativeResize="0"/>
          <p:nvPr/>
        </p:nvPicPr>
        <p:blipFill>
          <a:blip r:embed="rId2">
            <a:alphaModFix amt="79000"/>
          </a:blip>
          <a:stretch>
            <a:fillRect/>
          </a:stretch>
        </p:blipFill>
        <p:spPr>
          <a:xfrm>
            <a:off x="2980462" y="1629892"/>
            <a:ext cx="535943" cy="5431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45" name="Google Shape;838;p111">
            <a:extLst>
              <a:ext uri="{FF2B5EF4-FFF2-40B4-BE49-F238E27FC236}">
                <a16:creationId xmlns:a16="http://schemas.microsoft.com/office/drawing/2014/main" id="{DA19A56B-7E5A-B36C-1F97-7099F89A0766}"/>
              </a:ext>
            </a:extLst>
          </p:cNvPr>
          <p:cNvPicPr preferRelativeResize="0"/>
          <p:nvPr/>
        </p:nvPicPr>
        <p:blipFill rotWithShape="1">
          <a:blip r:embed="rId3">
            <a:alphaModFix amt="95000"/>
          </a:blip>
          <a:srcRect/>
          <a:stretch/>
        </p:blipFill>
        <p:spPr>
          <a:xfrm>
            <a:off x="3872721" y="1660877"/>
            <a:ext cx="474800" cy="481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cxnSp>
        <p:nvCxnSpPr>
          <p:cNvPr id="46" name="Google Shape;839;p111">
            <a:extLst>
              <a:ext uri="{FF2B5EF4-FFF2-40B4-BE49-F238E27FC236}">
                <a16:creationId xmlns:a16="http://schemas.microsoft.com/office/drawing/2014/main" id="{B48ACDD7-4256-C43A-7FAA-1DF8428B0852}"/>
              </a:ext>
            </a:extLst>
          </p:cNvPr>
          <p:cNvCxnSpPr/>
          <p:nvPr/>
        </p:nvCxnSpPr>
        <p:spPr>
          <a:xfrm>
            <a:off x="3517357" y="1949574"/>
            <a:ext cx="356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47" name="Google Shape;840;p111">
            <a:extLst>
              <a:ext uri="{FF2B5EF4-FFF2-40B4-BE49-F238E27FC236}">
                <a16:creationId xmlns:a16="http://schemas.microsoft.com/office/drawing/2014/main" id="{8AEFAA3A-E2B9-5EE5-9516-D66C83755C87}"/>
              </a:ext>
            </a:extLst>
          </p:cNvPr>
          <p:cNvSpPr txBox="1"/>
          <p:nvPr/>
        </p:nvSpPr>
        <p:spPr>
          <a:xfrm>
            <a:off x="2873589" y="2045908"/>
            <a:ext cx="1655200" cy="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Afiliações</a:t>
            </a: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" name="Google Shape;2079;p141">
            <a:extLst>
              <a:ext uri="{FF2B5EF4-FFF2-40B4-BE49-F238E27FC236}">
                <a16:creationId xmlns:a16="http://schemas.microsoft.com/office/drawing/2014/main" id="{CF4B5F25-5932-80DD-85D1-84FA623C25BF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17751" y="1979979"/>
            <a:ext cx="1224676" cy="36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5" descr="A yellow circle with black letters&#10;&#10;Description automatically generated with medium confidence">
            <a:extLst>
              <a:ext uri="{FF2B5EF4-FFF2-40B4-BE49-F238E27FC236}">
                <a16:creationId xmlns:a16="http://schemas.microsoft.com/office/drawing/2014/main" id="{29DC4F42-3287-C1B1-2A27-2EFCC41659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857" y="1568764"/>
            <a:ext cx="931502" cy="465751"/>
          </a:xfrm>
          <a:prstGeom prst="rect">
            <a:avLst/>
          </a:prstGeom>
        </p:spPr>
      </p:pic>
      <p:pic>
        <p:nvPicPr>
          <p:cNvPr id="57" name="Picture 56" descr="A yellow circle with black letters&#10;&#10;Description automatically generated with medium confidence">
            <a:extLst>
              <a:ext uri="{FF2B5EF4-FFF2-40B4-BE49-F238E27FC236}">
                <a16:creationId xmlns:a16="http://schemas.microsoft.com/office/drawing/2014/main" id="{D5F05C76-8BD6-3329-D58B-8822AE75A2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905" y="1568658"/>
            <a:ext cx="931502" cy="465751"/>
          </a:xfrm>
          <a:prstGeom prst="rect">
            <a:avLst/>
          </a:prstGeom>
        </p:spPr>
      </p:pic>
      <p:grpSp>
        <p:nvGrpSpPr>
          <p:cNvPr id="59" name="Google Shape;826;p111">
            <a:extLst>
              <a:ext uri="{FF2B5EF4-FFF2-40B4-BE49-F238E27FC236}">
                <a16:creationId xmlns:a16="http://schemas.microsoft.com/office/drawing/2014/main" id="{93D52147-4FAA-6503-EF7B-38542A7D8794}"/>
              </a:ext>
            </a:extLst>
          </p:cNvPr>
          <p:cNvGrpSpPr/>
          <p:nvPr/>
        </p:nvGrpSpPr>
        <p:grpSpPr>
          <a:xfrm>
            <a:off x="6438705" y="1100970"/>
            <a:ext cx="1806000" cy="1391600"/>
            <a:chOff x="4994200" y="-310725"/>
            <a:chExt cx="1354500" cy="1043700"/>
          </a:xfrm>
        </p:grpSpPr>
        <p:sp>
          <p:nvSpPr>
            <p:cNvPr id="60" name="Google Shape;827;p111">
              <a:extLst>
                <a:ext uri="{FF2B5EF4-FFF2-40B4-BE49-F238E27FC236}">
                  <a16:creationId xmlns:a16="http://schemas.microsoft.com/office/drawing/2014/main" id="{23A114CB-70D9-2239-30F4-CE6E757FE49B}"/>
                </a:ext>
              </a:extLst>
            </p:cNvPr>
            <p:cNvSpPr/>
            <p:nvPr/>
          </p:nvSpPr>
          <p:spPr>
            <a:xfrm>
              <a:off x="4994200" y="-310725"/>
              <a:ext cx="1354500" cy="104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828;p111">
              <a:extLst>
                <a:ext uri="{FF2B5EF4-FFF2-40B4-BE49-F238E27FC236}">
                  <a16:creationId xmlns:a16="http://schemas.microsoft.com/office/drawing/2014/main" id="{559258FD-EBC2-D756-9220-727E34D46F36}"/>
                </a:ext>
              </a:extLst>
            </p:cNvPr>
            <p:cNvSpPr/>
            <p:nvPr/>
          </p:nvSpPr>
          <p:spPr>
            <a:xfrm>
              <a:off x="5061296" y="27923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00AD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33" tIns="78633" rIns="78633" bIns="78633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endParaRPr sz="14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3" name="Google Shape;829;p111">
              <a:extLst>
                <a:ext uri="{FF2B5EF4-FFF2-40B4-BE49-F238E27FC236}">
                  <a16:creationId xmlns:a16="http://schemas.microsoft.com/office/drawing/2014/main" id="{9829B865-93A2-4DE8-AF97-AE3A4B9683F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 amt="83000"/>
            </a:blip>
            <a:srcRect/>
            <a:stretch/>
          </p:blipFill>
          <p:spPr>
            <a:xfrm>
              <a:off x="5450037" y="65824"/>
              <a:ext cx="473400" cy="473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64" name="Google Shape;830;p111">
              <a:extLst>
                <a:ext uri="{FF2B5EF4-FFF2-40B4-BE49-F238E27FC236}">
                  <a16:creationId xmlns:a16="http://schemas.microsoft.com/office/drawing/2014/main" id="{ACC02633-8FD7-A818-284E-0B4908E89662}"/>
                </a:ext>
              </a:extLst>
            </p:cNvPr>
            <p:cNvSpPr txBox="1"/>
            <p:nvPr/>
          </p:nvSpPr>
          <p:spPr>
            <a:xfrm>
              <a:off x="5065588" y="379263"/>
              <a:ext cx="12582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"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Projetos/Fin.</a:t>
              </a: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" name="Google Shape;799;p111">
            <a:extLst>
              <a:ext uri="{FF2B5EF4-FFF2-40B4-BE49-F238E27FC236}">
                <a16:creationId xmlns:a16="http://schemas.microsoft.com/office/drawing/2014/main" id="{28A5FA4D-8108-4EDE-7559-33D5DFF9DBAC}"/>
              </a:ext>
            </a:extLst>
          </p:cNvPr>
          <p:cNvSpPr/>
          <p:nvPr/>
        </p:nvSpPr>
        <p:spPr>
          <a:xfrm>
            <a:off x="8283890" y="1566174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33" tIns="78633" rIns="78633" bIns="78633" anchor="ctr" anchorCtr="0">
            <a:noAutofit/>
          </a:bodyPr>
          <a:lstStyle/>
          <a:p>
            <a:pPr algn="ctr">
              <a:lnSpc>
                <a:spcPct val="90000"/>
              </a:lnSpc>
            </a:pPr>
            <a:endParaRPr sz="1467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66" name="Google Shape;806;p111">
            <a:extLst>
              <a:ext uri="{FF2B5EF4-FFF2-40B4-BE49-F238E27FC236}">
                <a16:creationId xmlns:a16="http://schemas.microsoft.com/office/drawing/2014/main" id="{0BB89B53-D5D1-813A-D0EF-C5899D438FBB}"/>
              </a:ext>
            </a:extLst>
          </p:cNvPr>
          <p:cNvSpPr/>
          <p:nvPr/>
        </p:nvSpPr>
        <p:spPr>
          <a:xfrm>
            <a:off x="8235482" y="1308976"/>
            <a:ext cx="725200" cy="63120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952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68" name="Google Shape;803;p111">
            <a:extLst>
              <a:ext uri="{FF2B5EF4-FFF2-40B4-BE49-F238E27FC236}">
                <a16:creationId xmlns:a16="http://schemas.microsoft.com/office/drawing/2014/main" id="{F07A2F76-9C9A-AA35-E238-A6D3CD16D3F0}"/>
              </a:ext>
            </a:extLst>
          </p:cNvPr>
          <p:cNvPicPr preferRelativeResize="0"/>
          <p:nvPr/>
        </p:nvPicPr>
        <p:blipFill rotWithShape="1">
          <a:blip r:embed="rId12">
            <a:alphaModFix amt="79000"/>
          </a:blip>
          <a:srcRect/>
          <a:stretch/>
        </p:blipFill>
        <p:spPr>
          <a:xfrm>
            <a:off x="8376736" y="1375335"/>
            <a:ext cx="442692" cy="46651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2F4D16CF-DD47-52C6-9697-16BB73212D5F}"/>
              </a:ext>
            </a:extLst>
          </p:cNvPr>
          <p:cNvSpPr txBox="1"/>
          <p:nvPr/>
        </p:nvSpPr>
        <p:spPr>
          <a:xfrm>
            <a:off x="8299732" y="2012658"/>
            <a:ext cx="1841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/>
              <a:t>RNOCT/DM2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73FC085-DC13-698F-652A-BBFC86B77853}"/>
              </a:ext>
            </a:extLst>
          </p:cNvPr>
          <p:cNvGrpSpPr/>
          <p:nvPr/>
        </p:nvGrpSpPr>
        <p:grpSpPr>
          <a:xfrm>
            <a:off x="8225534" y="1252118"/>
            <a:ext cx="1801301" cy="1296874"/>
            <a:chOff x="8481696" y="-183435"/>
            <a:chExt cx="1801301" cy="1296874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9B922204-EA39-9F8F-8C3F-721CAD25941A}"/>
                </a:ext>
              </a:extLst>
            </p:cNvPr>
            <p:cNvGrpSpPr/>
            <p:nvPr/>
          </p:nvGrpSpPr>
          <p:grpSpPr>
            <a:xfrm>
              <a:off x="8481696" y="-183435"/>
              <a:ext cx="1758259" cy="1296874"/>
              <a:chOff x="8481696" y="1064340"/>
              <a:chExt cx="1758259" cy="1296874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7EE815BE-E88E-C47E-987C-FF52245953F8}"/>
                  </a:ext>
                </a:extLst>
              </p:cNvPr>
              <p:cNvSpPr/>
              <p:nvPr/>
            </p:nvSpPr>
            <p:spPr>
              <a:xfrm>
                <a:off x="8481696" y="1064340"/>
                <a:ext cx="1758259" cy="12968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74" name="Google Shape;800;p111">
                <a:extLst>
                  <a:ext uri="{FF2B5EF4-FFF2-40B4-BE49-F238E27FC236}">
                    <a16:creationId xmlns:a16="http://schemas.microsoft.com/office/drawing/2014/main" id="{3DFACCE5-212E-00BD-43D4-B94A0272F23F}"/>
                  </a:ext>
                </a:extLst>
              </p:cNvPr>
              <p:cNvSpPr/>
              <p:nvPr/>
            </p:nvSpPr>
            <p:spPr>
              <a:xfrm>
                <a:off x="8546184" y="1358031"/>
                <a:ext cx="1627049" cy="864096"/>
              </a:xfrm>
              <a:custGeom>
                <a:avLst/>
                <a:gdLst/>
                <a:ahLst/>
                <a:cxnLst/>
                <a:rect l="l" t="t" r="r" b="b"/>
                <a:pathLst>
                  <a:path w="1574564" h="864096" extrusionOk="0">
                    <a:moveTo>
                      <a:pt x="0" y="86410"/>
                    </a:moveTo>
                    <a:cubicBezTo>
                      <a:pt x="0" y="38687"/>
                      <a:pt x="38687" y="0"/>
                      <a:pt x="86410" y="0"/>
                    </a:cubicBezTo>
                    <a:lnTo>
                      <a:pt x="1488154" y="0"/>
                    </a:lnTo>
                    <a:cubicBezTo>
                      <a:pt x="1535877" y="0"/>
                      <a:pt x="1574564" y="38687"/>
                      <a:pt x="1574564" y="86410"/>
                    </a:cubicBezTo>
                    <a:lnTo>
                      <a:pt x="1574564" y="777686"/>
                    </a:lnTo>
                    <a:cubicBezTo>
                      <a:pt x="1574564" y="825409"/>
                      <a:pt x="1535877" y="864096"/>
                      <a:pt x="1488154" y="864096"/>
                    </a:cubicBezTo>
                    <a:lnTo>
                      <a:pt x="86410" y="864096"/>
                    </a:lnTo>
                    <a:cubicBezTo>
                      <a:pt x="38687" y="864096"/>
                      <a:pt x="0" y="825409"/>
                      <a:pt x="0" y="777686"/>
                    </a:cubicBezTo>
                    <a:lnTo>
                      <a:pt x="0" y="8641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0AD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8633" tIns="78633" rIns="78633" bIns="78633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" sz="1467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Outcomes / outputs</a:t>
                </a:r>
                <a:endParaRPr sz="1467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5" name="Google Shape;803;p111">
                <a:extLst>
                  <a:ext uri="{FF2B5EF4-FFF2-40B4-BE49-F238E27FC236}">
                    <a16:creationId xmlns:a16="http://schemas.microsoft.com/office/drawing/2014/main" id="{62453E72-D4D2-E91A-B7BF-6DD3EFAC5A4E}"/>
                  </a:ext>
                </a:extLst>
              </p:cNvPr>
              <p:cNvPicPr preferRelativeResize="0"/>
              <p:nvPr/>
            </p:nvPicPr>
            <p:blipFill rotWithShape="1">
              <a:blip r:embed="rId12">
                <a:alphaModFix amt="79000"/>
              </a:blip>
              <a:srcRect/>
              <a:stretch/>
            </p:blipFill>
            <p:spPr>
              <a:xfrm>
                <a:off x="9006170" y="1349952"/>
                <a:ext cx="725167" cy="72516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</p:pic>
        </p:grpSp>
        <p:sp>
          <p:nvSpPr>
            <p:cNvPr id="72" name="Google Shape;831;p111">
              <a:extLst>
                <a:ext uri="{FF2B5EF4-FFF2-40B4-BE49-F238E27FC236}">
                  <a16:creationId xmlns:a16="http://schemas.microsoft.com/office/drawing/2014/main" id="{C7E25750-0F99-F4B1-14F2-3E30765BCA52}"/>
                </a:ext>
              </a:extLst>
            </p:cNvPr>
            <p:cNvSpPr txBox="1"/>
            <p:nvPr/>
          </p:nvSpPr>
          <p:spPr>
            <a:xfrm>
              <a:off x="8605397" y="589414"/>
              <a:ext cx="1677600" cy="38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"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Produções</a:t>
              </a: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355C050-7BFD-FDA8-138A-15A39C309FC4}"/>
              </a:ext>
            </a:extLst>
          </p:cNvPr>
          <p:cNvGrpSpPr/>
          <p:nvPr/>
        </p:nvGrpSpPr>
        <p:grpSpPr>
          <a:xfrm>
            <a:off x="10721648" y="-4291"/>
            <a:ext cx="1447231" cy="1444260"/>
            <a:chOff x="713884" y="2153856"/>
            <a:chExt cx="3165600" cy="3257394"/>
          </a:xfrm>
        </p:grpSpPr>
        <p:pic>
          <p:nvPicPr>
            <p:cNvPr id="58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A4D3FE5F-B243-715E-052A-356533807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61" name="Google Shape;426;p97">
              <a:extLst>
                <a:ext uri="{FF2B5EF4-FFF2-40B4-BE49-F238E27FC236}">
                  <a16:creationId xmlns:a16="http://schemas.microsoft.com/office/drawing/2014/main" id="{8AA6AC25-6E43-D5B2-2333-981ED0A1A67B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</p:grpSp>
      <p:sp>
        <p:nvSpPr>
          <p:cNvPr id="82" name="Google Shape;2449;p153">
            <a:extLst>
              <a:ext uri="{FF2B5EF4-FFF2-40B4-BE49-F238E27FC236}">
                <a16:creationId xmlns:a16="http://schemas.microsoft.com/office/drawing/2014/main" id="{5367AFA6-8D83-26E5-3ED0-919F62F30F63}"/>
              </a:ext>
            </a:extLst>
          </p:cNvPr>
          <p:cNvSpPr txBox="1"/>
          <p:nvPr/>
        </p:nvSpPr>
        <p:spPr>
          <a:xfrm>
            <a:off x="1717592" y="2816733"/>
            <a:ext cx="3298378" cy="677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 algn="ctr"/>
            <a:r>
              <a:rPr lang="en" sz="160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Evolução do nº de adoções de normas PTCRIS </a:t>
            </a:r>
            <a:endParaRPr sz="160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3" name="Chart 82">
            <a:extLst>
              <a:ext uri="{FF2B5EF4-FFF2-40B4-BE49-F238E27FC236}">
                <a16:creationId xmlns:a16="http://schemas.microsoft.com/office/drawing/2014/main" id="{4B5C42F0-ACC7-6C85-1C12-00E346A6D4B4}"/>
              </a:ext>
              <a:ext uri="{147F2762-F138-4A5C-976F-8EAC2B608ADB}">
                <a16:predDERef xmlns:a16="http://schemas.microsoft.com/office/drawing/2014/main" pred="{557223EC-4AF2-4F4A-9458-4756E01116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367193"/>
              </p:ext>
            </p:extLst>
          </p:nvPr>
        </p:nvGraphicFramePr>
        <p:xfrm>
          <a:off x="2068037" y="3403022"/>
          <a:ext cx="2715487" cy="3286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2" name="Google Shape;791;p111">
            <a:extLst>
              <a:ext uri="{FF2B5EF4-FFF2-40B4-BE49-F238E27FC236}">
                <a16:creationId xmlns:a16="http://schemas.microsoft.com/office/drawing/2014/main" id="{74E7FEC5-9355-3BC6-781F-880631A6041E}"/>
              </a:ext>
            </a:extLst>
          </p:cNvPr>
          <p:cNvSpPr txBox="1"/>
          <p:nvPr/>
        </p:nvSpPr>
        <p:spPr>
          <a:xfrm>
            <a:off x="97205" y="51626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PT</a:t>
            </a:r>
            <a:r>
              <a:rPr lang="pt-PT" sz="3600" b="1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CRIS </a:t>
            </a: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|</a:t>
            </a:r>
            <a:r>
              <a:rPr lang="pt-PT" sz="44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 </a:t>
            </a:r>
            <a:r>
              <a:rPr lang="pt-PT" sz="32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QN &amp; Infraestruturas </a:t>
            </a:r>
          </a:p>
        </p:txBody>
      </p:sp>
      <p:sp>
        <p:nvSpPr>
          <p:cNvPr id="84" name="Google Shape;843;p111">
            <a:extLst>
              <a:ext uri="{FF2B5EF4-FFF2-40B4-BE49-F238E27FC236}">
                <a16:creationId xmlns:a16="http://schemas.microsoft.com/office/drawing/2014/main" id="{7DE82773-0DC5-FE02-3950-FD3FEE77357C}"/>
              </a:ext>
            </a:extLst>
          </p:cNvPr>
          <p:cNvSpPr/>
          <p:nvPr/>
        </p:nvSpPr>
        <p:spPr>
          <a:xfrm>
            <a:off x="865847" y="1507944"/>
            <a:ext cx="90400" cy="988800"/>
          </a:xfrm>
          <a:prstGeom prst="leftBracket">
            <a:avLst>
              <a:gd name="adj" fmla="val 8333"/>
            </a:avLst>
          </a:prstGeom>
          <a:noFill/>
          <a:ln w="9525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85" name="Google Shape;844;p111">
            <a:extLst>
              <a:ext uri="{FF2B5EF4-FFF2-40B4-BE49-F238E27FC236}">
                <a16:creationId xmlns:a16="http://schemas.microsoft.com/office/drawing/2014/main" id="{67D2ABA6-CBF2-005B-A9C5-B140B1B22EFA}"/>
              </a:ext>
            </a:extLst>
          </p:cNvPr>
          <p:cNvSpPr txBox="1"/>
          <p:nvPr/>
        </p:nvSpPr>
        <p:spPr>
          <a:xfrm rot="16200000">
            <a:off x="-550304" y="1757623"/>
            <a:ext cx="1618065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400" b="1">
                <a:latin typeface="Calibri"/>
                <a:ea typeface="Calibri"/>
                <a:cs typeface="Calibri"/>
                <a:sym typeface="Calibri"/>
              </a:rPr>
              <a:t>QN &amp; Infraestruturas PTCRIS</a:t>
            </a:r>
            <a:endParaRPr sz="14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5B183C6F-2560-C19E-2266-12E7AB566C50}"/>
              </a:ext>
            </a:extLst>
          </p:cNvPr>
          <p:cNvSpPr/>
          <p:nvPr/>
        </p:nvSpPr>
        <p:spPr>
          <a:xfrm>
            <a:off x="5282041" y="6373091"/>
            <a:ext cx="6771414" cy="46783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4E32C409-0AC9-2032-1B67-44CCEEBB1E8A}"/>
              </a:ext>
            </a:extLst>
          </p:cNvPr>
          <p:cNvSpPr/>
          <p:nvPr/>
        </p:nvSpPr>
        <p:spPr>
          <a:xfrm>
            <a:off x="6597463" y="2714998"/>
            <a:ext cx="3610874" cy="40609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aphicFrame>
        <p:nvGraphicFramePr>
          <p:cNvPr id="91" name="Chart 90">
            <a:extLst>
              <a:ext uri="{FF2B5EF4-FFF2-40B4-BE49-F238E27FC236}">
                <a16:creationId xmlns:a16="http://schemas.microsoft.com/office/drawing/2014/main" id="{AC8DD9B0-F90E-1CDE-6ACB-6332590BC408}"/>
              </a:ext>
              <a:ext uri="{147F2762-F138-4A5C-976F-8EAC2B608ADB}">
                <a16:predDERef xmlns:a16="http://schemas.microsoft.com/office/drawing/2014/main" pred="{F06D3C7E-CC23-4060-9653-FE064B6427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3627564"/>
              </p:ext>
            </p:extLst>
          </p:nvPr>
        </p:nvGraphicFramePr>
        <p:xfrm>
          <a:off x="6923576" y="3413953"/>
          <a:ext cx="2982851" cy="3060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93" name="Google Shape;2449;p153">
            <a:extLst>
              <a:ext uri="{FF2B5EF4-FFF2-40B4-BE49-F238E27FC236}">
                <a16:creationId xmlns:a16="http://schemas.microsoft.com/office/drawing/2014/main" id="{8F22C087-0B3D-60D8-44A2-FB52722BAFBC}"/>
              </a:ext>
            </a:extLst>
          </p:cNvPr>
          <p:cNvSpPr txBox="1"/>
          <p:nvPr/>
        </p:nvSpPr>
        <p:spPr>
          <a:xfrm>
            <a:off x="6745884" y="2725928"/>
            <a:ext cx="3298378" cy="677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 algn="ctr"/>
            <a:r>
              <a:rPr lang="en" sz="160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Evolução do nº de adoções de infraestruturas/serviços PTCRIS </a:t>
            </a:r>
            <a:endParaRPr sz="160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4B92F90-AD0D-1AB2-12A9-097501B9FA9E}"/>
              </a:ext>
            </a:extLst>
          </p:cNvPr>
          <p:cNvSpPr txBox="1"/>
          <p:nvPr/>
        </p:nvSpPr>
        <p:spPr>
          <a:xfrm>
            <a:off x="11076740" y="404020"/>
            <a:ext cx="1082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/>
              <a:t>Oe1</a:t>
            </a:r>
          </a:p>
        </p:txBody>
      </p:sp>
    </p:spTree>
    <p:extLst>
      <p:ext uri="{BB962C8B-B14F-4D97-AF65-F5344CB8AC3E}">
        <p14:creationId xmlns:p14="http://schemas.microsoft.com/office/powerpoint/2010/main" val="4166712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345C1B45-121B-FF92-C89E-D40B7EC024B1}"/>
              </a:ext>
            </a:extLst>
          </p:cNvPr>
          <p:cNvSpPr/>
          <p:nvPr/>
        </p:nvSpPr>
        <p:spPr>
          <a:xfrm>
            <a:off x="10239274" y="0"/>
            <a:ext cx="1969475" cy="182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8410ACE-E3D6-32EF-725A-58824D0BC0D1}"/>
              </a:ext>
            </a:extLst>
          </p:cNvPr>
          <p:cNvSpPr/>
          <p:nvPr/>
        </p:nvSpPr>
        <p:spPr>
          <a:xfrm>
            <a:off x="10239274" y="0"/>
            <a:ext cx="1969475" cy="182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D7610E12-9FA8-F4F4-013C-F98E703A78F9}"/>
              </a:ext>
            </a:extLst>
          </p:cNvPr>
          <p:cNvSpPr/>
          <p:nvPr/>
        </p:nvSpPr>
        <p:spPr>
          <a:xfrm>
            <a:off x="97204" y="107136"/>
            <a:ext cx="2699261" cy="813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355C050-7BFD-FDA8-138A-15A39C309FC4}"/>
              </a:ext>
            </a:extLst>
          </p:cNvPr>
          <p:cNvGrpSpPr/>
          <p:nvPr/>
        </p:nvGrpSpPr>
        <p:grpSpPr>
          <a:xfrm>
            <a:off x="10721648" y="-4291"/>
            <a:ext cx="1447231" cy="1444260"/>
            <a:chOff x="713884" y="2153856"/>
            <a:chExt cx="3165600" cy="3257394"/>
          </a:xfrm>
        </p:grpSpPr>
        <p:pic>
          <p:nvPicPr>
            <p:cNvPr id="58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A4D3FE5F-B243-715E-052A-356533807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61" name="Google Shape;426;p97">
              <a:extLst>
                <a:ext uri="{FF2B5EF4-FFF2-40B4-BE49-F238E27FC236}">
                  <a16:creationId xmlns:a16="http://schemas.microsoft.com/office/drawing/2014/main" id="{8AA6AC25-6E43-D5B2-2333-981ED0A1A67B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</p:grpSp>
      <p:sp>
        <p:nvSpPr>
          <p:cNvPr id="2" name="Google Shape;791;p111">
            <a:extLst>
              <a:ext uri="{FF2B5EF4-FFF2-40B4-BE49-F238E27FC236}">
                <a16:creationId xmlns:a16="http://schemas.microsoft.com/office/drawing/2014/main" id="{74E7FEC5-9355-3BC6-781F-880631A6041E}"/>
              </a:ext>
            </a:extLst>
          </p:cNvPr>
          <p:cNvSpPr txBox="1"/>
          <p:nvPr/>
        </p:nvSpPr>
        <p:spPr>
          <a:xfrm>
            <a:off x="97205" y="51626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PT</a:t>
            </a:r>
            <a:r>
              <a:rPr lang="pt-PT" sz="3600" b="1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CRIS </a:t>
            </a: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|</a:t>
            </a:r>
            <a:r>
              <a:rPr lang="pt-PT" sz="44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 </a:t>
            </a:r>
            <a:r>
              <a:rPr lang="pt-PT" sz="32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QN &amp; Infraestruturas 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4B92F90-AD0D-1AB2-12A9-097501B9FA9E}"/>
              </a:ext>
            </a:extLst>
          </p:cNvPr>
          <p:cNvSpPr txBox="1"/>
          <p:nvPr/>
        </p:nvSpPr>
        <p:spPr>
          <a:xfrm>
            <a:off x="11076740" y="404020"/>
            <a:ext cx="1082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/>
              <a:t>Oe1</a:t>
            </a:r>
          </a:p>
        </p:txBody>
      </p:sp>
      <p:sp>
        <p:nvSpPr>
          <p:cNvPr id="4" name="Google Shape;2411;p153">
            <a:extLst>
              <a:ext uri="{FF2B5EF4-FFF2-40B4-BE49-F238E27FC236}">
                <a16:creationId xmlns:a16="http://schemas.microsoft.com/office/drawing/2014/main" id="{9AC75229-CDCE-B5A1-AC34-BDAEEF41F9B9}"/>
              </a:ext>
            </a:extLst>
          </p:cNvPr>
          <p:cNvSpPr/>
          <p:nvPr/>
        </p:nvSpPr>
        <p:spPr>
          <a:xfrm>
            <a:off x="54100" y="5450169"/>
            <a:ext cx="8206400" cy="45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467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412;p153">
            <a:extLst>
              <a:ext uri="{FF2B5EF4-FFF2-40B4-BE49-F238E27FC236}">
                <a16:creationId xmlns:a16="http://schemas.microsoft.com/office/drawing/2014/main" id="{414A82F3-0436-F5EF-9348-58A1906A3A86}"/>
              </a:ext>
            </a:extLst>
          </p:cNvPr>
          <p:cNvSpPr/>
          <p:nvPr/>
        </p:nvSpPr>
        <p:spPr>
          <a:xfrm>
            <a:off x="393199" y="1776870"/>
            <a:ext cx="7533600" cy="4012000"/>
          </a:xfrm>
          <a:prstGeom prst="roundRect">
            <a:avLst>
              <a:gd name="adj" fmla="val 16667"/>
            </a:avLst>
          </a:prstGeom>
          <a:solidFill>
            <a:srgbClr val="76923C">
              <a:alpha val="9800"/>
            </a:srgbClr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2413;p153">
            <a:extLst>
              <a:ext uri="{FF2B5EF4-FFF2-40B4-BE49-F238E27FC236}">
                <a16:creationId xmlns:a16="http://schemas.microsoft.com/office/drawing/2014/main" id="{7905B380-E93F-343E-554A-69C46EABBDFC}"/>
              </a:ext>
            </a:extLst>
          </p:cNvPr>
          <p:cNvSpPr/>
          <p:nvPr/>
        </p:nvSpPr>
        <p:spPr>
          <a:xfrm>
            <a:off x="605645" y="2107974"/>
            <a:ext cx="7107200" cy="3056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2414;p153">
            <a:extLst>
              <a:ext uri="{FF2B5EF4-FFF2-40B4-BE49-F238E27FC236}">
                <a16:creationId xmlns:a16="http://schemas.microsoft.com/office/drawing/2014/main" id="{786C3DE1-5480-4240-C6FF-A4AEDD44540E}"/>
              </a:ext>
            </a:extLst>
          </p:cNvPr>
          <p:cNvSpPr/>
          <p:nvPr/>
        </p:nvSpPr>
        <p:spPr>
          <a:xfrm>
            <a:off x="1028296" y="2716401"/>
            <a:ext cx="3102800" cy="2126800"/>
          </a:xfrm>
          <a:prstGeom prst="rect">
            <a:avLst/>
          </a:prstGeom>
          <a:solidFill>
            <a:srgbClr val="78923D">
              <a:alpha val="980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2415;p153">
            <a:extLst>
              <a:ext uri="{FF2B5EF4-FFF2-40B4-BE49-F238E27FC236}">
                <a16:creationId xmlns:a16="http://schemas.microsoft.com/office/drawing/2014/main" id="{53A5B6C2-147E-A745-6AEE-8210F9CAD466}"/>
              </a:ext>
            </a:extLst>
          </p:cNvPr>
          <p:cNvSpPr/>
          <p:nvPr/>
        </p:nvSpPr>
        <p:spPr>
          <a:xfrm>
            <a:off x="1028296" y="2231887"/>
            <a:ext cx="3102800" cy="49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2416;p153">
            <a:extLst>
              <a:ext uri="{FF2B5EF4-FFF2-40B4-BE49-F238E27FC236}">
                <a16:creationId xmlns:a16="http://schemas.microsoft.com/office/drawing/2014/main" id="{71106CD0-1DA5-0D80-3A65-8B7CCDE16E25}"/>
              </a:ext>
            </a:extLst>
          </p:cNvPr>
          <p:cNvSpPr txBox="1"/>
          <p:nvPr/>
        </p:nvSpPr>
        <p:spPr>
          <a:xfrm>
            <a:off x="1028296" y="2399797"/>
            <a:ext cx="3102800" cy="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600"/>
              </a:spcAft>
              <a:buClr>
                <a:srgbClr val="000000"/>
              </a:buClr>
              <a:buSzPts val="1100"/>
            </a:pPr>
            <a:r>
              <a:rPr lang="en" sz="1467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Desenvolvimento</a:t>
            </a:r>
            <a:endParaRPr sz="1467"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3" name="Google Shape;2417;p153">
            <a:extLst>
              <a:ext uri="{FF2B5EF4-FFF2-40B4-BE49-F238E27FC236}">
                <a16:creationId xmlns:a16="http://schemas.microsoft.com/office/drawing/2014/main" id="{2F9ED613-586C-2122-3CAF-74BA11401DF0}"/>
              </a:ext>
            </a:extLst>
          </p:cNvPr>
          <p:cNvCxnSpPr/>
          <p:nvPr/>
        </p:nvCxnSpPr>
        <p:spPr>
          <a:xfrm>
            <a:off x="4130857" y="2231887"/>
            <a:ext cx="0" cy="2602000"/>
          </a:xfrm>
          <a:prstGeom prst="straightConnector1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cxnSp>
      <p:sp>
        <p:nvSpPr>
          <p:cNvPr id="67" name="Google Shape;2418;p153">
            <a:extLst>
              <a:ext uri="{FF2B5EF4-FFF2-40B4-BE49-F238E27FC236}">
                <a16:creationId xmlns:a16="http://schemas.microsoft.com/office/drawing/2014/main" id="{2C48569A-B2F1-E3C1-3371-320D6D643401}"/>
              </a:ext>
            </a:extLst>
          </p:cNvPr>
          <p:cNvSpPr/>
          <p:nvPr/>
        </p:nvSpPr>
        <p:spPr>
          <a:xfrm>
            <a:off x="1286285" y="2909562"/>
            <a:ext cx="2577200" cy="168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08600" y="88508"/>
                </a:moveTo>
                <a:cubicBezTo>
                  <a:pt x="93785" y="111844"/>
                  <a:pt x="63329" y="121093"/>
                  <a:pt x="37257" y="110172"/>
                </a:cubicBezTo>
                <a:cubicBezTo>
                  <a:pt x="11185" y="99252"/>
                  <a:pt x="-2505" y="71512"/>
                  <a:pt x="5189" y="45194"/>
                </a:cubicBezTo>
                <a:cubicBezTo>
                  <a:pt x="12883" y="18875"/>
                  <a:pt x="39601" y="2051"/>
                  <a:pt x="67774" y="5784"/>
                </a:cubicBezTo>
                <a:cubicBezTo>
                  <a:pt x="95948" y="9517"/>
                  <a:pt x="116934" y="32662"/>
                  <a:pt x="116934" y="60000"/>
                </a:cubicBezTo>
                <a:lnTo>
                  <a:pt x="119950" y="60948"/>
                </a:lnTo>
                <a:lnTo>
                  <a:pt x="114117" y="77002"/>
                </a:lnTo>
                <a:lnTo>
                  <a:pt x="113918" y="59053"/>
                </a:lnTo>
                <a:lnTo>
                  <a:pt x="116934" y="60000"/>
                </a:lnTo>
                <a:lnTo>
                  <a:pt x="116934" y="60000"/>
                </a:lnTo>
                <a:cubicBezTo>
                  <a:pt x="116934" y="32662"/>
                  <a:pt x="95948" y="9517"/>
                  <a:pt x="67774" y="5784"/>
                </a:cubicBezTo>
                <a:cubicBezTo>
                  <a:pt x="39601" y="2051"/>
                  <a:pt x="12883" y="18875"/>
                  <a:pt x="5189" y="45194"/>
                </a:cubicBezTo>
                <a:cubicBezTo>
                  <a:pt x="-2505" y="71512"/>
                  <a:pt x="11185" y="99252"/>
                  <a:pt x="37257" y="110172"/>
                </a:cubicBezTo>
                <a:cubicBezTo>
                  <a:pt x="63329" y="121093"/>
                  <a:pt x="93785" y="111844"/>
                  <a:pt x="108600" y="8850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540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2419;p153">
            <a:extLst>
              <a:ext uri="{FF2B5EF4-FFF2-40B4-BE49-F238E27FC236}">
                <a16:creationId xmlns:a16="http://schemas.microsoft.com/office/drawing/2014/main" id="{679A92D1-3780-D6D8-2FDA-12E45DC3D81A}"/>
              </a:ext>
            </a:extLst>
          </p:cNvPr>
          <p:cNvSpPr/>
          <p:nvPr/>
        </p:nvSpPr>
        <p:spPr>
          <a:xfrm>
            <a:off x="2159844" y="3416067"/>
            <a:ext cx="1080346" cy="476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lang="en" sz="1450">
              <a:solidFill>
                <a:srgbClr val="000000"/>
              </a:solidFill>
              <a:latin typeface="Arial"/>
              <a:cs typeface="Arial"/>
              <a:sym typeface="Calibri"/>
            </a:endParaRPr>
          </a:p>
          <a:p>
            <a:pPr algn="ctr">
              <a:buSzPts val="1100"/>
            </a:pPr>
            <a:r>
              <a:rPr lang="en" sz="1450">
                <a:solidFill>
                  <a:srgbClr val="000000"/>
                </a:solidFill>
                <a:latin typeface="Arial"/>
                <a:cs typeface="Arial"/>
                <a:sym typeface="Calibri"/>
              </a:rPr>
              <a:t>Norma </a:t>
            </a:r>
            <a:endParaRPr sz="145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9" name="Google Shape;2420;p153">
            <a:extLst>
              <a:ext uri="{FF2B5EF4-FFF2-40B4-BE49-F238E27FC236}">
                <a16:creationId xmlns:a16="http://schemas.microsoft.com/office/drawing/2014/main" id="{D3C2DAD7-98E1-8AF2-A634-EFFE05572FE4}"/>
              </a:ext>
            </a:extLst>
          </p:cNvPr>
          <p:cNvSpPr/>
          <p:nvPr/>
        </p:nvSpPr>
        <p:spPr>
          <a:xfrm>
            <a:off x="2156200" y="4356771"/>
            <a:ext cx="815200" cy="2476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r>
              <a:rPr lang="en" sz="933">
                <a:solidFill>
                  <a:srgbClr val="000000"/>
                </a:solidFill>
                <a:latin typeface="Montserrat"/>
                <a:sym typeface="Montserrat"/>
              </a:rPr>
              <a:t>Análise</a:t>
            </a:r>
            <a:endParaRPr sz="933">
              <a:solidFill>
                <a:srgbClr val="000000"/>
              </a:solidFill>
              <a:latin typeface="Montserrat"/>
              <a:sym typeface="Montserrat"/>
            </a:endParaRPr>
          </a:p>
        </p:txBody>
      </p:sp>
      <p:sp>
        <p:nvSpPr>
          <p:cNvPr id="81" name="Google Shape;2421;p153">
            <a:extLst>
              <a:ext uri="{FF2B5EF4-FFF2-40B4-BE49-F238E27FC236}">
                <a16:creationId xmlns:a16="http://schemas.microsoft.com/office/drawing/2014/main" id="{5C2763E2-7FA9-74C3-B0BD-FF33AA57BC53}"/>
              </a:ext>
            </a:extLst>
          </p:cNvPr>
          <p:cNvSpPr/>
          <p:nvPr/>
        </p:nvSpPr>
        <p:spPr>
          <a:xfrm>
            <a:off x="3071305" y="4113839"/>
            <a:ext cx="983600" cy="2124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r>
              <a:rPr lang="en" sz="933">
                <a:solidFill>
                  <a:srgbClr val="000000"/>
                </a:solidFill>
                <a:latin typeface="Montserrat"/>
                <a:sym typeface="Montserrat"/>
              </a:rPr>
              <a:t>Prospecção</a:t>
            </a:r>
            <a:endParaRPr sz="933">
              <a:solidFill>
                <a:srgbClr val="000000"/>
              </a:solidFill>
              <a:latin typeface="Montserrat"/>
              <a:sym typeface="Montserrat"/>
            </a:endParaRPr>
          </a:p>
        </p:txBody>
      </p:sp>
      <p:sp>
        <p:nvSpPr>
          <p:cNvPr id="92" name="Google Shape;2422;p153">
            <a:extLst>
              <a:ext uri="{FF2B5EF4-FFF2-40B4-BE49-F238E27FC236}">
                <a16:creationId xmlns:a16="http://schemas.microsoft.com/office/drawing/2014/main" id="{78CABA1B-2041-6DD4-DD77-24F957F4EA22}"/>
              </a:ext>
            </a:extLst>
          </p:cNvPr>
          <p:cNvSpPr/>
          <p:nvPr/>
        </p:nvSpPr>
        <p:spPr>
          <a:xfrm>
            <a:off x="1028296" y="3974929"/>
            <a:ext cx="1318000" cy="2692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r>
              <a:rPr lang="en" sz="933">
                <a:solidFill>
                  <a:srgbClr val="000000"/>
                </a:solidFill>
                <a:latin typeface="Montserrat"/>
                <a:sym typeface="Montserrat"/>
              </a:rPr>
              <a:t>Implementação</a:t>
            </a:r>
            <a:endParaRPr sz="933">
              <a:solidFill>
                <a:srgbClr val="000000"/>
              </a:solidFill>
              <a:latin typeface="Montserrat"/>
              <a:sym typeface="Montserrat"/>
            </a:endParaRPr>
          </a:p>
        </p:txBody>
      </p:sp>
      <p:sp>
        <p:nvSpPr>
          <p:cNvPr id="96" name="Google Shape;2423;p153">
            <a:extLst>
              <a:ext uri="{FF2B5EF4-FFF2-40B4-BE49-F238E27FC236}">
                <a16:creationId xmlns:a16="http://schemas.microsoft.com/office/drawing/2014/main" id="{248079C8-3EDD-FE0F-5E18-099C5F9A6376}"/>
              </a:ext>
            </a:extLst>
          </p:cNvPr>
          <p:cNvSpPr/>
          <p:nvPr/>
        </p:nvSpPr>
        <p:spPr>
          <a:xfrm>
            <a:off x="1168161" y="3283469"/>
            <a:ext cx="728000" cy="2692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r>
              <a:rPr lang="en" sz="93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Testes</a:t>
            </a:r>
            <a:endParaRPr sz="933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" name="Google Shape;2424;p153">
            <a:extLst>
              <a:ext uri="{FF2B5EF4-FFF2-40B4-BE49-F238E27FC236}">
                <a16:creationId xmlns:a16="http://schemas.microsoft.com/office/drawing/2014/main" id="{5353A630-95DD-44BA-6245-0C50CFCDC606}"/>
              </a:ext>
            </a:extLst>
          </p:cNvPr>
          <p:cNvSpPr/>
          <p:nvPr/>
        </p:nvSpPr>
        <p:spPr>
          <a:xfrm>
            <a:off x="2210697" y="2909561"/>
            <a:ext cx="728000" cy="269200"/>
          </a:xfrm>
          <a:prstGeom prst="plus">
            <a:avLst>
              <a:gd name="adj" fmla="val 25000"/>
            </a:avLst>
          </a:prstGeom>
          <a:solidFill>
            <a:srgbClr val="FFFFFF"/>
          </a:solidFill>
          <a:ln w="952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r>
              <a:rPr lang="en" sz="93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Piloto</a:t>
            </a:r>
            <a:endParaRPr sz="933" u="sng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" name="Google Shape;2425;p153">
            <a:extLst>
              <a:ext uri="{FF2B5EF4-FFF2-40B4-BE49-F238E27FC236}">
                <a16:creationId xmlns:a16="http://schemas.microsoft.com/office/drawing/2014/main" id="{B27310B0-C6A1-58E4-45A4-00F36D7D2585}"/>
              </a:ext>
            </a:extLst>
          </p:cNvPr>
          <p:cNvSpPr/>
          <p:nvPr/>
        </p:nvSpPr>
        <p:spPr>
          <a:xfrm>
            <a:off x="3003027" y="3097650"/>
            <a:ext cx="1072800" cy="358000"/>
          </a:xfrm>
          <a:prstGeom prst="plus">
            <a:avLst>
              <a:gd name="adj" fmla="val 30801"/>
            </a:avLst>
          </a:prstGeom>
          <a:solidFill>
            <a:srgbClr val="FFFFFF"/>
          </a:solidFill>
          <a:ln w="952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r>
              <a:rPr lang="en" sz="933">
                <a:solidFill>
                  <a:srgbClr val="000000"/>
                </a:solidFill>
                <a:latin typeface="Montserrat"/>
                <a:sym typeface="Montserrat"/>
              </a:rPr>
              <a:t>Kit /Framework</a:t>
            </a:r>
            <a:endParaRPr sz="933">
              <a:solidFill>
                <a:srgbClr val="000000"/>
              </a:solidFill>
              <a:latin typeface="Montserrat"/>
              <a:sym typeface="Montserrat"/>
            </a:endParaRPr>
          </a:p>
        </p:txBody>
      </p:sp>
      <p:sp>
        <p:nvSpPr>
          <p:cNvPr id="102" name="Google Shape;2426;p153">
            <a:extLst>
              <a:ext uri="{FF2B5EF4-FFF2-40B4-BE49-F238E27FC236}">
                <a16:creationId xmlns:a16="http://schemas.microsoft.com/office/drawing/2014/main" id="{AEED8947-19E5-B316-3412-E8A2FB0409BC}"/>
              </a:ext>
            </a:extLst>
          </p:cNvPr>
          <p:cNvSpPr/>
          <p:nvPr/>
        </p:nvSpPr>
        <p:spPr>
          <a:xfrm>
            <a:off x="4270953" y="2725766"/>
            <a:ext cx="3007200" cy="2142800"/>
          </a:xfrm>
          <a:prstGeom prst="rect">
            <a:avLst/>
          </a:prstGeom>
          <a:solidFill>
            <a:srgbClr val="78923D">
              <a:alpha val="980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2427;p153">
            <a:extLst>
              <a:ext uri="{FF2B5EF4-FFF2-40B4-BE49-F238E27FC236}">
                <a16:creationId xmlns:a16="http://schemas.microsoft.com/office/drawing/2014/main" id="{7DC6A19F-E239-CD55-725B-72E7D22C5164}"/>
              </a:ext>
            </a:extLst>
          </p:cNvPr>
          <p:cNvSpPr/>
          <p:nvPr/>
        </p:nvSpPr>
        <p:spPr>
          <a:xfrm>
            <a:off x="4270953" y="2237767"/>
            <a:ext cx="3007200" cy="4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sz="1467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2428;p153">
            <a:extLst>
              <a:ext uri="{FF2B5EF4-FFF2-40B4-BE49-F238E27FC236}">
                <a16:creationId xmlns:a16="http://schemas.microsoft.com/office/drawing/2014/main" id="{1F90119D-129C-FA22-122F-32C8987392D1}"/>
              </a:ext>
            </a:extLst>
          </p:cNvPr>
          <p:cNvSpPr txBox="1"/>
          <p:nvPr/>
        </p:nvSpPr>
        <p:spPr>
          <a:xfrm>
            <a:off x="4270956" y="2410110"/>
            <a:ext cx="30072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600"/>
              </a:spcAft>
              <a:buClr>
                <a:srgbClr val="000000"/>
              </a:buClr>
              <a:buSzPts val="800"/>
            </a:pPr>
            <a:r>
              <a:rPr lang="en" sz="1467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Adoção </a:t>
            </a:r>
            <a:endParaRPr sz="1467"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08" name="Google Shape;2429;p153">
            <a:extLst>
              <a:ext uri="{FF2B5EF4-FFF2-40B4-BE49-F238E27FC236}">
                <a16:creationId xmlns:a16="http://schemas.microsoft.com/office/drawing/2014/main" id="{1584309E-B0C6-513B-5719-0C80D4F50288}"/>
              </a:ext>
            </a:extLst>
          </p:cNvPr>
          <p:cNvCxnSpPr/>
          <p:nvPr/>
        </p:nvCxnSpPr>
        <p:spPr>
          <a:xfrm>
            <a:off x="4734304" y="4614639"/>
            <a:ext cx="2296800" cy="0"/>
          </a:xfrm>
          <a:prstGeom prst="straightConnector1">
            <a:avLst/>
          </a:prstGeom>
          <a:noFill/>
          <a:ln w="9525" cap="flat" cmpd="sng">
            <a:solidFill>
              <a:srgbClr val="00595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0" name="Google Shape;2430;p153">
            <a:extLst>
              <a:ext uri="{FF2B5EF4-FFF2-40B4-BE49-F238E27FC236}">
                <a16:creationId xmlns:a16="http://schemas.microsoft.com/office/drawing/2014/main" id="{9B1B1753-F0ED-FAC7-A003-32AE9DE7A86E}"/>
              </a:ext>
            </a:extLst>
          </p:cNvPr>
          <p:cNvCxnSpPr/>
          <p:nvPr/>
        </p:nvCxnSpPr>
        <p:spPr>
          <a:xfrm rot="10800000" flipH="1">
            <a:off x="4734304" y="2991039"/>
            <a:ext cx="15200" cy="1623600"/>
          </a:xfrm>
          <a:prstGeom prst="straightConnector1">
            <a:avLst/>
          </a:prstGeom>
          <a:noFill/>
          <a:ln w="9525" cap="flat" cmpd="sng">
            <a:solidFill>
              <a:srgbClr val="005953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2" name="Google Shape;2431;p153">
            <a:extLst>
              <a:ext uri="{FF2B5EF4-FFF2-40B4-BE49-F238E27FC236}">
                <a16:creationId xmlns:a16="http://schemas.microsoft.com/office/drawing/2014/main" id="{B4A11B3B-0E6C-21AB-C5B7-C5E263355720}"/>
              </a:ext>
            </a:extLst>
          </p:cNvPr>
          <p:cNvSpPr txBox="1"/>
          <p:nvPr/>
        </p:nvSpPr>
        <p:spPr>
          <a:xfrm>
            <a:off x="6707240" y="4556850"/>
            <a:ext cx="460400" cy="2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" sz="146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endParaRPr sz="1467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2432;p153">
            <a:extLst>
              <a:ext uri="{FF2B5EF4-FFF2-40B4-BE49-F238E27FC236}">
                <a16:creationId xmlns:a16="http://schemas.microsoft.com/office/drawing/2014/main" id="{96136FB0-C702-3BBE-8497-7B1F730B6DDB}"/>
              </a:ext>
            </a:extLst>
          </p:cNvPr>
          <p:cNvSpPr txBox="1"/>
          <p:nvPr/>
        </p:nvSpPr>
        <p:spPr>
          <a:xfrm rot="16200000">
            <a:off x="3731304" y="3712034"/>
            <a:ext cx="1556000" cy="2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r>
              <a:rPr lang="en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Nº Normas </a:t>
            </a: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" name="Google Shape;2433;p153">
            <a:extLst>
              <a:ext uri="{FF2B5EF4-FFF2-40B4-BE49-F238E27FC236}">
                <a16:creationId xmlns:a16="http://schemas.microsoft.com/office/drawing/2014/main" id="{8EE3135C-EFC1-51C3-918F-9D8833551E1A}"/>
              </a:ext>
            </a:extLst>
          </p:cNvPr>
          <p:cNvSpPr/>
          <p:nvPr/>
        </p:nvSpPr>
        <p:spPr>
          <a:xfrm>
            <a:off x="5481537" y="4132595"/>
            <a:ext cx="135200" cy="101600"/>
          </a:xfrm>
          <a:prstGeom prst="diamond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2434;p153">
            <a:extLst>
              <a:ext uri="{FF2B5EF4-FFF2-40B4-BE49-F238E27FC236}">
                <a16:creationId xmlns:a16="http://schemas.microsoft.com/office/drawing/2014/main" id="{006B07D1-64C0-0D3F-EAE7-1F558EF25D80}"/>
              </a:ext>
            </a:extLst>
          </p:cNvPr>
          <p:cNvSpPr/>
          <p:nvPr/>
        </p:nvSpPr>
        <p:spPr>
          <a:xfrm>
            <a:off x="6028617" y="3959231"/>
            <a:ext cx="135200" cy="101600"/>
          </a:xfrm>
          <a:prstGeom prst="diamond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2435;p153">
            <a:extLst>
              <a:ext uri="{FF2B5EF4-FFF2-40B4-BE49-F238E27FC236}">
                <a16:creationId xmlns:a16="http://schemas.microsoft.com/office/drawing/2014/main" id="{1C543F14-E2BE-ADE5-5BBD-86E5C5105EC9}"/>
              </a:ext>
            </a:extLst>
          </p:cNvPr>
          <p:cNvSpPr/>
          <p:nvPr/>
        </p:nvSpPr>
        <p:spPr>
          <a:xfrm>
            <a:off x="6036964" y="4170666"/>
            <a:ext cx="135200" cy="101600"/>
          </a:xfrm>
          <a:prstGeom prst="pentagon">
            <a:avLst>
              <a:gd name="hf" fmla="val 105146"/>
              <a:gd name="vf" fmla="val 110557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sz="1467"/>
          </a:p>
        </p:txBody>
      </p:sp>
      <p:sp>
        <p:nvSpPr>
          <p:cNvPr id="122" name="Google Shape;2436;p153">
            <a:extLst>
              <a:ext uri="{FF2B5EF4-FFF2-40B4-BE49-F238E27FC236}">
                <a16:creationId xmlns:a16="http://schemas.microsoft.com/office/drawing/2014/main" id="{1FD1C4EF-E051-C76C-CDB9-3C9E83CC01AD}"/>
              </a:ext>
            </a:extLst>
          </p:cNvPr>
          <p:cNvSpPr/>
          <p:nvPr/>
        </p:nvSpPr>
        <p:spPr>
          <a:xfrm>
            <a:off x="6562348" y="3618151"/>
            <a:ext cx="135155" cy="101471"/>
          </a:xfrm>
          <a:prstGeom prst="flowChartSor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2437;p153">
            <a:extLst>
              <a:ext uri="{FF2B5EF4-FFF2-40B4-BE49-F238E27FC236}">
                <a16:creationId xmlns:a16="http://schemas.microsoft.com/office/drawing/2014/main" id="{B6483E85-73DF-6F33-C15E-EBE2672BFA9B}"/>
              </a:ext>
            </a:extLst>
          </p:cNvPr>
          <p:cNvSpPr/>
          <p:nvPr/>
        </p:nvSpPr>
        <p:spPr>
          <a:xfrm>
            <a:off x="6438928" y="3959231"/>
            <a:ext cx="135200" cy="101600"/>
          </a:xfrm>
          <a:prstGeom prst="diamond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2438;p153">
            <a:extLst>
              <a:ext uri="{FF2B5EF4-FFF2-40B4-BE49-F238E27FC236}">
                <a16:creationId xmlns:a16="http://schemas.microsoft.com/office/drawing/2014/main" id="{44A6F1D3-8395-F773-72F1-46624C74F7E7}"/>
              </a:ext>
            </a:extLst>
          </p:cNvPr>
          <p:cNvSpPr/>
          <p:nvPr/>
        </p:nvSpPr>
        <p:spPr>
          <a:xfrm>
            <a:off x="6584044" y="3939513"/>
            <a:ext cx="135200" cy="101600"/>
          </a:xfrm>
          <a:prstGeom prst="pentagon">
            <a:avLst>
              <a:gd name="hf" fmla="val 105146"/>
              <a:gd name="vf" fmla="val 110557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sz="1467">
              <a:sym typeface="Arial"/>
            </a:endParaRPr>
          </a:p>
        </p:txBody>
      </p:sp>
      <p:sp>
        <p:nvSpPr>
          <p:cNvPr id="128" name="Google Shape;2439;p153">
            <a:extLst>
              <a:ext uri="{FF2B5EF4-FFF2-40B4-BE49-F238E27FC236}">
                <a16:creationId xmlns:a16="http://schemas.microsoft.com/office/drawing/2014/main" id="{6E0C0A56-41F3-952B-AF4A-F502B77997D7}"/>
              </a:ext>
            </a:extLst>
          </p:cNvPr>
          <p:cNvSpPr/>
          <p:nvPr/>
        </p:nvSpPr>
        <p:spPr>
          <a:xfrm>
            <a:off x="4455760" y="4992387"/>
            <a:ext cx="135200" cy="101600"/>
          </a:xfrm>
          <a:prstGeom prst="diamond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2440;p153">
            <a:extLst>
              <a:ext uri="{FF2B5EF4-FFF2-40B4-BE49-F238E27FC236}">
                <a16:creationId xmlns:a16="http://schemas.microsoft.com/office/drawing/2014/main" id="{C21F3D86-A5A6-6124-2E0D-D268CF80FA43}"/>
              </a:ext>
            </a:extLst>
          </p:cNvPr>
          <p:cNvSpPr/>
          <p:nvPr/>
        </p:nvSpPr>
        <p:spPr>
          <a:xfrm>
            <a:off x="5489883" y="4992387"/>
            <a:ext cx="135200" cy="101600"/>
          </a:xfrm>
          <a:prstGeom prst="pentagon">
            <a:avLst>
              <a:gd name="hf" fmla="val 105146"/>
              <a:gd name="vf" fmla="val 110557"/>
            </a:avLst>
          </a:prstGeom>
          <a:solidFill>
            <a:schemeClr val="accent5">
              <a:lumMod val="75000"/>
            </a:schemeClr>
          </a:solidFill>
          <a:ln w="9525" cap="flat" cmpd="sng">
            <a:solidFill>
              <a:srgbClr val="00837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2441;p153">
            <a:extLst>
              <a:ext uri="{FF2B5EF4-FFF2-40B4-BE49-F238E27FC236}">
                <a16:creationId xmlns:a16="http://schemas.microsoft.com/office/drawing/2014/main" id="{6F4745C0-CFF0-33D4-9BC7-CCC736B8FE33}"/>
              </a:ext>
            </a:extLst>
          </p:cNvPr>
          <p:cNvSpPr/>
          <p:nvPr/>
        </p:nvSpPr>
        <p:spPr>
          <a:xfrm>
            <a:off x="6493963" y="4992388"/>
            <a:ext cx="135155" cy="101471"/>
          </a:xfrm>
          <a:prstGeom prst="flowChartSor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2442;p153">
            <a:extLst>
              <a:ext uri="{FF2B5EF4-FFF2-40B4-BE49-F238E27FC236}">
                <a16:creationId xmlns:a16="http://schemas.microsoft.com/office/drawing/2014/main" id="{916428DB-E68C-FABC-9EA4-D14467518809}"/>
              </a:ext>
            </a:extLst>
          </p:cNvPr>
          <p:cNvSpPr txBox="1"/>
          <p:nvPr/>
        </p:nvSpPr>
        <p:spPr>
          <a:xfrm>
            <a:off x="4521849" y="4868195"/>
            <a:ext cx="944800" cy="2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>
              <a:buClr>
                <a:srgbClr val="000000"/>
              </a:buClr>
              <a:buSzPts val="800"/>
            </a:pPr>
            <a:r>
              <a:rPr lang="en" sz="106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Sistema A</a:t>
            </a:r>
            <a:endParaRPr sz="1067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6" name="Google Shape;2443;p153">
            <a:extLst>
              <a:ext uri="{FF2B5EF4-FFF2-40B4-BE49-F238E27FC236}">
                <a16:creationId xmlns:a16="http://schemas.microsoft.com/office/drawing/2014/main" id="{E94E128E-C06F-3296-3E04-CF0C56B5EB6F}"/>
              </a:ext>
            </a:extLst>
          </p:cNvPr>
          <p:cNvSpPr txBox="1"/>
          <p:nvPr/>
        </p:nvSpPr>
        <p:spPr>
          <a:xfrm>
            <a:off x="5551652" y="4865613"/>
            <a:ext cx="935507" cy="232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>
              <a:buClr>
                <a:srgbClr val="000000"/>
              </a:buClr>
              <a:buSzPts val="800"/>
            </a:pPr>
            <a:r>
              <a:rPr lang="en" sz="106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Sistema B</a:t>
            </a:r>
            <a:endParaRPr sz="1067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" name="Google Shape;2444;p153">
            <a:extLst>
              <a:ext uri="{FF2B5EF4-FFF2-40B4-BE49-F238E27FC236}">
                <a16:creationId xmlns:a16="http://schemas.microsoft.com/office/drawing/2014/main" id="{FAEC02E8-93F2-6968-933A-BA8E3B07F799}"/>
              </a:ext>
            </a:extLst>
          </p:cNvPr>
          <p:cNvSpPr txBox="1"/>
          <p:nvPr/>
        </p:nvSpPr>
        <p:spPr>
          <a:xfrm>
            <a:off x="6564077" y="4868195"/>
            <a:ext cx="944800" cy="2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>
              <a:buClr>
                <a:srgbClr val="000000"/>
              </a:buClr>
              <a:buSzPts val="800"/>
            </a:pPr>
            <a:r>
              <a:rPr lang="en" sz="106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Sistema C</a:t>
            </a:r>
            <a:endParaRPr sz="1067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40" name="Google Shape;2445;p153">
            <a:extLst>
              <a:ext uri="{FF2B5EF4-FFF2-40B4-BE49-F238E27FC236}">
                <a16:creationId xmlns:a16="http://schemas.microsoft.com/office/drawing/2014/main" id="{0BCB62CD-D35B-D36C-7431-3359FA19C0B3}"/>
              </a:ext>
            </a:extLst>
          </p:cNvPr>
          <p:cNvCxnSpPr/>
          <p:nvPr/>
        </p:nvCxnSpPr>
        <p:spPr>
          <a:xfrm>
            <a:off x="3849605" y="4990965"/>
            <a:ext cx="9200" cy="403200"/>
          </a:xfrm>
          <a:prstGeom prst="straightConnector1">
            <a:avLst/>
          </a:prstGeom>
          <a:noFill/>
          <a:ln w="2857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42" name="Google Shape;2446;p153">
            <a:extLst>
              <a:ext uri="{FF2B5EF4-FFF2-40B4-BE49-F238E27FC236}">
                <a16:creationId xmlns:a16="http://schemas.microsoft.com/office/drawing/2014/main" id="{111C1A0B-9D7F-32F8-9545-81D7500CCDD5}"/>
              </a:ext>
            </a:extLst>
          </p:cNvPr>
          <p:cNvCxnSpPr/>
          <p:nvPr/>
        </p:nvCxnSpPr>
        <p:spPr>
          <a:xfrm rot="10800000" flipH="1">
            <a:off x="4108024" y="4988178"/>
            <a:ext cx="10800" cy="405600"/>
          </a:xfrm>
          <a:prstGeom prst="straightConnector1">
            <a:avLst/>
          </a:prstGeom>
          <a:noFill/>
          <a:ln w="2857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44" name="Google Shape;2447;p153">
            <a:extLst>
              <a:ext uri="{FF2B5EF4-FFF2-40B4-BE49-F238E27FC236}">
                <a16:creationId xmlns:a16="http://schemas.microsoft.com/office/drawing/2014/main" id="{0BF20ABA-11E9-6560-C6D6-73ED0D10E7B1}"/>
              </a:ext>
            </a:extLst>
          </p:cNvPr>
          <p:cNvSpPr txBox="1"/>
          <p:nvPr/>
        </p:nvSpPr>
        <p:spPr>
          <a:xfrm>
            <a:off x="605645" y="5313199"/>
            <a:ext cx="7067200" cy="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r>
              <a:rPr lang="en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Ecossistema Ciência e Tecnologia internacional </a:t>
            </a:r>
            <a:endParaRPr sz="2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" name="Google Shape;2448;p153">
            <a:extLst>
              <a:ext uri="{FF2B5EF4-FFF2-40B4-BE49-F238E27FC236}">
                <a16:creationId xmlns:a16="http://schemas.microsoft.com/office/drawing/2014/main" id="{F53AD00E-EDAC-D7AB-80A2-1384BC8CCA2A}"/>
              </a:ext>
            </a:extLst>
          </p:cNvPr>
          <p:cNvSpPr txBox="1"/>
          <p:nvPr/>
        </p:nvSpPr>
        <p:spPr>
          <a:xfrm>
            <a:off x="2091586" y="1777359"/>
            <a:ext cx="4261368" cy="3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" sz="146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Ecossistema Ciência e Tecnologia nacional </a:t>
            </a:r>
            <a:endParaRPr sz="1467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8" name="Google Shape;2450;p153">
            <a:extLst>
              <a:ext uri="{FF2B5EF4-FFF2-40B4-BE49-F238E27FC236}">
                <a16:creationId xmlns:a16="http://schemas.microsoft.com/office/drawing/2014/main" id="{7270593E-ED22-DC54-B1F4-A86FB04FF87B}"/>
              </a:ext>
            </a:extLst>
          </p:cNvPr>
          <p:cNvSpPr/>
          <p:nvPr/>
        </p:nvSpPr>
        <p:spPr>
          <a:xfrm rot="10800000">
            <a:off x="7139575" y="3326321"/>
            <a:ext cx="728000" cy="568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2857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endParaRPr sz="2400"/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CABA067F-F43C-4CA8-2464-FC489F1226FA}"/>
              </a:ext>
            </a:extLst>
          </p:cNvPr>
          <p:cNvSpPr/>
          <p:nvPr/>
        </p:nvSpPr>
        <p:spPr>
          <a:xfrm>
            <a:off x="8287519" y="1704909"/>
            <a:ext cx="3610874" cy="40609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2" name="Google Shape;2449;p153">
            <a:extLst>
              <a:ext uri="{FF2B5EF4-FFF2-40B4-BE49-F238E27FC236}">
                <a16:creationId xmlns:a16="http://schemas.microsoft.com/office/drawing/2014/main" id="{441FC140-8482-CFF4-0AE2-A2379802E757}"/>
              </a:ext>
            </a:extLst>
          </p:cNvPr>
          <p:cNvSpPr txBox="1"/>
          <p:nvPr/>
        </p:nvSpPr>
        <p:spPr>
          <a:xfrm>
            <a:off x="8287519" y="1831708"/>
            <a:ext cx="3298378" cy="677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 algn="ctr"/>
            <a:r>
              <a:rPr lang="en" sz="160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Evolução do nº de adoções de normas PTCRIS </a:t>
            </a:r>
            <a:endParaRPr sz="160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54" name="Chart 153">
            <a:extLst>
              <a:ext uri="{FF2B5EF4-FFF2-40B4-BE49-F238E27FC236}">
                <a16:creationId xmlns:a16="http://schemas.microsoft.com/office/drawing/2014/main" id="{EBE56980-4042-5FAC-9120-5B2B7F19F4BD}"/>
              </a:ext>
              <a:ext uri="{147F2762-F138-4A5C-976F-8EAC2B608ADB}">
                <a16:predDERef xmlns:a16="http://schemas.microsoft.com/office/drawing/2014/main" pred="{557223EC-4AF2-4F4A-9458-4756E01116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5686833"/>
              </p:ext>
            </p:extLst>
          </p:nvPr>
        </p:nvGraphicFramePr>
        <p:xfrm>
          <a:off x="8637964" y="2417997"/>
          <a:ext cx="2715487" cy="3286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11447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345C1B45-121B-FF92-C89E-D40B7EC024B1}"/>
              </a:ext>
            </a:extLst>
          </p:cNvPr>
          <p:cNvSpPr/>
          <p:nvPr/>
        </p:nvSpPr>
        <p:spPr>
          <a:xfrm>
            <a:off x="10239274" y="0"/>
            <a:ext cx="1969475" cy="182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8410ACE-E3D6-32EF-725A-58824D0BC0D1}"/>
              </a:ext>
            </a:extLst>
          </p:cNvPr>
          <p:cNvSpPr/>
          <p:nvPr/>
        </p:nvSpPr>
        <p:spPr>
          <a:xfrm>
            <a:off x="10239274" y="0"/>
            <a:ext cx="1969475" cy="182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D7610E12-9FA8-F4F4-013C-F98E703A78F9}"/>
              </a:ext>
            </a:extLst>
          </p:cNvPr>
          <p:cNvSpPr/>
          <p:nvPr/>
        </p:nvSpPr>
        <p:spPr>
          <a:xfrm>
            <a:off x="97204" y="107136"/>
            <a:ext cx="2699261" cy="813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Google Shape;797;p111">
            <a:extLst>
              <a:ext uri="{FF2B5EF4-FFF2-40B4-BE49-F238E27FC236}">
                <a16:creationId xmlns:a16="http://schemas.microsoft.com/office/drawing/2014/main" id="{C29DA12D-B188-167F-6B67-7E1604B5B34A}"/>
              </a:ext>
            </a:extLst>
          </p:cNvPr>
          <p:cNvSpPr/>
          <p:nvPr/>
        </p:nvSpPr>
        <p:spPr>
          <a:xfrm>
            <a:off x="1096756" y="1350601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33" tIns="78633" rIns="78633" bIns="78633" anchor="ctr" anchorCtr="0">
            <a:noAutofit/>
          </a:bodyPr>
          <a:lstStyle/>
          <a:p>
            <a:pPr algn="ctr">
              <a:lnSpc>
                <a:spcPct val="90000"/>
              </a:lnSpc>
            </a:pPr>
            <a:endParaRPr sz="14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798;p111">
            <a:extLst>
              <a:ext uri="{FF2B5EF4-FFF2-40B4-BE49-F238E27FC236}">
                <a16:creationId xmlns:a16="http://schemas.microsoft.com/office/drawing/2014/main" id="{BCD81CB5-7907-CF70-0915-180C3A44377A}"/>
              </a:ext>
            </a:extLst>
          </p:cNvPr>
          <p:cNvSpPr/>
          <p:nvPr/>
        </p:nvSpPr>
        <p:spPr>
          <a:xfrm>
            <a:off x="4692332" y="1350601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33" tIns="78633" rIns="78633" bIns="78633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1467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Organizações</a:t>
            </a:r>
            <a:endParaRPr sz="1467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9" name="Google Shape;799;p111">
            <a:extLst>
              <a:ext uri="{FF2B5EF4-FFF2-40B4-BE49-F238E27FC236}">
                <a16:creationId xmlns:a16="http://schemas.microsoft.com/office/drawing/2014/main" id="{B034D385-AEB3-901B-A8B3-35AF8C3535EA}"/>
              </a:ext>
            </a:extLst>
          </p:cNvPr>
          <p:cNvSpPr/>
          <p:nvPr/>
        </p:nvSpPr>
        <p:spPr>
          <a:xfrm>
            <a:off x="6490120" y="1350601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33" tIns="78633" rIns="78633" bIns="78633" anchor="ctr" anchorCtr="0">
            <a:noAutofit/>
          </a:bodyPr>
          <a:lstStyle/>
          <a:p>
            <a:pPr algn="ctr">
              <a:lnSpc>
                <a:spcPct val="90000"/>
              </a:lnSpc>
            </a:pPr>
            <a:endParaRPr sz="1467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2" name="Google Shape;804;p111">
            <a:extLst>
              <a:ext uri="{FF2B5EF4-FFF2-40B4-BE49-F238E27FC236}">
                <a16:creationId xmlns:a16="http://schemas.microsoft.com/office/drawing/2014/main" id="{5E9AC211-2446-EE87-FB4A-6ED03ADAE002}"/>
              </a:ext>
            </a:extLst>
          </p:cNvPr>
          <p:cNvSpPr/>
          <p:nvPr/>
        </p:nvSpPr>
        <p:spPr>
          <a:xfrm>
            <a:off x="1086924" y="1086803"/>
            <a:ext cx="725200" cy="63120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952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3" name="Google Shape;805;p111">
            <a:extLst>
              <a:ext uri="{FF2B5EF4-FFF2-40B4-BE49-F238E27FC236}">
                <a16:creationId xmlns:a16="http://schemas.microsoft.com/office/drawing/2014/main" id="{9A094B27-697B-E9D7-8EC7-AEB65A81961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35675" y="1188555"/>
            <a:ext cx="427700" cy="427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14" name="Google Shape;806;p111">
            <a:extLst>
              <a:ext uri="{FF2B5EF4-FFF2-40B4-BE49-F238E27FC236}">
                <a16:creationId xmlns:a16="http://schemas.microsoft.com/office/drawing/2014/main" id="{99A47DBD-709B-3F68-32D0-B601BDA2C4CF}"/>
              </a:ext>
            </a:extLst>
          </p:cNvPr>
          <p:cNvSpPr/>
          <p:nvPr/>
        </p:nvSpPr>
        <p:spPr>
          <a:xfrm>
            <a:off x="6491732" y="1086803"/>
            <a:ext cx="725200" cy="63120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952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" name="Google Shape;807;p111">
            <a:extLst>
              <a:ext uri="{FF2B5EF4-FFF2-40B4-BE49-F238E27FC236}">
                <a16:creationId xmlns:a16="http://schemas.microsoft.com/office/drawing/2014/main" id="{43321384-512F-267E-2246-18271CA2FF28}"/>
              </a:ext>
            </a:extLst>
          </p:cNvPr>
          <p:cNvSpPr/>
          <p:nvPr/>
        </p:nvSpPr>
        <p:spPr>
          <a:xfrm>
            <a:off x="4613041" y="1086821"/>
            <a:ext cx="725200" cy="63120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952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6" name="Google Shape;808;p111">
            <a:extLst>
              <a:ext uri="{FF2B5EF4-FFF2-40B4-BE49-F238E27FC236}">
                <a16:creationId xmlns:a16="http://schemas.microsoft.com/office/drawing/2014/main" id="{6C97FAC3-75D5-EC0D-7E23-CC56C26B13B6}"/>
              </a:ext>
            </a:extLst>
          </p:cNvPr>
          <p:cNvPicPr preferRelativeResize="0"/>
          <p:nvPr/>
        </p:nvPicPr>
        <p:blipFill rotWithShape="1">
          <a:blip r:embed="rId3">
            <a:alphaModFix amt="50000"/>
          </a:blip>
          <a:srcRect/>
          <a:stretch/>
        </p:blipFill>
        <p:spPr>
          <a:xfrm>
            <a:off x="4783524" y="1124254"/>
            <a:ext cx="427699" cy="427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17" name="Google Shape;809;p111">
            <a:extLst>
              <a:ext uri="{FF2B5EF4-FFF2-40B4-BE49-F238E27FC236}">
                <a16:creationId xmlns:a16="http://schemas.microsoft.com/office/drawing/2014/main" id="{E67F062C-CA94-9680-84EA-634EFDB6C8CA}"/>
              </a:ext>
            </a:extLst>
          </p:cNvPr>
          <p:cNvPicPr preferRelativeResize="0"/>
          <p:nvPr/>
        </p:nvPicPr>
        <p:blipFill rotWithShape="1">
          <a:blip r:embed="rId4">
            <a:alphaModFix amt="50000"/>
          </a:blip>
          <a:srcRect/>
          <a:stretch/>
        </p:blipFill>
        <p:spPr>
          <a:xfrm>
            <a:off x="6604207" y="1172499"/>
            <a:ext cx="481200" cy="481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18" name="Google Shape;810;p111">
            <a:extLst>
              <a:ext uri="{FF2B5EF4-FFF2-40B4-BE49-F238E27FC236}">
                <a16:creationId xmlns:a16="http://schemas.microsoft.com/office/drawing/2014/main" id="{92224A78-9E6F-AD88-9FBC-19B299F7109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5692" y="1921237"/>
            <a:ext cx="1388449" cy="188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811;p111">
            <a:extLst>
              <a:ext uri="{FF2B5EF4-FFF2-40B4-BE49-F238E27FC236}">
                <a16:creationId xmlns:a16="http://schemas.microsoft.com/office/drawing/2014/main" id="{1728C43C-6B00-9A74-1014-5C25C898F92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41858" y="1495564"/>
            <a:ext cx="1005965" cy="342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812;p111">
            <a:extLst>
              <a:ext uri="{FF2B5EF4-FFF2-40B4-BE49-F238E27FC236}">
                <a16:creationId xmlns:a16="http://schemas.microsoft.com/office/drawing/2014/main" id="{1932BBBA-886E-B684-0C4F-7EACDC053B8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26676" y="1496239"/>
            <a:ext cx="552329" cy="26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813;p111">
            <a:extLst>
              <a:ext uri="{FF2B5EF4-FFF2-40B4-BE49-F238E27FC236}">
                <a16:creationId xmlns:a16="http://schemas.microsoft.com/office/drawing/2014/main" id="{AC9E215D-7965-AF61-7342-39A0FBD85BA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96924" y="1793783"/>
            <a:ext cx="1053667" cy="3336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Google Shape;821;p111">
            <a:extLst>
              <a:ext uri="{FF2B5EF4-FFF2-40B4-BE49-F238E27FC236}">
                <a16:creationId xmlns:a16="http://schemas.microsoft.com/office/drawing/2014/main" id="{13DDC383-8BED-E53C-5CE6-7C831A2E5D44}"/>
              </a:ext>
            </a:extLst>
          </p:cNvPr>
          <p:cNvGrpSpPr/>
          <p:nvPr/>
        </p:nvGrpSpPr>
        <p:grpSpPr>
          <a:xfrm>
            <a:off x="4552587" y="918721"/>
            <a:ext cx="1943255" cy="1344000"/>
            <a:chOff x="3841900" y="-292875"/>
            <a:chExt cx="1419600" cy="1008000"/>
          </a:xfrm>
        </p:grpSpPr>
        <p:sp>
          <p:nvSpPr>
            <p:cNvPr id="33" name="Google Shape;822;p111">
              <a:extLst>
                <a:ext uri="{FF2B5EF4-FFF2-40B4-BE49-F238E27FC236}">
                  <a16:creationId xmlns:a16="http://schemas.microsoft.com/office/drawing/2014/main" id="{F3B83EFA-7A93-7103-E523-3792D97B8BA4}"/>
                </a:ext>
              </a:extLst>
            </p:cNvPr>
            <p:cNvSpPr/>
            <p:nvPr/>
          </p:nvSpPr>
          <p:spPr>
            <a:xfrm>
              <a:off x="3841900" y="-292875"/>
              <a:ext cx="1419600" cy="100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823;p111">
              <a:extLst>
                <a:ext uri="{FF2B5EF4-FFF2-40B4-BE49-F238E27FC236}">
                  <a16:creationId xmlns:a16="http://schemas.microsoft.com/office/drawing/2014/main" id="{35CD7B19-A963-A199-84A6-21229B358A8C}"/>
                </a:ext>
              </a:extLst>
            </p:cNvPr>
            <p:cNvSpPr/>
            <p:nvPr/>
          </p:nvSpPr>
          <p:spPr>
            <a:xfrm>
              <a:off x="3941555" y="27923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00AD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33" tIns="78633" rIns="78633" bIns="78633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endParaRPr sz="14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" name="Google Shape;824;p111">
              <a:extLst>
                <a:ext uri="{FF2B5EF4-FFF2-40B4-BE49-F238E27FC236}">
                  <a16:creationId xmlns:a16="http://schemas.microsoft.com/office/drawing/2014/main" id="{4B851EA1-4674-D2C8-79B5-6D1DF0E3606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64000"/>
            </a:blip>
            <a:srcRect/>
            <a:stretch/>
          </p:blipFill>
          <p:spPr>
            <a:xfrm>
              <a:off x="4315000" y="50000"/>
              <a:ext cx="473400" cy="473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38" name="Google Shape;825;p111">
              <a:extLst>
                <a:ext uri="{FF2B5EF4-FFF2-40B4-BE49-F238E27FC236}">
                  <a16:creationId xmlns:a16="http://schemas.microsoft.com/office/drawing/2014/main" id="{625EE4DA-842A-413C-4D9F-CAE8925FC8D2}"/>
                </a:ext>
              </a:extLst>
            </p:cNvPr>
            <p:cNvSpPr txBox="1"/>
            <p:nvPr/>
          </p:nvSpPr>
          <p:spPr>
            <a:xfrm>
              <a:off x="3934238" y="389313"/>
              <a:ext cx="12582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"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Organizações</a:t>
              </a: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Google Shape;836;p111">
            <a:extLst>
              <a:ext uri="{FF2B5EF4-FFF2-40B4-BE49-F238E27FC236}">
                <a16:creationId xmlns:a16="http://schemas.microsoft.com/office/drawing/2014/main" id="{381FC98C-7EE3-155D-3600-EF57ED130B71}"/>
              </a:ext>
            </a:extLst>
          </p:cNvPr>
          <p:cNvSpPr/>
          <p:nvPr/>
        </p:nvSpPr>
        <p:spPr>
          <a:xfrm>
            <a:off x="2903108" y="1350601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9525" cap="flat" cmpd="sng">
            <a:solidFill>
              <a:srgbClr val="00AD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33" tIns="78633" rIns="78633" bIns="78633" anchor="ctr" anchorCtr="0">
            <a:noAutofit/>
          </a:bodyPr>
          <a:lstStyle/>
          <a:p>
            <a:pPr>
              <a:lnSpc>
                <a:spcPct val="90000"/>
              </a:lnSpc>
            </a:pPr>
            <a:endParaRPr sz="14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" name="Google Shape;837;p111">
            <a:extLst>
              <a:ext uri="{FF2B5EF4-FFF2-40B4-BE49-F238E27FC236}">
                <a16:creationId xmlns:a16="http://schemas.microsoft.com/office/drawing/2014/main" id="{CC196B02-5340-1FF5-389F-F366068AAC92}"/>
              </a:ext>
            </a:extLst>
          </p:cNvPr>
          <p:cNvPicPr preferRelativeResize="0"/>
          <p:nvPr/>
        </p:nvPicPr>
        <p:blipFill>
          <a:blip r:embed="rId2">
            <a:alphaModFix amt="79000"/>
          </a:blip>
          <a:stretch>
            <a:fillRect/>
          </a:stretch>
        </p:blipFill>
        <p:spPr>
          <a:xfrm>
            <a:off x="2980462" y="1425453"/>
            <a:ext cx="535943" cy="5431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45" name="Google Shape;838;p111">
            <a:extLst>
              <a:ext uri="{FF2B5EF4-FFF2-40B4-BE49-F238E27FC236}">
                <a16:creationId xmlns:a16="http://schemas.microsoft.com/office/drawing/2014/main" id="{DA19A56B-7E5A-B36C-1F97-7099F89A0766}"/>
              </a:ext>
            </a:extLst>
          </p:cNvPr>
          <p:cNvPicPr preferRelativeResize="0"/>
          <p:nvPr/>
        </p:nvPicPr>
        <p:blipFill rotWithShape="1">
          <a:blip r:embed="rId3">
            <a:alphaModFix amt="95000"/>
          </a:blip>
          <a:srcRect/>
          <a:stretch/>
        </p:blipFill>
        <p:spPr>
          <a:xfrm>
            <a:off x="3872721" y="1456438"/>
            <a:ext cx="474800" cy="481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cxnSp>
        <p:nvCxnSpPr>
          <p:cNvPr id="46" name="Google Shape;839;p111">
            <a:extLst>
              <a:ext uri="{FF2B5EF4-FFF2-40B4-BE49-F238E27FC236}">
                <a16:creationId xmlns:a16="http://schemas.microsoft.com/office/drawing/2014/main" id="{B48ACDD7-4256-C43A-7FAA-1DF8428B0852}"/>
              </a:ext>
            </a:extLst>
          </p:cNvPr>
          <p:cNvCxnSpPr/>
          <p:nvPr/>
        </p:nvCxnSpPr>
        <p:spPr>
          <a:xfrm>
            <a:off x="3517357" y="1745135"/>
            <a:ext cx="356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47" name="Google Shape;840;p111">
            <a:extLst>
              <a:ext uri="{FF2B5EF4-FFF2-40B4-BE49-F238E27FC236}">
                <a16:creationId xmlns:a16="http://schemas.microsoft.com/office/drawing/2014/main" id="{8AEFAA3A-E2B9-5EE5-9516-D66C83755C87}"/>
              </a:ext>
            </a:extLst>
          </p:cNvPr>
          <p:cNvSpPr txBox="1"/>
          <p:nvPr/>
        </p:nvSpPr>
        <p:spPr>
          <a:xfrm>
            <a:off x="2873589" y="1841469"/>
            <a:ext cx="1655200" cy="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Afiliações</a:t>
            </a: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" name="Google Shape;2079;p141">
            <a:extLst>
              <a:ext uri="{FF2B5EF4-FFF2-40B4-BE49-F238E27FC236}">
                <a16:creationId xmlns:a16="http://schemas.microsoft.com/office/drawing/2014/main" id="{CF4B5F25-5932-80DD-85D1-84FA623C25B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17751" y="1775540"/>
            <a:ext cx="1224676" cy="36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5" descr="A yellow circle with black letters&#10;&#10;Description automatically generated with medium confidence">
            <a:extLst>
              <a:ext uri="{FF2B5EF4-FFF2-40B4-BE49-F238E27FC236}">
                <a16:creationId xmlns:a16="http://schemas.microsoft.com/office/drawing/2014/main" id="{29DC4F42-3287-C1B1-2A27-2EFCC41659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857" y="1364325"/>
            <a:ext cx="931502" cy="465751"/>
          </a:xfrm>
          <a:prstGeom prst="rect">
            <a:avLst/>
          </a:prstGeom>
        </p:spPr>
      </p:pic>
      <p:grpSp>
        <p:nvGrpSpPr>
          <p:cNvPr id="59" name="Google Shape;826;p111">
            <a:extLst>
              <a:ext uri="{FF2B5EF4-FFF2-40B4-BE49-F238E27FC236}">
                <a16:creationId xmlns:a16="http://schemas.microsoft.com/office/drawing/2014/main" id="{93D52147-4FAA-6503-EF7B-38542A7D8794}"/>
              </a:ext>
            </a:extLst>
          </p:cNvPr>
          <p:cNvGrpSpPr/>
          <p:nvPr/>
        </p:nvGrpSpPr>
        <p:grpSpPr>
          <a:xfrm>
            <a:off x="6438705" y="896531"/>
            <a:ext cx="1806000" cy="1391600"/>
            <a:chOff x="4994200" y="-310725"/>
            <a:chExt cx="1354500" cy="1043700"/>
          </a:xfrm>
        </p:grpSpPr>
        <p:sp>
          <p:nvSpPr>
            <p:cNvPr id="60" name="Google Shape;827;p111">
              <a:extLst>
                <a:ext uri="{FF2B5EF4-FFF2-40B4-BE49-F238E27FC236}">
                  <a16:creationId xmlns:a16="http://schemas.microsoft.com/office/drawing/2014/main" id="{23A114CB-70D9-2239-30F4-CE6E757FE49B}"/>
                </a:ext>
              </a:extLst>
            </p:cNvPr>
            <p:cNvSpPr/>
            <p:nvPr/>
          </p:nvSpPr>
          <p:spPr>
            <a:xfrm>
              <a:off x="4994200" y="-310725"/>
              <a:ext cx="1354500" cy="104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828;p111">
              <a:extLst>
                <a:ext uri="{FF2B5EF4-FFF2-40B4-BE49-F238E27FC236}">
                  <a16:creationId xmlns:a16="http://schemas.microsoft.com/office/drawing/2014/main" id="{559258FD-EBC2-D756-9220-727E34D46F36}"/>
                </a:ext>
              </a:extLst>
            </p:cNvPr>
            <p:cNvSpPr/>
            <p:nvPr/>
          </p:nvSpPr>
          <p:spPr>
            <a:xfrm>
              <a:off x="5061296" y="27923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28575" cap="flat" cmpd="sng">
              <a:solidFill>
                <a:srgbClr val="00AD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33" tIns="78633" rIns="78633" bIns="78633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endParaRPr sz="14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3" name="Google Shape;829;p111">
              <a:extLst>
                <a:ext uri="{FF2B5EF4-FFF2-40B4-BE49-F238E27FC236}">
                  <a16:creationId xmlns:a16="http://schemas.microsoft.com/office/drawing/2014/main" id="{9829B865-93A2-4DE8-AF97-AE3A4B9683F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 amt="83000"/>
            </a:blip>
            <a:srcRect/>
            <a:stretch/>
          </p:blipFill>
          <p:spPr>
            <a:xfrm>
              <a:off x="5450037" y="65824"/>
              <a:ext cx="473400" cy="473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64" name="Google Shape;830;p111">
              <a:extLst>
                <a:ext uri="{FF2B5EF4-FFF2-40B4-BE49-F238E27FC236}">
                  <a16:creationId xmlns:a16="http://schemas.microsoft.com/office/drawing/2014/main" id="{ACC02633-8FD7-A818-284E-0B4908E89662}"/>
                </a:ext>
              </a:extLst>
            </p:cNvPr>
            <p:cNvSpPr txBox="1"/>
            <p:nvPr/>
          </p:nvSpPr>
          <p:spPr>
            <a:xfrm>
              <a:off x="5065588" y="379263"/>
              <a:ext cx="12582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"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Projetos/Fin.</a:t>
              </a: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355C050-7BFD-FDA8-138A-15A39C309FC4}"/>
              </a:ext>
            </a:extLst>
          </p:cNvPr>
          <p:cNvGrpSpPr/>
          <p:nvPr/>
        </p:nvGrpSpPr>
        <p:grpSpPr>
          <a:xfrm>
            <a:off x="10721648" y="-4291"/>
            <a:ext cx="1447231" cy="1444260"/>
            <a:chOff x="713884" y="2153856"/>
            <a:chExt cx="3165600" cy="3257394"/>
          </a:xfrm>
        </p:grpSpPr>
        <p:pic>
          <p:nvPicPr>
            <p:cNvPr id="58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A4D3FE5F-B243-715E-052A-356533807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61" name="Google Shape;426;p97">
              <a:extLst>
                <a:ext uri="{FF2B5EF4-FFF2-40B4-BE49-F238E27FC236}">
                  <a16:creationId xmlns:a16="http://schemas.microsoft.com/office/drawing/2014/main" id="{8AA6AC25-6E43-D5B2-2333-981ED0A1A67B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</p:grpSp>
      <p:sp>
        <p:nvSpPr>
          <p:cNvPr id="2" name="Google Shape;791;p111">
            <a:extLst>
              <a:ext uri="{FF2B5EF4-FFF2-40B4-BE49-F238E27FC236}">
                <a16:creationId xmlns:a16="http://schemas.microsoft.com/office/drawing/2014/main" id="{74E7FEC5-9355-3BC6-781F-880631A6041E}"/>
              </a:ext>
            </a:extLst>
          </p:cNvPr>
          <p:cNvSpPr txBox="1"/>
          <p:nvPr/>
        </p:nvSpPr>
        <p:spPr>
          <a:xfrm>
            <a:off x="97205" y="60862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PT</a:t>
            </a:r>
            <a:r>
              <a:rPr lang="pt-PT" sz="3600" b="1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CRIS </a:t>
            </a: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|</a:t>
            </a:r>
            <a:r>
              <a:rPr lang="pt-PT" sz="44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 </a:t>
            </a:r>
            <a:r>
              <a:rPr lang="pt-PT" sz="32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QN &amp; Infraestruturas </a:t>
            </a:r>
          </a:p>
        </p:txBody>
      </p:sp>
      <p:sp>
        <p:nvSpPr>
          <p:cNvPr id="84" name="Google Shape;843;p111">
            <a:extLst>
              <a:ext uri="{FF2B5EF4-FFF2-40B4-BE49-F238E27FC236}">
                <a16:creationId xmlns:a16="http://schemas.microsoft.com/office/drawing/2014/main" id="{7DE82773-0DC5-FE02-3950-FD3FEE77357C}"/>
              </a:ext>
            </a:extLst>
          </p:cNvPr>
          <p:cNvSpPr/>
          <p:nvPr/>
        </p:nvSpPr>
        <p:spPr>
          <a:xfrm>
            <a:off x="865847" y="1303505"/>
            <a:ext cx="90400" cy="988800"/>
          </a:xfrm>
          <a:prstGeom prst="leftBracket">
            <a:avLst>
              <a:gd name="adj" fmla="val 8333"/>
            </a:avLst>
          </a:prstGeom>
          <a:noFill/>
          <a:ln w="9525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85" name="Google Shape;844;p111">
            <a:extLst>
              <a:ext uri="{FF2B5EF4-FFF2-40B4-BE49-F238E27FC236}">
                <a16:creationId xmlns:a16="http://schemas.microsoft.com/office/drawing/2014/main" id="{67D2ABA6-CBF2-005B-A9C5-B140B1B22EFA}"/>
              </a:ext>
            </a:extLst>
          </p:cNvPr>
          <p:cNvSpPr txBox="1"/>
          <p:nvPr/>
        </p:nvSpPr>
        <p:spPr>
          <a:xfrm rot="16200000">
            <a:off x="-550304" y="1553184"/>
            <a:ext cx="1618065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400" b="1">
                <a:latin typeface="Calibri"/>
                <a:ea typeface="Calibri"/>
                <a:cs typeface="Calibri"/>
                <a:sym typeface="Calibri"/>
              </a:rPr>
              <a:t>QN &amp; Infraestruturas PTCRIS</a:t>
            </a:r>
            <a:endParaRPr sz="14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5B183C6F-2560-C19E-2266-12E7AB566C50}"/>
              </a:ext>
            </a:extLst>
          </p:cNvPr>
          <p:cNvSpPr/>
          <p:nvPr/>
        </p:nvSpPr>
        <p:spPr>
          <a:xfrm>
            <a:off x="5291334" y="6298750"/>
            <a:ext cx="6771414" cy="46783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3" name="Google Shape;385;p59">
            <a:extLst>
              <a:ext uri="{FF2B5EF4-FFF2-40B4-BE49-F238E27FC236}">
                <a16:creationId xmlns:a16="http://schemas.microsoft.com/office/drawing/2014/main" id="{4AAD91AD-2A75-479D-99DE-C9BE09CEB865}"/>
              </a:ext>
            </a:extLst>
          </p:cNvPr>
          <p:cNvGrpSpPr/>
          <p:nvPr/>
        </p:nvGrpSpPr>
        <p:grpSpPr>
          <a:xfrm>
            <a:off x="949590" y="945844"/>
            <a:ext cx="1917152" cy="1348766"/>
            <a:chOff x="3642525" y="-116938"/>
            <a:chExt cx="1437900" cy="1011600"/>
          </a:xfrm>
        </p:grpSpPr>
        <p:sp>
          <p:nvSpPr>
            <p:cNvPr id="4" name="Google Shape;386;p59">
              <a:extLst>
                <a:ext uri="{FF2B5EF4-FFF2-40B4-BE49-F238E27FC236}">
                  <a16:creationId xmlns:a16="http://schemas.microsoft.com/office/drawing/2014/main" id="{90327611-0D94-81A3-0C23-0280240FFD5E}"/>
                </a:ext>
              </a:extLst>
            </p:cNvPr>
            <p:cNvSpPr/>
            <p:nvPr/>
          </p:nvSpPr>
          <p:spPr>
            <a:xfrm>
              <a:off x="3642525" y="-116938"/>
              <a:ext cx="1437900" cy="1011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" name="Google Shape;387;p59">
              <a:extLst>
                <a:ext uri="{FF2B5EF4-FFF2-40B4-BE49-F238E27FC236}">
                  <a16:creationId xmlns:a16="http://schemas.microsoft.com/office/drawing/2014/main" id="{511A5CEA-060C-C31E-8496-8E43F5BEEE46}"/>
                </a:ext>
              </a:extLst>
            </p:cNvPr>
            <p:cNvGrpSpPr/>
            <p:nvPr/>
          </p:nvGrpSpPr>
          <p:grpSpPr>
            <a:xfrm>
              <a:off x="3721575" y="172598"/>
              <a:ext cx="1258202" cy="660402"/>
              <a:chOff x="521175" y="1163198"/>
              <a:chExt cx="1258202" cy="660402"/>
            </a:xfrm>
          </p:grpSpPr>
          <p:sp>
            <p:nvSpPr>
              <p:cNvPr id="6" name="Google Shape;388;p59">
                <a:extLst>
                  <a:ext uri="{FF2B5EF4-FFF2-40B4-BE49-F238E27FC236}">
                    <a16:creationId xmlns:a16="http://schemas.microsoft.com/office/drawing/2014/main" id="{0C541439-C89B-D208-05C7-1D8AB89F4398}"/>
                  </a:ext>
                </a:extLst>
              </p:cNvPr>
              <p:cNvSpPr/>
              <p:nvPr/>
            </p:nvSpPr>
            <p:spPr>
              <a:xfrm>
                <a:off x="559073" y="1170923"/>
                <a:ext cx="1220287" cy="648072"/>
              </a:xfrm>
              <a:custGeom>
                <a:avLst/>
                <a:gdLst/>
                <a:ahLst/>
                <a:cxnLst/>
                <a:rect l="l" t="t" r="r" b="b"/>
                <a:pathLst>
                  <a:path w="1574564" h="864096" extrusionOk="0">
                    <a:moveTo>
                      <a:pt x="0" y="86410"/>
                    </a:moveTo>
                    <a:cubicBezTo>
                      <a:pt x="0" y="38687"/>
                      <a:pt x="38687" y="0"/>
                      <a:pt x="86410" y="0"/>
                    </a:cubicBezTo>
                    <a:lnTo>
                      <a:pt x="1488154" y="0"/>
                    </a:lnTo>
                    <a:cubicBezTo>
                      <a:pt x="1535877" y="0"/>
                      <a:pt x="1574564" y="38687"/>
                      <a:pt x="1574564" y="86410"/>
                    </a:cubicBezTo>
                    <a:lnTo>
                      <a:pt x="1574564" y="777686"/>
                    </a:lnTo>
                    <a:cubicBezTo>
                      <a:pt x="1574564" y="825409"/>
                      <a:pt x="1535877" y="864096"/>
                      <a:pt x="1488154" y="864096"/>
                    </a:cubicBezTo>
                    <a:lnTo>
                      <a:pt x="86410" y="864096"/>
                    </a:lnTo>
                    <a:cubicBezTo>
                      <a:pt x="38687" y="864096"/>
                      <a:pt x="0" y="825409"/>
                      <a:pt x="0" y="777686"/>
                    </a:cubicBezTo>
                    <a:lnTo>
                      <a:pt x="0" y="8641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78625" tIns="78625" rIns="78625" bIns="786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0" name="Google Shape;389;p59">
                <a:extLst>
                  <a:ext uri="{FF2B5EF4-FFF2-40B4-BE49-F238E27FC236}">
                    <a16:creationId xmlns:a16="http://schemas.microsoft.com/office/drawing/2014/main" id="{9DE412D4-999C-F1B1-3636-ECB2F5EB3C9C}"/>
                  </a:ext>
                </a:extLst>
              </p:cNvPr>
              <p:cNvPicPr preferRelativeResize="0"/>
              <p:nvPr/>
            </p:nvPicPr>
            <p:blipFill>
              <a:blip r:embed="rId2">
                <a:alphaModFix amt="17000"/>
              </a:blip>
              <a:stretch>
                <a:fillRect/>
              </a:stretch>
            </p:blipFill>
            <p:spPr>
              <a:xfrm>
                <a:off x="935374" y="1201274"/>
                <a:ext cx="473400" cy="4734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</p:pic>
          <p:sp>
            <p:nvSpPr>
              <p:cNvPr id="11" name="Google Shape;390;p59">
                <a:extLst>
                  <a:ext uri="{FF2B5EF4-FFF2-40B4-BE49-F238E27FC236}">
                    <a16:creationId xmlns:a16="http://schemas.microsoft.com/office/drawing/2014/main" id="{2A70BF91-9904-8BD4-A80E-A6073C31D207}"/>
                  </a:ext>
                </a:extLst>
              </p:cNvPr>
              <p:cNvSpPr/>
              <p:nvPr/>
            </p:nvSpPr>
            <p:spPr>
              <a:xfrm>
                <a:off x="559090" y="1163198"/>
                <a:ext cx="1220287" cy="648072"/>
              </a:xfrm>
              <a:custGeom>
                <a:avLst/>
                <a:gdLst/>
                <a:ahLst/>
                <a:cxnLst/>
                <a:rect l="l" t="t" r="r" b="b"/>
                <a:pathLst>
                  <a:path w="1574564" h="864096" extrusionOk="0">
                    <a:moveTo>
                      <a:pt x="0" y="86410"/>
                    </a:moveTo>
                    <a:cubicBezTo>
                      <a:pt x="0" y="38687"/>
                      <a:pt x="38687" y="0"/>
                      <a:pt x="86410" y="0"/>
                    </a:cubicBezTo>
                    <a:lnTo>
                      <a:pt x="1488154" y="0"/>
                    </a:lnTo>
                    <a:cubicBezTo>
                      <a:pt x="1535877" y="0"/>
                      <a:pt x="1574564" y="38687"/>
                      <a:pt x="1574564" y="86410"/>
                    </a:cubicBezTo>
                    <a:lnTo>
                      <a:pt x="1574564" y="777686"/>
                    </a:lnTo>
                    <a:cubicBezTo>
                      <a:pt x="1574564" y="825409"/>
                      <a:pt x="1535877" y="864096"/>
                      <a:pt x="1488154" y="864096"/>
                    </a:cubicBezTo>
                    <a:lnTo>
                      <a:pt x="86410" y="864096"/>
                    </a:lnTo>
                    <a:cubicBezTo>
                      <a:pt x="38687" y="864096"/>
                      <a:pt x="0" y="825409"/>
                      <a:pt x="0" y="777686"/>
                    </a:cubicBezTo>
                    <a:lnTo>
                      <a:pt x="0" y="8641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8625" tIns="78625" rIns="78625" bIns="78625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PT" sz="1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 </a:t>
                </a:r>
                <a:endParaRPr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391;p59">
                <a:extLst>
                  <a:ext uri="{FF2B5EF4-FFF2-40B4-BE49-F238E27FC236}">
                    <a16:creationId xmlns:a16="http://schemas.microsoft.com/office/drawing/2014/main" id="{015C8B77-D1A7-D3D7-5C29-6D1F3388FE1E}"/>
                  </a:ext>
                </a:extLst>
              </p:cNvPr>
              <p:cNvSpPr txBox="1"/>
              <p:nvPr/>
            </p:nvSpPr>
            <p:spPr>
              <a:xfrm>
                <a:off x="521175" y="1532300"/>
                <a:ext cx="1258200" cy="291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PT" sz="1900">
                    <a:solidFill>
                      <a:srgbClr val="D9D9D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Investigadores </a:t>
                </a:r>
                <a:endParaRPr sz="1900">
                  <a:solidFill>
                    <a:srgbClr val="D9D9D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5" name="Google Shape;392;p59">
            <a:extLst>
              <a:ext uri="{FF2B5EF4-FFF2-40B4-BE49-F238E27FC236}">
                <a16:creationId xmlns:a16="http://schemas.microsoft.com/office/drawing/2014/main" id="{B6B75E19-39B1-F43E-A000-89A865380CA9}"/>
              </a:ext>
            </a:extLst>
          </p:cNvPr>
          <p:cNvGrpSpPr/>
          <p:nvPr/>
        </p:nvGrpSpPr>
        <p:grpSpPr>
          <a:xfrm>
            <a:off x="2792160" y="993908"/>
            <a:ext cx="1848286" cy="1343966"/>
            <a:chOff x="2281325" y="-538100"/>
            <a:chExt cx="1404900" cy="1008000"/>
          </a:xfrm>
        </p:grpSpPr>
        <p:sp>
          <p:nvSpPr>
            <p:cNvPr id="48" name="Google Shape;393;p59">
              <a:extLst>
                <a:ext uri="{FF2B5EF4-FFF2-40B4-BE49-F238E27FC236}">
                  <a16:creationId xmlns:a16="http://schemas.microsoft.com/office/drawing/2014/main" id="{06BEC1A8-8DB7-C59D-CB0C-D217C2B2A229}"/>
                </a:ext>
              </a:extLst>
            </p:cNvPr>
            <p:cNvSpPr/>
            <p:nvPr/>
          </p:nvSpPr>
          <p:spPr>
            <a:xfrm>
              <a:off x="2281325" y="-538100"/>
              <a:ext cx="1404900" cy="100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94;p59">
              <a:extLst>
                <a:ext uri="{FF2B5EF4-FFF2-40B4-BE49-F238E27FC236}">
                  <a16:creationId xmlns:a16="http://schemas.microsoft.com/office/drawing/2014/main" id="{C5D0A289-C83A-CA2E-D2C9-3A8B58311BE5}"/>
                </a:ext>
              </a:extLst>
            </p:cNvPr>
            <p:cNvSpPr/>
            <p:nvPr/>
          </p:nvSpPr>
          <p:spPr>
            <a:xfrm>
              <a:off x="2364615" y="-270102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25" tIns="78625" rIns="78625" bIns="78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Afiliações</a:t>
              </a: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" name="Google Shape;395;p59">
              <a:extLst>
                <a:ext uri="{FF2B5EF4-FFF2-40B4-BE49-F238E27FC236}">
                  <a16:creationId xmlns:a16="http://schemas.microsoft.com/office/drawing/2014/main" id="{281274F6-0DB2-7F33-23E2-B02635B72C0F}"/>
                </a:ext>
              </a:extLst>
            </p:cNvPr>
            <p:cNvPicPr preferRelativeResize="0"/>
            <p:nvPr/>
          </p:nvPicPr>
          <p:blipFill>
            <a:blip r:embed="rId2">
              <a:alphaModFix amt="18000"/>
            </a:blip>
            <a:stretch>
              <a:fillRect/>
            </a:stretch>
          </p:blipFill>
          <p:spPr>
            <a:xfrm>
              <a:off x="2431209" y="-220737"/>
              <a:ext cx="407375" cy="40737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51" name="Google Shape;396;p59">
              <a:extLst>
                <a:ext uri="{FF2B5EF4-FFF2-40B4-BE49-F238E27FC236}">
                  <a16:creationId xmlns:a16="http://schemas.microsoft.com/office/drawing/2014/main" id="{0B562A18-7A33-9460-D26E-A0B1C349AAE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16000"/>
            </a:blip>
            <a:srcRect/>
            <a:stretch/>
          </p:blipFill>
          <p:spPr>
            <a:xfrm>
              <a:off x="3109425" y="-197498"/>
              <a:ext cx="360900" cy="3609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cxnSp>
          <p:nvCxnSpPr>
            <p:cNvPr id="52" name="Google Shape;397;p59">
              <a:extLst>
                <a:ext uri="{FF2B5EF4-FFF2-40B4-BE49-F238E27FC236}">
                  <a16:creationId xmlns:a16="http://schemas.microsoft.com/office/drawing/2014/main" id="{9DEBE757-3DD5-7DA0-7F6D-920E0DDC9E2A}"/>
                </a:ext>
              </a:extLst>
            </p:cNvPr>
            <p:cNvCxnSpPr/>
            <p:nvPr/>
          </p:nvCxnSpPr>
          <p:spPr>
            <a:xfrm>
              <a:off x="2839309" y="19025"/>
              <a:ext cx="2709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sp>
          <p:nvSpPr>
            <p:cNvPr id="53" name="Google Shape;398;p59">
              <a:extLst>
                <a:ext uri="{FF2B5EF4-FFF2-40B4-BE49-F238E27FC236}">
                  <a16:creationId xmlns:a16="http://schemas.microsoft.com/office/drawing/2014/main" id="{0A2DE6E7-F3C1-FF78-0BDC-39586F784A14}"/>
                </a:ext>
              </a:extLst>
            </p:cNvPr>
            <p:cNvSpPr txBox="1"/>
            <p:nvPr/>
          </p:nvSpPr>
          <p:spPr>
            <a:xfrm>
              <a:off x="2349975" y="91275"/>
              <a:ext cx="12582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>
                  <a:solidFill>
                    <a:srgbClr val="D9D9D9"/>
                  </a:solidFill>
                  <a:latin typeface="Calibri"/>
                  <a:ea typeface="Calibri"/>
                  <a:cs typeface="Calibri"/>
                  <a:sym typeface="Calibri"/>
                </a:rPr>
                <a:t>Afiliações</a:t>
              </a:r>
              <a:endParaRPr sz="190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399;p59">
            <a:extLst>
              <a:ext uri="{FF2B5EF4-FFF2-40B4-BE49-F238E27FC236}">
                <a16:creationId xmlns:a16="http://schemas.microsoft.com/office/drawing/2014/main" id="{064A0E14-FD68-0D2C-2139-272CFDEF1A01}"/>
              </a:ext>
            </a:extLst>
          </p:cNvPr>
          <p:cNvGrpSpPr/>
          <p:nvPr/>
        </p:nvGrpSpPr>
        <p:grpSpPr>
          <a:xfrm>
            <a:off x="4568216" y="914467"/>
            <a:ext cx="1892753" cy="1343966"/>
            <a:chOff x="3841900" y="-292875"/>
            <a:chExt cx="1419600" cy="1008000"/>
          </a:xfrm>
        </p:grpSpPr>
        <p:sp>
          <p:nvSpPr>
            <p:cNvPr id="77" name="Google Shape;400;p59">
              <a:extLst>
                <a:ext uri="{FF2B5EF4-FFF2-40B4-BE49-F238E27FC236}">
                  <a16:creationId xmlns:a16="http://schemas.microsoft.com/office/drawing/2014/main" id="{73BA02F1-EF2D-D8E4-5C67-91354C597B5E}"/>
                </a:ext>
              </a:extLst>
            </p:cNvPr>
            <p:cNvSpPr/>
            <p:nvPr/>
          </p:nvSpPr>
          <p:spPr>
            <a:xfrm>
              <a:off x="3841900" y="-292875"/>
              <a:ext cx="1419600" cy="100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01;p59">
              <a:extLst>
                <a:ext uri="{FF2B5EF4-FFF2-40B4-BE49-F238E27FC236}">
                  <a16:creationId xmlns:a16="http://schemas.microsoft.com/office/drawing/2014/main" id="{D4A167B1-5186-7A76-1F2D-2B33A32FA2B0}"/>
                </a:ext>
              </a:extLst>
            </p:cNvPr>
            <p:cNvSpPr/>
            <p:nvPr/>
          </p:nvSpPr>
          <p:spPr>
            <a:xfrm>
              <a:off x="3941555" y="27923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25" tIns="78625" rIns="78625" bIns="78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9" name="Google Shape;402;p59">
              <a:extLst>
                <a:ext uri="{FF2B5EF4-FFF2-40B4-BE49-F238E27FC236}">
                  <a16:creationId xmlns:a16="http://schemas.microsoft.com/office/drawing/2014/main" id="{A2B80D1B-53A0-3FA6-9CCD-0631495CB60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17000"/>
            </a:blip>
            <a:srcRect/>
            <a:stretch/>
          </p:blipFill>
          <p:spPr>
            <a:xfrm>
              <a:off x="4315000" y="50000"/>
              <a:ext cx="473400" cy="473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80" name="Google Shape;403;p59">
              <a:extLst>
                <a:ext uri="{FF2B5EF4-FFF2-40B4-BE49-F238E27FC236}">
                  <a16:creationId xmlns:a16="http://schemas.microsoft.com/office/drawing/2014/main" id="{EB71EFA2-B9EB-74ED-F092-D6F3050B806D}"/>
                </a:ext>
              </a:extLst>
            </p:cNvPr>
            <p:cNvSpPr txBox="1"/>
            <p:nvPr/>
          </p:nvSpPr>
          <p:spPr>
            <a:xfrm>
              <a:off x="3934238" y="389313"/>
              <a:ext cx="12582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>
                  <a:solidFill>
                    <a:srgbClr val="CCCCCC"/>
                  </a:solidFill>
                  <a:latin typeface="Calibri"/>
                  <a:ea typeface="Calibri"/>
                  <a:cs typeface="Calibri"/>
                  <a:sym typeface="Calibri"/>
                </a:rPr>
                <a:t>Organizações</a:t>
              </a:r>
              <a:endParaRPr sz="1900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1917339D-D642-B424-991C-02FABDAEB3B6}"/>
              </a:ext>
            </a:extLst>
          </p:cNvPr>
          <p:cNvGrpSpPr/>
          <p:nvPr/>
        </p:nvGrpSpPr>
        <p:grpSpPr>
          <a:xfrm>
            <a:off x="8348671" y="1351207"/>
            <a:ext cx="1677600" cy="885152"/>
            <a:chOff x="8259289" y="3828010"/>
            <a:chExt cx="1677600" cy="885152"/>
          </a:xfrm>
        </p:grpSpPr>
        <p:sp>
          <p:nvSpPr>
            <p:cNvPr id="81" name="Google Shape;366;p59">
              <a:extLst>
                <a:ext uri="{FF2B5EF4-FFF2-40B4-BE49-F238E27FC236}">
                  <a16:creationId xmlns:a16="http://schemas.microsoft.com/office/drawing/2014/main" id="{5B915FEA-E79B-E07B-F079-0BC936837232}"/>
                </a:ext>
              </a:extLst>
            </p:cNvPr>
            <p:cNvSpPr/>
            <p:nvPr/>
          </p:nvSpPr>
          <p:spPr>
            <a:xfrm>
              <a:off x="8269089" y="3828010"/>
              <a:ext cx="1625737" cy="864096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25" tIns="78625" rIns="78625" bIns="78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Outcomes / outputs</a:t>
              </a: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0" name="Google Shape;369;p59">
              <a:extLst>
                <a:ext uri="{FF2B5EF4-FFF2-40B4-BE49-F238E27FC236}">
                  <a16:creationId xmlns:a16="http://schemas.microsoft.com/office/drawing/2014/main" id="{D50BB5F5-3AA7-F384-61ED-1790ACE7166B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 amt="17000"/>
            </a:blip>
            <a:srcRect/>
            <a:stretch/>
          </p:blipFill>
          <p:spPr>
            <a:xfrm>
              <a:off x="8729075" y="3878546"/>
              <a:ext cx="725166" cy="72516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92" name="Google Shape;404;p59">
              <a:extLst>
                <a:ext uri="{FF2B5EF4-FFF2-40B4-BE49-F238E27FC236}">
                  <a16:creationId xmlns:a16="http://schemas.microsoft.com/office/drawing/2014/main" id="{F2990476-EE94-1ED0-AAA3-7EE8EE86842C}"/>
                </a:ext>
              </a:extLst>
            </p:cNvPr>
            <p:cNvSpPr txBox="1"/>
            <p:nvPr/>
          </p:nvSpPr>
          <p:spPr>
            <a:xfrm>
              <a:off x="8259289" y="4324662"/>
              <a:ext cx="1677600" cy="38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>
                  <a:solidFill>
                    <a:srgbClr val="D9D9D9"/>
                  </a:solidFill>
                  <a:latin typeface="Calibri"/>
                  <a:ea typeface="Calibri"/>
                  <a:cs typeface="Calibri"/>
                  <a:sym typeface="Calibri"/>
                </a:rPr>
                <a:t>Produções</a:t>
              </a:r>
              <a:endParaRPr sz="190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" name="Google Shape;405;p59">
            <a:extLst>
              <a:ext uri="{FF2B5EF4-FFF2-40B4-BE49-F238E27FC236}">
                <a16:creationId xmlns:a16="http://schemas.microsoft.com/office/drawing/2014/main" id="{B4D35E23-EF60-8A4C-DB49-C8AE5CD0D770}"/>
              </a:ext>
            </a:extLst>
          </p:cNvPr>
          <p:cNvGrpSpPr/>
          <p:nvPr/>
        </p:nvGrpSpPr>
        <p:grpSpPr>
          <a:xfrm>
            <a:off x="9887371" y="1351384"/>
            <a:ext cx="2047549" cy="870231"/>
            <a:chOff x="7166328" y="1170923"/>
            <a:chExt cx="1535700" cy="652689"/>
          </a:xfrm>
        </p:grpSpPr>
        <p:sp>
          <p:nvSpPr>
            <p:cNvPr id="96" name="Google Shape;406;p59">
              <a:extLst>
                <a:ext uri="{FF2B5EF4-FFF2-40B4-BE49-F238E27FC236}">
                  <a16:creationId xmlns:a16="http://schemas.microsoft.com/office/drawing/2014/main" id="{11C326E5-4785-A529-2D7E-A46F005D595C}"/>
                </a:ext>
              </a:extLst>
            </p:cNvPr>
            <p:cNvSpPr/>
            <p:nvPr/>
          </p:nvSpPr>
          <p:spPr>
            <a:xfrm>
              <a:off x="7324037" y="1170923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25" tIns="78625" rIns="78625" bIns="78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Outcomes / outputs</a:t>
              </a: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7" name="Google Shape;407;p59">
              <a:extLst>
                <a:ext uri="{FF2B5EF4-FFF2-40B4-BE49-F238E27FC236}">
                  <a16:creationId xmlns:a16="http://schemas.microsoft.com/office/drawing/2014/main" id="{492DB042-5140-D5FD-6314-605A0D92C0A5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 amt="18000"/>
            </a:blip>
            <a:srcRect/>
            <a:stretch/>
          </p:blipFill>
          <p:spPr>
            <a:xfrm>
              <a:off x="7697477" y="1194498"/>
              <a:ext cx="360900" cy="45813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98" name="Google Shape;408;p59">
              <a:extLst>
                <a:ext uri="{FF2B5EF4-FFF2-40B4-BE49-F238E27FC236}">
                  <a16:creationId xmlns:a16="http://schemas.microsoft.com/office/drawing/2014/main" id="{77F5296F-5633-92AC-446D-9C1EF4BF700E}"/>
                </a:ext>
              </a:extLst>
            </p:cNvPr>
            <p:cNvSpPr txBox="1"/>
            <p:nvPr/>
          </p:nvSpPr>
          <p:spPr>
            <a:xfrm>
              <a:off x="7166328" y="1532313"/>
              <a:ext cx="15357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>
                  <a:solidFill>
                    <a:srgbClr val="D9D9D9"/>
                  </a:solidFill>
                  <a:latin typeface="Calibri"/>
                  <a:ea typeface="Calibri"/>
                  <a:cs typeface="Calibri"/>
                  <a:sym typeface="Calibri"/>
                </a:rPr>
                <a:t>Infras.científicas</a:t>
              </a:r>
              <a:endParaRPr sz="190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54CBD763-1E50-A42F-2121-3A6FF32F6F1E}"/>
              </a:ext>
            </a:extLst>
          </p:cNvPr>
          <p:cNvSpPr/>
          <p:nvPr/>
        </p:nvSpPr>
        <p:spPr>
          <a:xfrm>
            <a:off x="4999912" y="5964742"/>
            <a:ext cx="2645738" cy="401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00" name="Google Shape;336;p56">
            <a:extLst>
              <a:ext uri="{FF2B5EF4-FFF2-40B4-BE49-F238E27FC236}">
                <a16:creationId xmlns:a16="http://schemas.microsoft.com/office/drawing/2014/main" id="{95915D16-8853-7215-6165-69F88EE9CA1A}"/>
              </a:ext>
            </a:extLst>
          </p:cNvPr>
          <p:cNvGrpSpPr/>
          <p:nvPr/>
        </p:nvGrpSpPr>
        <p:grpSpPr>
          <a:xfrm>
            <a:off x="60881" y="2848731"/>
            <a:ext cx="4741548" cy="3528229"/>
            <a:chOff x="1544358" y="655256"/>
            <a:chExt cx="5457103" cy="4125944"/>
          </a:xfrm>
        </p:grpSpPr>
        <p:grpSp>
          <p:nvGrpSpPr>
            <p:cNvPr id="101" name="Google Shape;337;p56">
              <a:extLst>
                <a:ext uri="{FF2B5EF4-FFF2-40B4-BE49-F238E27FC236}">
                  <a16:creationId xmlns:a16="http://schemas.microsoft.com/office/drawing/2014/main" id="{E314B79E-B09C-59BE-ABFE-9D85D493C5AB}"/>
                </a:ext>
              </a:extLst>
            </p:cNvPr>
            <p:cNvGrpSpPr/>
            <p:nvPr/>
          </p:nvGrpSpPr>
          <p:grpSpPr>
            <a:xfrm>
              <a:off x="3094983" y="1078143"/>
              <a:ext cx="3074885" cy="3093917"/>
              <a:chOff x="2902488" y="902232"/>
              <a:chExt cx="3339000" cy="3339000"/>
            </a:xfrm>
          </p:grpSpPr>
          <p:sp>
            <p:nvSpPr>
              <p:cNvPr id="128" name="Google Shape;338;p56">
                <a:extLst>
                  <a:ext uri="{FF2B5EF4-FFF2-40B4-BE49-F238E27FC236}">
                    <a16:creationId xmlns:a16="http://schemas.microsoft.com/office/drawing/2014/main" id="{7B688092-AD03-D030-D4F5-601AFD4F9DC4}"/>
                  </a:ext>
                </a:extLst>
              </p:cNvPr>
              <p:cNvSpPr/>
              <p:nvPr/>
            </p:nvSpPr>
            <p:spPr>
              <a:xfrm rot="-5400000">
                <a:off x="2902488" y="902232"/>
                <a:ext cx="3339000" cy="3339000"/>
              </a:xfrm>
              <a:prstGeom prst="ellipse">
                <a:avLst/>
              </a:prstGeom>
              <a:noFill/>
              <a:ln w="19050" cap="flat" cmpd="sng">
                <a:solidFill>
                  <a:srgbClr val="1C4587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9" name="Google Shape;339;p56">
                <a:extLst>
                  <a:ext uri="{FF2B5EF4-FFF2-40B4-BE49-F238E27FC236}">
                    <a16:creationId xmlns:a16="http://schemas.microsoft.com/office/drawing/2014/main" id="{65F7F0B0-8F53-13FD-4E0F-4813D7EA5EA7}"/>
                  </a:ext>
                </a:extLst>
              </p:cNvPr>
              <p:cNvSpPr/>
              <p:nvPr/>
            </p:nvSpPr>
            <p:spPr>
              <a:xfrm>
                <a:off x="3123738" y="1123632"/>
                <a:ext cx="2896500" cy="2896200"/>
              </a:xfrm>
              <a:prstGeom prst="pie">
                <a:avLst>
                  <a:gd name="adj1" fmla="val 21577108"/>
                  <a:gd name="adj2" fmla="val 16214886"/>
                </a:avLst>
              </a:prstGeom>
              <a:solidFill>
                <a:srgbClr val="CFE2F3"/>
              </a:solidFill>
              <a:ln w="9525" cap="flat" cmpd="sng">
                <a:solidFill>
                  <a:srgbClr val="E1FCF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02" name="Google Shape;340;p56">
              <a:extLst>
                <a:ext uri="{FF2B5EF4-FFF2-40B4-BE49-F238E27FC236}">
                  <a16:creationId xmlns:a16="http://schemas.microsoft.com/office/drawing/2014/main" id="{87AD3ACA-FA0B-1A90-90E0-820B0B6E4775}"/>
                </a:ext>
              </a:extLst>
            </p:cNvPr>
            <p:cNvSpPr/>
            <p:nvPr/>
          </p:nvSpPr>
          <p:spPr>
            <a:xfrm>
              <a:off x="3796294" y="1783796"/>
              <a:ext cx="1672200" cy="1682700"/>
            </a:xfrm>
            <a:prstGeom prst="ellipse">
              <a:avLst/>
            </a:prstGeom>
            <a:solidFill>
              <a:srgbClr val="FFFFFF"/>
            </a:solidFill>
            <a:ln w="28575" cap="flat" cmpd="sng">
              <a:solidFill>
                <a:srgbClr val="1C45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03" name="Google Shape;341;p56">
              <a:extLst>
                <a:ext uri="{FF2B5EF4-FFF2-40B4-BE49-F238E27FC236}">
                  <a16:creationId xmlns:a16="http://schemas.microsoft.com/office/drawing/2014/main" id="{A3CAFEBF-102E-5818-5DA1-98C968728660}"/>
                </a:ext>
              </a:extLst>
            </p:cNvPr>
            <p:cNvGrpSpPr/>
            <p:nvPr/>
          </p:nvGrpSpPr>
          <p:grpSpPr>
            <a:xfrm>
              <a:off x="4144417" y="655256"/>
              <a:ext cx="984074" cy="1074676"/>
              <a:chOff x="2859873" y="853971"/>
              <a:chExt cx="1068600" cy="1159806"/>
            </a:xfrm>
          </p:grpSpPr>
          <p:sp>
            <p:nvSpPr>
              <p:cNvPr id="126" name="Google Shape;342;p56">
                <a:extLst>
                  <a:ext uri="{FF2B5EF4-FFF2-40B4-BE49-F238E27FC236}">
                    <a16:creationId xmlns:a16="http://schemas.microsoft.com/office/drawing/2014/main" id="{75616B2C-E023-4121-D2B8-476921BE261A}"/>
                  </a:ext>
                </a:extLst>
              </p:cNvPr>
              <p:cNvSpPr/>
              <p:nvPr/>
            </p:nvSpPr>
            <p:spPr>
              <a:xfrm>
                <a:off x="2859873" y="853971"/>
                <a:ext cx="1068600" cy="1068600"/>
              </a:xfrm>
              <a:prstGeom prst="ellipse">
                <a:avLst/>
              </a:prstGeom>
              <a:solidFill>
                <a:srgbClr val="00ADC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7" name="Google Shape;343;p56">
                <a:extLst>
                  <a:ext uri="{FF2B5EF4-FFF2-40B4-BE49-F238E27FC236}">
                    <a16:creationId xmlns:a16="http://schemas.microsoft.com/office/drawing/2014/main" id="{B94B7FC0-F97E-60DD-B76B-57F53C436EE6}"/>
                  </a:ext>
                </a:extLst>
              </p:cNvPr>
              <p:cNvSpPr txBox="1"/>
              <p:nvPr/>
            </p:nvSpPr>
            <p:spPr>
              <a:xfrm>
                <a:off x="2918325" y="1281478"/>
                <a:ext cx="932065" cy="7322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en" sz="1000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cfFund</a:t>
                </a:r>
                <a:endParaRPr sz="10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104" name="Google Shape;344;p56">
              <a:extLst>
                <a:ext uri="{FF2B5EF4-FFF2-40B4-BE49-F238E27FC236}">
                  <a16:creationId xmlns:a16="http://schemas.microsoft.com/office/drawing/2014/main" id="{FFCF4E55-8CF3-8F57-2E31-14ECEC2A6083}"/>
                </a:ext>
              </a:extLst>
            </p:cNvPr>
            <p:cNvGrpSpPr/>
            <p:nvPr/>
          </p:nvGrpSpPr>
          <p:grpSpPr>
            <a:xfrm>
              <a:off x="4118850" y="3608803"/>
              <a:ext cx="1058182" cy="1036871"/>
              <a:chOff x="5196501" y="3234278"/>
              <a:chExt cx="1149074" cy="1119006"/>
            </a:xfrm>
          </p:grpSpPr>
          <p:sp>
            <p:nvSpPr>
              <p:cNvPr id="124" name="Google Shape;345;p56">
                <a:extLst>
                  <a:ext uri="{FF2B5EF4-FFF2-40B4-BE49-F238E27FC236}">
                    <a16:creationId xmlns:a16="http://schemas.microsoft.com/office/drawing/2014/main" id="{1E9809C2-F963-8080-5F2F-9AB5C1F5EA76}"/>
                  </a:ext>
                </a:extLst>
              </p:cNvPr>
              <p:cNvSpPr/>
              <p:nvPr/>
            </p:nvSpPr>
            <p:spPr>
              <a:xfrm>
                <a:off x="5214448" y="3234278"/>
                <a:ext cx="1068600" cy="1068600"/>
              </a:xfrm>
              <a:prstGeom prst="ellipse">
                <a:avLst/>
              </a:prstGeom>
              <a:solidFill>
                <a:srgbClr val="00ADC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5" name="Google Shape;346;p56">
                <a:extLst>
                  <a:ext uri="{FF2B5EF4-FFF2-40B4-BE49-F238E27FC236}">
                    <a16:creationId xmlns:a16="http://schemas.microsoft.com/office/drawing/2014/main" id="{13AAEDE7-1DBD-0237-E2AA-2E5302BBDBF2}"/>
                  </a:ext>
                </a:extLst>
              </p:cNvPr>
              <p:cNvSpPr txBox="1"/>
              <p:nvPr/>
            </p:nvSpPr>
            <p:spPr>
              <a:xfrm>
                <a:off x="5196501" y="3620985"/>
                <a:ext cx="1149074" cy="7322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en" sz="1000">
                    <a:solidFill>
                      <a:srgbClr val="FFFFFF"/>
                    </a:solidFill>
                    <a:latin typeface="Montserrat"/>
                    <a:sym typeface="Montserrat"/>
                  </a:rPr>
                  <a:t>cfOrgUnit</a:t>
                </a:r>
                <a:endParaRPr sz="1000">
                  <a:solidFill>
                    <a:srgbClr val="FFFFFF"/>
                  </a:solidFill>
                  <a:latin typeface="Montserrat"/>
                  <a:sym typeface="Montserrat"/>
                </a:endParaRPr>
              </a:p>
            </p:txBody>
          </p:sp>
        </p:grpSp>
        <p:grpSp>
          <p:nvGrpSpPr>
            <p:cNvPr id="105" name="Google Shape;347;p56">
              <a:extLst>
                <a:ext uri="{FF2B5EF4-FFF2-40B4-BE49-F238E27FC236}">
                  <a16:creationId xmlns:a16="http://schemas.microsoft.com/office/drawing/2014/main" id="{AFD630FA-24F4-8AA7-7B7C-064E791CDBAA}"/>
                </a:ext>
              </a:extLst>
            </p:cNvPr>
            <p:cNvGrpSpPr/>
            <p:nvPr/>
          </p:nvGrpSpPr>
          <p:grpSpPr>
            <a:xfrm>
              <a:off x="2672684" y="2144484"/>
              <a:ext cx="984074" cy="1093326"/>
              <a:chOff x="5214448" y="3234278"/>
              <a:chExt cx="1068600" cy="1179933"/>
            </a:xfrm>
          </p:grpSpPr>
          <p:sp>
            <p:nvSpPr>
              <p:cNvPr id="122" name="Google Shape;348;p56">
                <a:extLst>
                  <a:ext uri="{FF2B5EF4-FFF2-40B4-BE49-F238E27FC236}">
                    <a16:creationId xmlns:a16="http://schemas.microsoft.com/office/drawing/2014/main" id="{9BCD4E96-10DA-0982-FF45-E4F3FE9AD011}"/>
                  </a:ext>
                </a:extLst>
              </p:cNvPr>
              <p:cNvSpPr/>
              <p:nvPr/>
            </p:nvSpPr>
            <p:spPr>
              <a:xfrm>
                <a:off x="5214448" y="3234278"/>
                <a:ext cx="1068600" cy="1068600"/>
              </a:xfrm>
              <a:prstGeom prst="ellipse">
                <a:avLst/>
              </a:prstGeom>
              <a:solidFill>
                <a:srgbClr val="00ADC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3" name="Google Shape;349;p56">
                <a:extLst>
                  <a:ext uri="{FF2B5EF4-FFF2-40B4-BE49-F238E27FC236}">
                    <a16:creationId xmlns:a16="http://schemas.microsoft.com/office/drawing/2014/main" id="{419A9AF2-EF74-EE50-9273-897601557526}"/>
                  </a:ext>
                </a:extLst>
              </p:cNvPr>
              <p:cNvSpPr txBox="1"/>
              <p:nvPr/>
            </p:nvSpPr>
            <p:spPr>
              <a:xfrm>
                <a:off x="5333373" y="3681911"/>
                <a:ext cx="866354" cy="73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en" sz="1000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cfProj</a:t>
                </a:r>
                <a:endParaRPr sz="10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106" name="Google Shape;350;p56">
              <a:extLst>
                <a:ext uri="{FF2B5EF4-FFF2-40B4-BE49-F238E27FC236}">
                  <a16:creationId xmlns:a16="http://schemas.microsoft.com/office/drawing/2014/main" id="{6D571CDF-090F-C534-F5BA-FF8D06CE19ED}"/>
                </a:ext>
              </a:extLst>
            </p:cNvPr>
            <p:cNvGrpSpPr/>
            <p:nvPr/>
          </p:nvGrpSpPr>
          <p:grpSpPr>
            <a:xfrm>
              <a:off x="5608062" y="2133397"/>
              <a:ext cx="984074" cy="1042352"/>
              <a:chOff x="5214448" y="3234278"/>
              <a:chExt cx="1068600" cy="1124921"/>
            </a:xfrm>
          </p:grpSpPr>
          <p:sp>
            <p:nvSpPr>
              <p:cNvPr id="120" name="Google Shape;351;p56">
                <a:extLst>
                  <a:ext uri="{FF2B5EF4-FFF2-40B4-BE49-F238E27FC236}">
                    <a16:creationId xmlns:a16="http://schemas.microsoft.com/office/drawing/2014/main" id="{6152AC04-6405-3EFC-F348-65823CA02A4A}"/>
                  </a:ext>
                </a:extLst>
              </p:cNvPr>
              <p:cNvSpPr/>
              <p:nvPr/>
            </p:nvSpPr>
            <p:spPr>
              <a:xfrm>
                <a:off x="5214448" y="3234278"/>
                <a:ext cx="1068600" cy="1068600"/>
              </a:xfrm>
              <a:prstGeom prst="ellipse">
                <a:avLst/>
              </a:prstGeom>
              <a:solidFill>
                <a:srgbClr val="00ADC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1" name="Google Shape;352;p56">
                <a:extLst>
                  <a:ext uri="{FF2B5EF4-FFF2-40B4-BE49-F238E27FC236}">
                    <a16:creationId xmlns:a16="http://schemas.microsoft.com/office/drawing/2014/main" id="{664906F0-C049-918E-803E-C7DE50BDCCFD}"/>
                  </a:ext>
                </a:extLst>
              </p:cNvPr>
              <p:cNvSpPr txBox="1"/>
              <p:nvPr/>
            </p:nvSpPr>
            <p:spPr>
              <a:xfrm>
                <a:off x="5338959" y="3626900"/>
                <a:ext cx="915561" cy="7322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en" sz="1000">
                    <a:solidFill>
                      <a:srgbClr val="FFFFFF"/>
                    </a:solidFill>
                    <a:latin typeface="Montserrat"/>
                    <a:sym typeface="Montserrat"/>
                  </a:rPr>
                  <a:t>cfPers</a:t>
                </a:r>
                <a:endParaRPr sz="1000">
                  <a:solidFill>
                    <a:srgbClr val="FFFFFF"/>
                  </a:solidFill>
                  <a:latin typeface="Montserrat"/>
                  <a:sym typeface="Montserrat"/>
                </a:endParaRPr>
              </a:p>
            </p:txBody>
          </p:sp>
        </p:grpSp>
        <p:pic>
          <p:nvPicPr>
            <p:cNvPr id="107" name="Google Shape;353;p56">
              <a:extLst>
                <a:ext uri="{FF2B5EF4-FFF2-40B4-BE49-F238E27FC236}">
                  <a16:creationId xmlns:a16="http://schemas.microsoft.com/office/drawing/2014/main" id="{2EA5D7F2-9EF3-D0B6-5503-05D49536AF32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879192" y="2446005"/>
              <a:ext cx="1552938" cy="3871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354;p56">
              <a:extLst>
                <a:ext uri="{FF2B5EF4-FFF2-40B4-BE49-F238E27FC236}">
                  <a16:creationId xmlns:a16="http://schemas.microsoft.com/office/drawing/2014/main" id="{DB78F4B7-752E-0A42-6316-C1E5F178AE34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 l="10254" t="41718" r="72775" b="44184"/>
            <a:stretch/>
          </p:blipFill>
          <p:spPr>
            <a:xfrm>
              <a:off x="6139993" y="1783810"/>
              <a:ext cx="514647" cy="30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Google Shape;355;p56">
              <a:extLst>
                <a:ext uri="{FF2B5EF4-FFF2-40B4-BE49-F238E27FC236}">
                  <a16:creationId xmlns:a16="http://schemas.microsoft.com/office/drawing/2014/main" id="{17262588-C7E2-43BC-BBDD-2AF4761D44F8}"/>
                </a:ext>
              </a:extLst>
            </p:cNvPr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6654661" y="2451689"/>
              <a:ext cx="346800" cy="34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356;p56">
              <a:extLst>
                <a:ext uri="{FF2B5EF4-FFF2-40B4-BE49-F238E27FC236}">
                  <a16:creationId xmlns:a16="http://schemas.microsoft.com/office/drawing/2014/main" id="{E3E36856-FA29-BC0B-A9AB-EAD354AE3AC3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 t="10283" r="46924" b="48334"/>
            <a:stretch/>
          </p:blipFill>
          <p:spPr>
            <a:xfrm>
              <a:off x="6192625" y="3204188"/>
              <a:ext cx="409400" cy="159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" name="Google Shape;357;p56">
              <a:extLst>
                <a:ext uri="{FF2B5EF4-FFF2-40B4-BE49-F238E27FC236}">
                  <a16:creationId xmlns:a16="http://schemas.microsoft.com/office/drawing/2014/main" id="{C610FFD3-C775-4AF1-9795-EB9144B82022}"/>
                </a:ext>
              </a:extLst>
            </p:cNvPr>
            <p:cNvSpPr txBox="1"/>
            <p:nvPr/>
          </p:nvSpPr>
          <p:spPr>
            <a:xfrm>
              <a:off x="3242609" y="4136601"/>
              <a:ext cx="940999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" sz="1467" b="1">
                  <a:solidFill>
                    <a:srgbClr val="99999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ISNI+</a:t>
              </a:r>
              <a:endParaRPr sz="1467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112" name="Google Shape;358;p56">
              <a:extLst>
                <a:ext uri="{FF2B5EF4-FFF2-40B4-BE49-F238E27FC236}">
                  <a16:creationId xmlns:a16="http://schemas.microsoft.com/office/drawing/2014/main" id="{F9FA7A9B-EC53-72EB-084A-9FAD2F92FB86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</a:blip>
            <a:srcRect t="37991" r="57979" b="37958"/>
            <a:stretch/>
          </p:blipFill>
          <p:spPr>
            <a:xfrm>
              <a:off x="4367038" y="4613486"/>
              <a:ext cx="529800" cy="1677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359;p56">
              <a:extLst>
                <a:ext uri="{FF2B5EF4-FFF2-40B4-BE49-F238E27FC236}">
                  <a16:creationId xmlns:a16="http://schemas.microsoft.com/office/drawing/2014/main" id="{3D79B79B-9038-AD2A-0ABD-D790CCE1DF06}"/>
                </a:ext>
              </a:extLst>
            </p:cNvPr>
            <p:cNvPicPr preferRelativeResize="0"/>
            <p:nvPr/>
          </p:nvPicPr>
          <p:blipFill rotWithShape="1">
            <a:blip r:embed="rId18">
              <a:alphaModFix/>
            </a:blip>
            <a:srcRect l="31172" t="32621" r="33981" b="39950"/>
            <a:stretch/>
          </p:blipFill>
          <p:spPr>
            <a:xfrm>
              <a:off x="5144550" y="4190738"/>
              <a:ext cx="639210" cy="167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360;p56">
              <a:extLst>
                <a:ext uri="{FF2B5EF4-FFF2-40B4-BE49-F238E27FC236}">
                  <a16:creationId xmlns:a16="http://schemas.microsoft.com/office/drawing/2014/main" id="{B40FC8C8-91A6-0DF4-7694-52549695763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50000"/>
            </a:blip>
            <a:srcRect/>
            <a:stretch/>
          </p:blipFill>
          <p:spPr>
            <a:xfrm>
              <a:off x="4453886" y="3775701"/>
              <a:ext cx="356100" cy="3609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15" name="Google Shape;361;p56">
              <a:extLst>
                <a:ext uri="{FF2B5EF4-FFF2-40B4-BE49-F238E27FC236}">
                  <a16:creationId xmlns:a16="http://schemas.microsoft.com/office/drawing/2014/main" id="{3EFFFF0A-66BA-5EBB-ADDD-CA0BC4729F9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 amt="50000"/>
            </a:blip>
            <a:srcRect/>
            <a:stretch/>
          </p:blipFill>
          <p:spPr>
            <a:xfrm>
              <a:off x="2904887" y="2278511"/>
              <a:ext cx="473400" cy="473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16" name="Google Shape;362;p56">
              <a:extLst>
                <a:ext uri="{FF2B5EF4-FFF2-40B4-BE49-F238E27FC236}">
                  <a16:creationId xmlns:a16="http://schemas.microsoft.com/office/drawing/2014/main" id="{8A0A0D23-461C-AC27-F3ED-7328A51D062A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939096" y="2313987"/>
              <a:ext cx="385253" cy="35017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17" name="Google Shape;363;p56">
              <a:extLst>
                <a:ext uri="{FF2B5EF4-FFF2-40B4-BE49-F238E27FC236}">
                  <a16:creationId xmlns:a16="http://schemas.microsoft.com/office/drawing/2014/main" id="{FB8EC313-7183-8967-CBE4-75A165430B94}"/>
                </a:ext>
              </a:extLst>
            </p:cNvPr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4364063" y="831725"/>
              <a:ext cx="583200" cy="4351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Google Shape;365;p56">
              <a:extLst>
                <a:ext uri="{FF2B5EF4-FFF2-40B4-BE49-F238E27FC236}">
                  <a16:creationId xmlns:a16="http://schemas.microsoft.com/office/drawing/2014/main" id="{8BA9F250-3691-3A89-B38E-851B12097443}"/>
                </a:ext>
              </a:extLst>
            </p:cNvPr>
            <p:cNvSpPr txBox="1"/>
            <p:nvPr/>
          </p:nvSpPr>
          <p:spPr>
            <a:xfrm>
              <a:off x="1544358" y="2355175"/>
              <a:ext cx="1385107" cy="5398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en" sz="1400">
                  <a:solidFill>
                    <a:srgbClr val="999999"/>
                  </a:solidFill>
                  <a:latin typeface="Calibri"/>
                  <a:ea typeface="Calibri"/>
                  <a:cs typeface="Calibri"/>
                  <a:sym typeface="Calibri"/>
                </a:rPr>
                <a:t>Ref</a:t>
              </a:r>
              <a:r>
                <a:rPr lang="en" sz="1400" b="1">
                  <a:solidFill>
                    <a:srgbClr val="999999"/>
                  </a:solidFill>
                  <a:latin typeface="Calibri"/>
                  <a:ea typeface="Calibri"/>
                  <a:cs typeface="Calibri"/>
                  <a:sym typeface="Calibri"/>
                </a:rPr>
                <a:t>erência</a:t>
              </a:r>
              <a:endParaRPr sz="1400" b="1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0" name="Google Shape;1492;p134">
            <a:extLst>
              <a:ext uri="{FF2B5EF4-FFF2-40B4-BE49-F238E27FC236}">
                <a16:creationId xmlns:a16="http://schemas.microsoft.com/office/drawing/2014/main" id="{AC87D88E-3EE6-7C69-69D6-18E4405DA3BF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112487" y="2662612"/>
            <a:ext cx="377982" cy="372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9D46A2CB-2037-1D89-D1A3-08BE6C60B47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193683" y="2694988"/>
            <a:ext cx="6846104" cy="2875690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E85E0589-D9AC-AB6C-4627-B2CA4F888CF8}"/>
              </a:ext>
            </a:extLst>
          </p:cNvPr>
          <p:cNvSpPr txBox="1"/>
          <p:nvPr/>
        </p:nvSpPr>
        <p:spPr>
          <a:xfrm>
            <a:off x="11076740" y="404020"/>
            <a:ext cx="1082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/>
              <a:t>Oe1</a:t>
            </a:r>
          </a:p>
        </p:txBody>
      </p:sp>
      <p:pic>
        <p:nvPicPr>
          <p:cNvPr id="23" name="Picture 23" descr="Text&#10;&#10;Description automatically generated">
            <a:extLst>
              <a:ext uri="{FF2B5EF4-FFF2-40B4-BE49-F238E27FC236}">
                <a16:creationId xmlns:a16="http://schemas.microsoft.com/office/drawing/2014/main" id="{46AAF613-7255-3263-941A-EFC22208725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85984" y="5868794"/>
            <a:ext cx="5726150" cy="696021"/>
          </a:xfrm>
          <a:prstGeom prst="rect">
            <a:avLst/>
          </a:prstGeom>
          <a:ln>
            <a:solidFill>
              <a:srgbClr val="00ADC5"/>
            </a:solidFill>
          </a:ln>
        </p:spPr>
      </p:pic>
    </p:spTree>
    <p:extLst>
      <p:ext uri="{BB962C8B-B14F-4D97-AF65-F5344CB8AC3E}">
        <p14:creationId xmlns:p14="http://schemas.microsoft.com/office/powerpoint/2010/main" val="253010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58E405-0F4A-0280-0B23-F045FC7A3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577740"/>
            <a:ext cx="10515600" cy="1500187"/>
          </a:xfrm>
        </p:spPr>
        <p:txBody>
          <a:bodyPr>
            <a:normAutofit/>
          </a:bodyPr>
          <a:lstStyle/>
          <a:p>
            <a:r>
              <a:rPr lang="pt-PT" sz="3200" b="1"/>
              <a:t>- Parte I - </a:t>
            </a:r>
          </a:p>
          <a:p>
            <a:endParaRPr lang="pt-PT" sz="32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6ACCD70-3344-52A6-7077-0B0216E1E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05" y="2543908"/>
            <a:ext cx="3771112" cy="180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190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705DC72-38F1-F1C0-B461-7A56F85D09A3}"/>
              </a:ext>
            </a:extLst>
          </p:cNvPr>
          <p:cNvSpPr/>
          <p:nvPr/>
        </p:nvSpPr>
        <p:spPr>
          <a:xfrm>
            <a:off x="10323222" y="0"/>
            <a:ext cx="1893783" cy="1758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448AF8-9CA2-A9AE-4F4F-42B7F90EF8E2}"/>
              </a:ext>
            </a:extLst>
          </p:cNvPr>
          <p:cNvGrpSpPr/>
          <p:nvPr/>
        </p:nvGrpSpPr>
        <p:grpSpPr>
          <a:xfrm>
            <a:off x="10721648" y="-4291"/>
            <a:ext cx="1447231" cy="1444260"/>
            <a:chOff x="713884" y="2153856"/>
            <a:chExt cx="3165600" cy="3257394"/>
          </a:xfrm>
        </p:grpSpPr>
        <p:pic>
          <p:nvPicPr>
            <p:cNvPr id="22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8ECAD08D-CC0B-ECBF-0049-19BBFAB69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23" name="Google Shape;426;p97">
              <a:extLst>
                <a:ext uri="{FF2B5EF4-FFF2-40B4-BE49-F238E27FC236}">
                  <a16:creationId xmlns:a16="http://schemas.microsoft.com/office/drawing/2014/main" id="{0CF883E5-F12B-195D-8C6A-6D70AF8045A2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95BF3ED-77A8-97D8-44D5-8A48B291E245}"/>
              </a:ext>
            </a:extLst>
          </p:cNvPr>
          <p:cNvSpPr/>
          <p:nvPr/>
        </p:nvSpPr>
        <p:spPr>
          <a:xfrm>
            <a:off x="424497" y="1231440"/>
            <a:ext cx="5422119" cy="50954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Google Shape;2449;p153">
            <a:extLst>
              <a:ext uri="{FF2B5EF4-FFF2-40B4-BE49-F238E27FC236}">
                <a16:creationId xmlns:a16="http://schemas.microsoft.com/office/drawing/2014/main" id="{328A8EAF-D7F5-5FCC-7E21-26541A13F1A0}"/>
              </a:ext>
            </a:extLst>
          </p:cNvPr>
          <p:cNvSpPr txBox="1"/>
          <p:nvPr/>
        </p:nvSpPr>
        <p:spPr>
          <a:xfrm>
            <a:off x="717357" y="1252359"/>
            <a:ext cx="4626425" cy="43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 algn="ctr"/>
            <a:r>
              <a:rPr lang="en" sz="160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Evolução do nº de registos</a:t>
            </a:r>
            <a:endParaRPr sz="160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56E5C1-8835-75E4-38DF-32B4F5626464}"/>
              </a:ext>
            </a:extLst>
          </p:cNvPr>
          <p:cNvSpPr/>
          <p:nvPr/>
        </p:nvSpPr>
        <p:spPr>
          <a:xfrm>
            <a:off x="97204" y="107136"/>
            <a:ext cx="2699261" cy="813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Google Shape;791;p111">
            <a:extLst>
              <a:ext uri="{FF2B5EF4-FFF2-40B4-BE49-F238E27FC236}">
                <a16:creationId xmlns:a16="http://schemas.microsoft.com/office/drawing/2014/main" id="{16D1A251-5608-AD5A-C3E3-13E26D07DE08}"/>
              </a:ext>
            </a:extLst>
          </p:cNvPr>
          <p:cNvSpPr txBox="1"/>
          <p:nvPr/>
        </p:nvSpPr>
        <p:spPr>
          <a:xfrm>
            <a:off x="97205" y="60862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PT</a:t>
            </a:r>
            <a:r>
              <a:rPr lang="pt-PT" sz="3600" b="1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CRIS </a:t>
            </a: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|</a:t>
            </a:r>
            <a:r>
              <a:rPr lang="pt-PT" sz="44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 </a:t>
            </a:r>
            <a:r>
              <a:rPr lang="pt-PT" sz="32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Infraestrutura </a:t>
            </a:r>
          </a:p>
        </p:txBody>
      </p:sp>
      <p:pic>
        <p:nvPicPr>
          <p:cNvPr id="5" name="Google Shape;353;p56">
            <a:extLst>
              <a:ext uri="{FF2B5EF4-FFF2-40B4-BE49-F238E27FC236}">
                <a16:creationId xmlns:a16="http://schemas.microsoft.com/office/drawing/2014/main" id="{D20FEC6C-1E49-1952-84EF-28B496E949C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0523" y="266358"/>
            <a:ext cx="1874749" cy="53979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E80A3EB-FB3A-11AD-8300-B9323EF16A99}"/>
              </a:ext>
            </a:extLst>
          </p:cNvPr>
          <p:cNvSpPr/>
          <p:nvPr/>
        </p:nvSpPr>
        <p:spPr>
          <a:xfrm>
            <a:off x="6423516" y="1231440"/>
            <a:ext cx="5500629" cy="50954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Google Shape;2449;p153">
            <a:extLst>
              <a:ext uri="{FF2B5EF4-FFF2-40B4-BE49-F238E27FC236}">
                <a16:creationId xmlns:a16="http://schemas.microsoft.com/office/drawing/2014/main" id="{AA7D81B9-6F75-3543-244E-21BF652D9D39}"/>
              </a:ext>
            </a:extLst>
          </p:cNvPr>
          <p:cNvSpPr txBox="1"/>
          <p:nvPr/>
        </p:nvSpPr>
        <p:spPr>
          <a:xfrm>
            <a:off x="6716376" y="1252359"/>
            <a:ext cx="4626425" cy="43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 algn="ctr"/>
            <a:r>
              <a:rPr lang="en" sz="160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Evolução do nº de acessos API</a:t>
            </a:r>
            <a:endParaRPr sz="160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99EF83AD-539E-BC95-6258-AFC5B6D69077}"/>
              </a:ext>
            </a:extLst>
          </p:cNvPr>
          <p:cNvSpPr/>
          <p:nvPr/>
        </p:nvSpPr>
        <p:spPr>
          <a:xfrm>
            <a:off x="10323222" y="4040647"/>
            <a:ext cx="487333" cy="1478794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EF476C-A290-8631-8EEA-A802BC5EEB96}"/>
              </a:ext>
            </a:extLst>
          </p:cNvPr>
          <p:cNvSpPr txBox="1"/>
          <p:nvPr/>
        </p:nvSpPr>
        <p:spPr>
          <a:xfrm>
            <a:off x="10695078" y="4299619"/>
            <a:ext cx="1150558" cy="949854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121900" tIns="121900" rIns="121900" bIns="121900" anchor="t" anchorCtr="0">
            <a:noAutofit/>
          </a:bodyPr>
          <a:lstStyle>
            <a:defPPr>
              <a:defRPr lang="pt-PT"/>
            </a:defPPr>
            <a:lvl1pPr lv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33333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algn="ctr"/>
            <a:r>
              <a:rPr lang="en-GB" b="1">
                <a:latin typeface="+mn-lt"/>
              </a:rPr>
              <a:t>96% dos </a:t>
            </a:r>
            <a:r>
              <a:rPr lang="en-GB" b="1" err="1">
                <a:latin typeface="+mn-lt"/>
              </a:rPr>
              <a:t>acessos</a:t>
            </a:r>
            <a:r>
              <a:rPr lang="en-GB" b="1">
                <a:latin typeface="+mn-lt"/>
              </a:rPr>
              <a:t> </a:t>
            </a:r>
            <a:r>
              <a:rPr lang="en-GB" b="1" err="1">
                <a:latin typeface="+mn-lt"/>
              </a:rPr>
              <a:t>em</a:t>
            </a:r>
            <a:r>
              <a:rPr lang="en-GB" b="1">
                <a:latin typeface="+mn-lt"/>
              </a:rPr>
              <a:t> 2022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C50DF54-E86F-3AB9-7950-82B5C074CE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5331626"/>
              </p:ext>
            </p:extLst>
          </p:nvPr>
        </p:nvGraphicFramePr>
        <p:xfrm>
          <a:off x="708119" y="1758541"/>
          <a:ext cx="4796754" cy="4170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52BE1B2-B032-4B3A-9994-1C4D695D60A3}"/>
              </a:ext>
              <a:ext uri="{147F2762-F138-4A5C-976F-8EAC2B608ADB}">
                <a16:predDERef xmlns:a16="http://schemas.microsoft.com/office/drawing/2014/main" pred="{2C0139C3-4BF6-4F4F-B76D-548FAB2F6D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3457064"/>
              </p:ext>
            </p:extLst>
          </p:nvPr>
        </p:nvGraphicFramePr>
        <p:xfrm>
          <a:off x="6571789" y="1758541"/>
          <a:ext cx="4382538" cy="4170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227C96C7-94A5-923A-86A8-EFAB24682338}"/>
              </a:ext>
            </a:extLst>
          </p:cNvPr>
          <p:cNvSpPr txBox="1"/>
          <p:nvPr/>
        </p:nvSpPr>
        <p:spPr>
          <a:xfrm>
            <a:off x="11076740" y="404020"/>
            <a:ext cx="1082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/>
              <a:t>Oe1</a:t>
            </a:r>
          </a:p>
        </p:txBody>
      </p:sp>
    </p:spTree>
    <p:extLst>
      <p:ext uri="{BB962C8B-B14F-4D97-AF65-F5344CB8AC3E}">
        <p14:creationId xmlns:p14="http://schemas.microsoft.com/office/powerpoint/2010/main" val="1614428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B2199098-0766-A85C-EE1A-BB8B475D443D}"/>
              </a:ext>
            </a:extLst>
          </p:cNvPr>
          <p:cNvSpPr/>
          <p:nvPr/>
        </p:nvSpPr>
        <p:spPr>
          <a:xfrm>
            <a:off x="10323222" y="0"/>
            <a:ext cx="1893783" cy="1758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5549FC-2838-2B82-08D6-5CC6C5CA3742}"/>
              </a:ext>
            </a:extLst>
          </p:cNvPr>
          <p:cNvSpPr/>
          <p:nvPr/>
        </p:nvSpPr>
        <p:spPr>
          <a:xfrm>
            <a:off x="3380509" y="6400514"/>
            <a:ext cx="8719127" cy="457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56E5C1-8835-75E4-38DF-32B4F5626464}"/>
              </a:ext>
            </a:extLst>
          </p:cNvPr>
          <p:cNvSpPr/>
          <p:nvPr/>
        </p:nvSpPr>
        <p:spPr>
          <a:xfrm>
            <a:off x="97204" y="107136"/>
            <a:ext cx="2699261" cy="813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Google Shape;791;p111">
            <a:extLst>
              <a:ext uri="{FF2B5EF4-FFF2-40B4-BE49-F238E27FC236}">
                <a16:creationId xmlns:a16="http://schemas.microsoft.com/office/drawing/2014/main" id="{16D1A251-5608-AD5A-C3E3-13E26D07DE08}"/>
              </a:ext>
            </a:extLst>
          </p:cNvPr>
          <p:cNvSpPr txBox="1"/>
          <p:nvPr/>
        </p:nvSpPr>
        <p:spPr>
          <a:xfrm>
            <a:off x="97205" y="-31498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PT</a:t>
            </a:r>
            <a:r>
              <a:rPr lang="pt-PT" sz="3600" b="1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CRIS </a:t>
            </a: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|</a:t>
            </a:r>
            <a:r>
              <a:rPr lang="pt-PT" sz="44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 </a:t>
            </a:r>
            <a:r>
              <a:rPr lang="pt-PT" sz="32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Infraestrutura </a:t>
            </a:r>
          </a:p>
        </p:txBody>
      </p:sp>
      <p:pic>
        <p:nvPicPr>
          <p:cNvPr id="5" name="Google Shape;353;p56">
            <a:extLst>
              <a:ext uri="{FF2B5EF4-FFF2-40B4-BE49-F238E27FC236}">
                <a16:creationId xmlns:a16="http://schemas.microsoft.com/office/drawing/2014/main" id="{D20FEC6C-1E49-1952-84EF-28B496E949C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634415" y="193965"/>
            <a:ext cx="1874749" cy="5397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784;p141">
            <a:extLst>
              <a:ext uri="{FF2B5EF4-FFF2-40B4-BE49-F238E27FC236}">
                <a16:creationId xmlns:a16="http://schemas.microsoft.com/office/drawing/2014/main" id="{2EDB3276-14C3-C6DF-AC9E-AFBBA4E0F0CE}"/>
              </a:ext>
            </a:extLst>
          </p:cNvPr>
          <p:cNvSpPr txBox="1"/>
          <p:nvPr/>
        </p:nvSpPr>
        <p:spPr>
          <a:xfrm>
            <a:off x="447931" y="5734153"/>
            <a:ext cx="11528700" cy="101562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pt-PT" sz="1200" b="1" i="0" u="none" strike="noStrike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POCI-05-5762-FSE-000438</a:t>
            </a:r>
            <a:r>
              <a:rPr lang="pt-PT" sz="1200" b="0" i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  <a:endParaRPr lang="pt-PT" sz="1900" b="0" i="0">
              <a:solidFill>
                <a:srgbClr val="444444"/>
              </a:solidFill>
              <a:effectLst/>
              <a:latin typeface="Calibri"/>
              <a:cs typeface="Calibri"/>
              <a:sym typeface="Calibri"/>
            </a:endParaRPr>
          </a:p>
          <a:p>
            <a:pPr algn="ctr"/>
            <a:r>
              <a:rPr lang="pt-PT" sz="19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1900" i="1"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pt-PT" sz="1900" b="1" i="1">
                <a:latin typeface="Calibri"/>
                <a:ea typeface="Calibri"/>
                <a:cs typeface="Calibri"/>
                <a:sym typeface="Calibri"/>
              </a:rPr>
              <a:t>Transformação Digital na Investigação: Ciência Aberta e Gestão de Ciência</a:t>
            </a:r>
            <a:r>
              <a:rPr lang="pt-PT" sz="1900" i="1">
                <a:latin typeface="Calibri"/>
                <a:ea typeface="Calibri"/>
                <a:cs typeface="Calibri"/>
                <a:sym typeface="Calibri"/>
              </a:rPr>
              <a:t>”</a:t>
            </a:r>
          </a:p>
          <a:p>
            <a:pPr algn="ctr"/>
            <a:r>
              <a:rPr lang="pt-PT" sz="1900" i="1">
                <a:latin typeface="Calibri"/>
                <a:ea typeface="Calibri"/>
                <a:cs typeface="Calibri"/>
                <a:sym typeface="Calibri"/>
              </a:rPr>
              <a:t>WP3 – Consolidação da infraestrutura </a:t>
            </a:r>
            <a:r>
              <a:rPr lang="pt-PT" sz="1900" i="1" err="1">
                <a:latin typeface="Calibri"/>
                <a:ea typeface="Calibri"/>
                <a:cs typeface="Calibri"/>
                <a:sym typeface="Calibri"/>
              </a:rPr>
              <a:t>SciPROJ</a:t>
            </a:r>
            <a:endParaRPr sz="1900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DE8F8F-B028-D629-31C9-A8825BE5E602}"/>
              </a:ext>
            </a:extLst>
          </p:cNvPr>
          <p:cNvSpPr/>
          <p:nvPr/>
        </p:nvSpPr>
        <p:spPr>
          <a:xfrm rot="5400000" flipH="1">
            <a:off x="8009612" y="2626226"/>
            <a:ext cx="4055163" cy="1067811"/>
          </a:xfrm>
          <a:prstGeom prst="rect">
            <a:avLst/>
          </a:prstGeom>
          <a:solidFill>
            <a:srgbClr val="44546A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vert="horz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WP5 - BI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CC7458-2800-9328-2BC0-04C8073C9983}"/>
              </a:ext>
            </a:extLst>
          </p:cNvPr>
          <p:cNvSpPr/>
          <p:nvPr/>
        </p:nvSpPr>
        <p:spPr>
          <a:xfrm>
            <a:off x="1331843" y="1094921"/>
            <a:ext cx="914400" cy="4055165"/>
          </a:xfrm>
          <a:prstGeom prst="rect">
            <a:avLst/>
          </a:prstGeom>
          <a:solidFill>
            <a:srgbClr val="E7E6E6">
              <a:lumMod val="5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WP 1 - Coordenação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09B9DA-C097-8B41-728F-E978173FAAAA}"/>
              </a:ext>
            </a:extLst>
          </p:cNvPr>
          <p:cNvSpPr/>
          <p:nvPr/>
        </p:nvSpPr>
        <p:spPr>
          <a:xfrm>
            <a:off x="2576764" y="1136923"/>
            <a:ext cx="6145205" cy="830997"/>
          </a:xfrm>
          <a:prstGeom prst="rect">
            <a:avLst/>
          </a:prstGeom>
          <a:solidFill>
            <a:srgbClr val="44546A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WP2 - GDI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6080CF-D6CC-45D2-9E61-1DD165E2BE74}"/>
              </a:ext>
            </a:extLst>
          </p:cNvPr>
          <p:cNvSpPr/>
          <p:nvPr/>
        </p:nvSpPr>
        <p:spPr>
          <a:xfrm>
            <a:off x="3388243" y="2188370"/>
            <a:ext cx="2878489" cy="830997"/>
          </a:xfrm>
          <a:prstGeom prst="rect">
            <a:avLst/>
          </a:prstGeom>
          <a:solidFill>
            <a:srgbClr val="44546A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WP3 - </a:t>
            </a:r>
            <a:r>
              <a:rPr kumimoji="0" lang="pt-PT" sz="20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SciProj</a:t>
            </a:r>
            <a:endParaRPr kumimoji="0" lang="pt-PT" sz="2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034F03D-79B1-3455-4094-E11C7297262C}"/>
              </a:ext>
            </a:extLst>
          </p:cNvPr>
          <p:cNvSpPr/>
          <p:nvPr/>
        </p:nvSpPr>
        <p:spPr>
          <a:xfrm>
            <a:off x="5441836" y="3174848"/>
            <a:ext cx="3280133" cy="830997"/>
          </a:xfrm>
          <a:prstGeom prst="rect">
            <a:avLst/>
          </a:prstGeom>
          <a:solidFill>
            <a:srgbClr val="44546A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WP4 - RNOCT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D1078B3-1AA1-C385-DB0B-E64E9DF8B2B3}"/>
              </a:ext>
            </a:extLst>
          </p:cNvPr>
          <p:cNvSpPr/>
          <p:nvPr/>
        </p:nvSpPr>
        <p:spPr>
          <a:xfrm rot="16200000">
            <a:off x="5217679" y="1645794"/>
            <a:ext cx="809097" cy="6199482"/>
          </a:xfrm>
          <a:prstGeom prst="rect">
            <a:avLst/>
          </a:prstGeom>
          <a:solidFill>
            <a:srgbClr val="44546A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vert="vert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WP6 – Monitorização &amp;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Compliance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63AD37F-868A-B9D1-4429-88D841F696F0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8721969" y="1552422"/>
            <a:ext cx="781320" cy="0"/>
          </a:xfrm>
          <a:prstGeom prst="line">
            <a:avLst/>
          </a:prstGeom>
          <a:noFill/>
          <a:ln w="38100" cap="flat" cmpd="sng" algn="ctr">
            <a:solidFill>
              <a:sysClr val="window" lastClr="FFFFFF">
                <a:lumMod val="75000"/>
              </a:sysClr>
            </a:solidFill>
            <a:prstDash val="dash"/>
            <a:miter lim="800000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BC63A84-44E6-7B82-F8BC-BF2069D9D558}"/>
              </a:ext>
            </a:extLst>
          </p:cNvPr>
          <p:cNvCxnSpPr>
            <a:cxnSpLocks/>
          </p:cNvCxnSpPr>
          <p:nvPr/>
        </p:nvCxnSpPr>
        <p:spPr>
          <a:xfrm>
            <a:off x="3209192" y="1967920"/>
            <a:ext cx="0" cy="1806744"/>
          </a:xfrm>
          <a:prstGeom prst="line">
            <a:avLst/>
          </a:prstGeom>
          <a:noFill/>
          <a:ln w="38100" cap="flat" cmpd="sng" algn="ctr">
            <a:solidFill>
              <a:sysClr val="window" lastClr="FFFFFF">
                <a:lumMod val="75000"/>
              </a:sysClr>
            </a:solidFill>
            <a:prstDash val="dash"/>
            <a:miter lim="800000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BEDD90C-50C0-47C2-F936-2CE6A6B41169}"/>
              </a:ext>
            </a:extLst>
          </p:cNvPr>
          <p:cNvCxnSpPr>
            <a:cxnSpLocks/>
          </p:cNvCxnSpPr>
          <p:nvPr/>
        </p:nvCxnSpPr>
        <p:spPr>
          <a:xfrm>
            <a:off x="2974730" y="1967920"/>
            <a:ext cx="0" cy="2373066"/>
          </a:xfrm>
          <a:prstGeom prst="line">
            <a:avLst/>
          </a:prstGeom>
          <a:noFill/>
          <a:ln w="38100" cap="flat" cmpd="sng" algn="ctr">
            <a:solidFill>
              <a:sysClr val="window" lastClr="FFFFFF">
                <a:lumMod val="75000"/>
              </a:sysClr>
            </a:solidFill>
            <a:prstDash val="dash"/>
            <a:miter lim="800000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8D75FDB-275A-6BF4-787E-71E4B5743C20}"/>
              </a:ext>
            </a:extLst>
          </p:cNvPr>
          <p:cNvCxnSpPr>
            <a:cxnSpLocks/>
          </p:cNvCxnSpPr>
          <p:nvPr/>
        </p:nvCxnSpPr>
        <p:spPr>
          <a:xfrm>
            <a:off x="8721969" y="3621546"/>
            <a:ext cx="781320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C4FA617-C985-8C28-0E3A-40B30477B3D6}"/>
              </a:ext>
            </a:extLst>
          </p:cNvPr>
          <p:cNvCxnSpPr>
            <a:cxnSpLocks/>
          </p:cNvCxnSpPr>
          <p:nvPr/>
        </p:nvCxnSpPr>
        <p:spPr>
          <a:xfrm>
            <a:off x="8721969" y="4749892"/>
            <a:ext cx="781320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9DB4174-AB7E-64F3-8467-E72ABFEF894A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6266732" y="2603869"/>
            <a:ext cx="3236557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E31B8D2-287A-46B3-71FD-8D4194FDCE8C}"/>
              </a:ext>
            </a:extLst>
          </p:cNvPr>
          <p:cNvCxnSpPr>
            <a:cxnSpLocks/>
          </p:cNvCxnSpPr>
          <p:nvPr/>
        </p:nvCxnSpPr>
        <p:spPr>
          <a:xfrm>
            <a:off x="4835769" y="3621546"/>
            <a:ext cx="606067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BFC47DD-2A24-F6DD-89B7-D89046389EFD}"/>
              </a:ext>
            </a:extLst>
          </p:cNvPr>
          <p:cNvCxnSpPr>
            <a:cxnSpLocks/>
          </p:cNvCxnSpPr>
          <p:nvPr/>
        </p:nvCxnSpPr>
        <p:spPr>
          <a:xfrm rot="16200000">
            <a:off x="4548663" y="3318512"/>
            <a:ext cx="606067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701639-FF0D-701B-F5A8-596A63DC6F15}"/>
              </a:ext>
            </a:extLst>
          </p:cNvPr>
          <p:cNvCxnSpPr>
            <a:cxnSpLocks/>
          </p:cNvCxnSpPr>
          <p:nvPr/>
        </p:nvCxnSpPr>
        <p:spPr>
          <a:xfrm flipV="1">
            <a:off x="6091869" y="4005845"/>
            <a:ext cx="4133" cy="3351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C689356-5AD6-5385-0E66-635DF9351504}"/>
              </a:ext>
            </a:extLst>
          </p:cNvPr>
          <p:cNvCxnSpPr>
            <a:cxnSpLocks/>
          </p:cNvCxnSpPr>
          <p:nvPr/>
        </p:nvCxnSpPr>
        <p:spPr>
          <a:xfrm flipH="1">
            <a:off x="3209192" y="3788623"/>
            <a:ext cx="2232644" cy="0"/>
          </a:xfrm>
          <a:prstGeom prst="line">
            <a:avLst/>
          </a:prstGeom>
          <a:noFill/>
          <a:ln w="38100" cap="flat" cmpd="sng" algn="ctr">
            <a:solidFill>
              <a:sysClr val="window" lastClr="FFFFFF">
                <a:lumMod val="75000"/>
              </a:sysClr>
            </a:solidFill>
            <a:prstDash val="dash"/>
            <a:miter lim="800000"/>
          </a:ln>
          <a:effectLst/>
        </p:spPr>
      </p:cxnSp>
      <p:pic>
        <p:nvPicPr>
          <p:cNvPr id="36" name="Google Shape;168;g134f5c2acae_0_22" descr="http://www.isel.pt/pInst/UnidadesComplementares/Biblioteca/imgs/LOGO_B_ON.jpg">
            <a:extLst>
              <a:ext uri="{FF2B5EF4-FFF2-40B4-BE49-F238E27FC236}">
                <a16:creationId xmlns:a16="http://schemas.microsoft.com/office/drawing/2014/main" id="{B7561894-6CD4-91C3-DFE5-0E8E6F4869E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500" y1="35000" x2="52500" y2="35000"/>
                        <a14:foregroundMark x1="51000" y1="38500" x2="71000" y2="40000"/>
                        <a14:foregroundMark x1="71000" y1="40000" x2="71500" y2="41000"/>
                        <a14:foregroundMark x1="39500" y1="49500" x2="44500" y2="49000"/>
                        <a14:foregroundMark x1="57500" y1="47000" x2="71000" y2="55500"/>
                        <a14:foregroundMark x1="70000" y1="51500" x2="55500" y2="59000"/>
                        <a14:foregroundMark x1="57000" y1="57500" x2="70000" y2="48000"/>
                        <a14:foregroundMark x1="69000" y1="48000" x2="54000" y2="57000"/>
                        <a14:foregroundMark x1="57500" y1="49000" x2="71000" y2="46500"/>
                        <a14:foregroundMark x1="70500" y1="46000" x2="55000" y2="44500"/>
                        <a14:foregroundMark x1="40500" y1="48000" x2="45500" y2="50000"/>
                        <a14:foregroundMark x1="45500" y1="50000" x2="43500" y2="50000"/>
                        <a14:foregroundMark x1="43500" y1="50000" x2="49500" y2="58000"/>
                        <a14:foregroundMark x1="40500" y1="50000" x2="49000" y2="58000"/>
                        <a14:foregroundMark x1="43500" y1="57500" x2="43000" y2="61000"/>
                        <a14:foregroundMark x1="42000" y1="60000" x2="36500" y2="52500"/>
                        <a14:foregroundMark x1="29500" y1="27000" x2="23000" y2="38000"/>
                        <a14:foregroundMark x1="26000" y1="32500" x2="21000" y2="27500"/>
                        <a14:foregroundMark x1="23000" y1="27000" x2="21500" y2="25500"/>
                        <a14:foregroundMark x1="22500" y1="24500" x2="22500" y2="24500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9655427" y="4300827"/>
            <a:ext cx="805106" cy="805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68;g134f5c2acae_0_22" descr="http://www.isel.pt/pInst/UnidadesComplementares/Biblioteca/imgs/LOGO_B_ON.jpg">
            <a:extLst>
              <a:ext uri="{FF2B5EF4-FFF2-40B4-BE49-F238E27FC236}">
                <a16:creationId xmlns:a16="http://schemas.microsoft.com/office/drawing/2014/main" id="{B486283B-5D8E-3734-4A9A-D926EB70D52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500" y1="35000" x2="52500" y2="35000"/>
                        <a14:foregroundMark x1="51000" y1="38500" x2="71000" y2="40000"/>
                        <a14:foregroundMark x1="71000" y1="40000" x2="71500" y2="41000"/>
                        <a14:foregroundMark x1="39500" y1="49500" x2="44500" y2="49000"/>
                        <a14:foregroundMark x1="57500" y1="47000" x2="71000" y2="55500"/>
                        <a14:foregroundMark x1="70000" y1="51500" x2="55500" y2="59000"/>
                        <a14:foregroundMark x1="57000" y1="57500" x2="70000" y2="48000"/>
                        <a14:foregroundMark x1="69000" y1="48000" x2="54000" y2="57000"/>
                        <a14:foregroundMark x1="57500" y1="49000" x2="71000" y2="46500"/>
                        <a14:foregroundMark x1="70500" y1="46000" x2="55000" y2="44500"/>
                        <a14:foregroundMark x1="40500" y1="48000" x2="45500" y2="50000"/>
                        <a14:foregroundMark x1="45500" y1="50000" x2="43500" y2="50000"/>
                        <a14:foregroundMark x1="43500" y1="50000" x2="49500" y2="58000"/>
                        <a14:foregroundMark x1="40500" y1="50000" x2="49000" y2="58000"/>
                        <a14:foregroundMark x1="43500" y1="57500" x2="43000" y2="61000"/>
                        <a14:foregroundMark x1="42000" y1="60000" x2="36500" y2="52500"/>
                        <a14:foregroundMark x1="29500" y1="27000" x2="23000" y2="38000"/>
                        <a14:foregroundMark x1="26000" y1="32500" x2="21000" y2="27500"/>
                        <a14:foregroundMark x1="23000" y1="27000" x2="21500" y2="25500"/>
                        <a14:foregroundMark x1="22500" y1="24500" x2="22500" y2="24500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972146" y="4340986"/>
            <a:ext cx="805106" cy="805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13;p4">
            <a:extLst>
              <a:ext uri="{FF2B5EF4-FFF2-40B4-BE49-F238E27FC236}">
                <a16:creationId xmlns:a16="http://schemas.microsoft.com/office/drawing/2014/main" id="{A5C826A9-39FD-5258-12D4-FEA57208CCF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84352" y="4494367"/>
            <a:ext cx="1157404" cy="523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13;p4">
            <a:extLst>
              <a:ext uri="{FF2B5EF4-FFF2-40B4-BE49-F238E27FC236}">
                <a16:creationId xmlns:a16="http://schemas.microsoft.com/office/drawing/2014/main" id="{F6C542DF-91AD-379E-5E23-4FE5B52255B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55708" y="2913219"/>
            <a:ext cx="1015391" cy="459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13;p4">
            <a:extLst>
              <a:ext uri="{FF2B5EF4-FFF2-40B4-BE49-F238E27FC236}">
                <a16:creationId xmlns:a16="http://schemas.microsoft.com/office/drawing/2014/main" id="{2D6BDC75-D676-ECAD-4BEA-C5810D9D705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03343" y="2382982"/>
            <a:ext cx="1157404" cy="523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07;g134f5c2acae_0_30">
            <a:extLst>
              <a:ext uri="{FF2B5EF4-FFF2-40B4-BE49-F238E27FC236}">
                <a16:creationId xmlns:a16="http://schemas.microsoft.com/office/drawing/2014/main" id="{D1999974-94EA-0A3F-A981-5134933D85E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48411" y="4407849"/>
            <a:ext cx="685613" cy="6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07;g134f5c2acae_0_30">
            <a:extLst>
              <a:ext uri="{FF2B5EF4-FFF2-40B4-BE49-F238E27FC236}">
                <a16:creationId xmlns:a16="http://schemas.microsoft.com/office/drawing/2014/main" id="{1B0D318E-3F8E-93D3-F239-96F8FE4CEA1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53078" y="3227237"/>
            <a:ext cx="685613" cy="6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07;g134f5c2acae_0_30">
            <a:extLst>
              <a:ext uri="{FF2B5EF4-FFF2-40B4-BE49-F238E27FC236}">
                <a16:creationId xmlns:a16="http://schemas.microsoft.com/office/drawing/2014/main" id="{40924732-0E4B-CF56-F775-612C2F2B7BB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723807" y="3656986"/>
            <a:ext cx="685613" cy="6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57;g134f5c2acae_0_35">
            <a:extLst>
              <a:ext uri="{FF2B5EF4-FFF2-40B4-BE49-F238E27FC236}">
                <a16:creationId xmlns:a16="http://schemas.microsoft.com/office/drawing/2014/main" id="{2ED73722-C108-9FF3-1148-9D9F623FF77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1284" y="1219046"/>
            <a:ext cx="1267895" cy="600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6BCEDCA6-A0AB-6178-127E-563EFB2F4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801" y="6360318"/>
            <a:ext cx="2237650" cy="34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62568CF3-2F40-29F0-8750-2B92ABBD51A2}"/>
              </a:ext>
            </a:extLst>
          </p:cNvPr>
          <p:cNvSpPr/>
          <p:nvPr/>
        </p:nvSpPr>
        <p:spPr>
          <a:xfrm>
            <a:off x="3388243" y="2188370"/>
            <a:ext cx="2878489" cy="81698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EB094E1-939C-82BB-7E16-63F2C8BBE4A1}"/>
              </a:ext>
            </a:extLst>
          </p:cNvPr>
          <p:cNvGrpSpPr/>
          <p:nvPr/>
        </p:nvGrpSpPr>
        <p:grpSpPr>
          <a:xfrm>
            <a:off x="10721648" y="-4291"/>
            <a:ext cx="1447231" cy="1444260"/>
            <a:chOff x="713884" y="2153856"/>
            <a:chExt cx="3165600" cy="3257394"/>
          </a:xfrm>
        </p:grpSpPr>
        <p:pic>
          <p:nvPicPr>
            <p:cNvPr id="50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9C4807B8-42AE-3003-B6FD-484B8B222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51" name="Google Shape;426;p97">
              <a:extLst>
                <a:ext uri="{FF2B5EF4-FFF2-40B4-BE49-F238E27FC236}">
                  <a16:creationId xmlns:a16="http://schemas.microsoft.com/office/drawing/2014/main" id="{77A319A5-1FFF-1F40-B913-900AF10A29FB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A0F75D1-6C2B-04BD-7AAC-D298B39E391A}"/>
              </a:ext>
            </a:extLst>
          </p:cNvPr>
          <p:cNvSpPr txBox="1"/>
          <p:nvPr/>
        </p:nvSpPr>
        <p:spPr>
          <a:xfrm>
            <a:off x="11076740" y="404020"/>
            <a:ext cx="1082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/>
              <a:t>Oe1</a:t>
            </a:r>
          </a:p>
        </p:txBody>
      </p:sp>
    </p:spTree>
    <p:extLst>
      <p:ext uri="{BB962C8B-B14F-4D97-AF65-F5344CB8AC3E}">
        <p14:creationId xmlns:p14="http://schemas.microsoft.com/office/powerpoint/2010/main" val="3133269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392;p130">
            <a:extLst>
              <a:ext uri="{FF2B5EF4-FFF2-40B4-BE49-F238E27FC236}">
                <a16:creationId xmlns:a16="http://schemas.microsoft.com/office/drawing/2014/main" id="{925ACACB-F9D4-53EE-F7A1-FD918AF3EC5A}"/>
              </a:ext>
            </a:extLst>
          </p:cNvPr>
          <p:cNvGrpSpPr/>
          <p:nvPr/>
        </p:nvGrpSpPr>
        <p:grpSpPr>
          <a:xfrm>
            <a:off x="787528" y="2512025"/>
            <a:ext cx="10624334" cy="2089633"/>
            <a:chOff x="590645" y="1884017"/>
            <a:chExt cx="7968250" cy="1567225"/>
          </a:xfrm>
        </p:grpSpPr>
        <p:sp>
          <p:nvSpPr>
            <p:cNvPr id="10" name="Google Shape;1393;p130">
              <a:extLst>
                <a:ext uri="{FF2B5EF4-FFF2-40B4-BE49-F238E27FC236}">
                  <a16:creationId xmlns:a16="http://schemas.microsoft.com/office/drawing/2014/main" id="{A6A54736-8F2C-7931-3AFB-62279B2D3BC4}"/>
                </a:ext>
              </a:extLst>
            </p:cNvPr>
            <p:cNvSpPr/>
            <p:nvPr/>
          </p:nvSpPr>
          <p:spPr>
            <a:xfrm>
              <a:off x="3374020" y="1884042"/>
              <a:ext cx="2401500" cy="1567200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pt-PT" sz="2700" b="1">
                  <a:solidFill>
                    <a:schemeClr val="bg1">
                      <a:lumMod val="95000"/>
                    </a:schemeClr>
                  </a:solidFill>
                  <a:latin typeface="Montserrat"/>
                  <a:sym typeface="Montserrat"/>
                </a:rPr>
                <a:t>Oe2</a:t>
              </a:r>
              <a:endParaRPr sz="2700" b="1">
                <a:solidFill>
                  <a:schemeClr val="bg1">
                    <a:lumMod val="95000"/>
                  </a:schemeClr>
                </a:solidFill>
                <a:latin typeface="Montserrat"/>
                <a:sym typeface="Montserrat"/>
              </a:endParaRPr>
            </a:p>
            <a:p>
              <a:pPr algn="ctr"/>
              <a:endParaRPr sz="2700" b="1">
                <a:solidFill>
                  <a:schemeClr val="bg1">
                    <a:lumMod val="95000"/>
                  </a:schemeClr>
                </a:solidFill>
                <a:latin typeface="Montserrat"/>
                <a:sym typeface="Montserrat"/>
              </a:endParaRPr>
            </a:p>
            <a:p>
              <a:pPr algn="ctr"/>
              <a:r>
                <a:rPr lang="pt-PT" sz="1900">
                  <a:solidFill>
                    <a:schemeClr val="bg1">
                      <a:lumMod val="95000"/>
                    </a:schemeClr>
                  </a:solidFill>
                  <a:latin typeface="Montserrat"/>
                  <a:sym typeface="Montserrat"/>
                </a:rPr>
                <a:t>Consolidação do posicionamento do CV no ecossistema de C&amp;T</a:t>
              </a:r>
              <a:endParaRPr sz="1900">
                <a:solidFill>
                  <a:schemeClr val="bg1">
                    <a:lumMod val="95000"/>
                  </a:schemeClr>
                </a:solidFill>
                <a:latin typeface="Montserrat"/>
                <a:sym typeface="Montserrat"/>
              </a:endParaRPr>
            </a:p>
          </p:txBody>
        </p:sp>
        <p:sp>
          <p:nvSpPr>
            <p:cNvPr id="12" name="Google Shape;1394;p130">
              <a:extLst>
                <a:ext uri="{FF2B5EF4-FFF2-40B4-BE49-F238E27FC236}">
                  <a16:creationId xmlns:a16="http://schemas.microsoft.com/office/drawing/2014/main" id="{55BD2A56-9C22-DABB-5F8E-7617BBF68AE4}"/>
                </a:ext>
              </a:extLst>
            </p:cNvPr>
            <p:cNvSpPr/>
            <p:nvPr/>
          </p:nvSpPr>
          <p:spPr>
            <a:xfrm>
              <a:off x="590645" y="1884017"/>
              <a:ext cx="2401500" cy="1567200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pt-PT" sz="2700" b="1">
                  <a:solidFill>
                    <a:schemeClr val="bg1">
                      <a:lumMod val="85000"/>
                    </a:schemeClr>
                  </a:solidFill>
                  <a:latin typeface="Montserrat"/>
                  <a:sym typeface="Montserrat"/>
                </a:rPr>
                <a:t>Oe1</a:t>
              </a:r>
              <a:endParaRPr sz="2700" b="1">
                <a:solidFill>
                  <a:schemeClr val="bg1">
                    <a:lumMod val="85000"/>
                  </a:schemeClr>
                </a:solidFill>
                <a:latin typeface="Montserrat"/>
                <a:sym typeface="Montserrat"/>
              </a:endParaRPr>
            </a:p>
            <a:p>
              <a:pPr algn="ctr"/>
              <a:endParaRPr sz="2133">
                <a:solidFill>
                  <a:schemeClr val="bg1">
                    <a:lumMod val="85000"/>
                  </a:schemeClr>
                </a:solidFill>
                <a:latin typeface="Calibri"/>
                <a:cs typeface="Calibri"/>
                <a:sym typeface="Montserrat"/>
              </a:endParaRPr>
            </a:p>
            <a:p>
              <a:pPr algn="ctr"/>
              <a:r>
                <a:rPr lang="pt-PT" sz="1900">
                  <a:solidFill>
                    <a:schemeClr val="bg1">
                      <a:lumMod val="85000"/>
                    </a:schemeClr>
                  </a:solidFill>
                  <a:latin typeface="Montserrat"/>
                  <a:sym typeface="Montserrat"/>
                </a:rPr>
                <a:t>Promoção da adoção do quadro normativo PTCRIS</a:t>
              </a:r>
              <a:endParaRPr sz="1900">
                <a:solidFill>
                  <a:schemeClr val="bg1">
                    <a:lumMod val="85000"/>
                  </a:schemeClr>
                </a:solidFill>
                <a:latin typeface="Montserrat"/>
                <a:sym typeface="Montserrat"/>
              </a:endParaRPr>
            </a:p>
          </p:txBody>
        </p:sp>
        <p:sp>
          <p:nvSpPr>
            <p:cNvPr id="16" name="Google Shape;1395;p130">
              <a:extLst>
                <a:ext uri="{FF2B5EF4-FFF2-40B4-BE49-F238E27FC236}">
                  <a16:creationId xmlns:a16="http://schemas.microsoft.com/office/drawing/2014/main" id="{64E5FE53-752E-F43A-F911-683F80D0B8C7}"/>
                </a:ext>
              </a:extLst>
            </p:cNvPr>
            <p:cNvSpPr/>
            <p:nvPr/>
          </p:nvSpPr>
          <p:spPr>
            <a:xfrm>
              <a:off x="6157395" y="1884042"/>
              <a:ext cx="2401500" cy="1567200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pt-PT" sz="2700" b="1">
                  <a:solidFill>
                    <a:schemeClr val="bg1">
                      <a:lumMod val="85000"/>
                    </a:schemeClr>
                  </a:solidFill>
                  <a:latin typeface="Montserrat"/>
                  <a:sym typeface="Montserrat"/>
                </a:rPr>
                <a:t>Oe3</a:t>
              </a:r>
              <a:endParaRPr sz="2700" b="1">
                <a:solidFill>
                  <a:schemeClr val="bg1">
                    <a:lumMod val="85000"/>
                  </a:schemeClr>
                </a:solidFill>
                <a:latin typeface="Montserrat"/>
                <a:sym typeface="Montserrat"/>
              </a:endParaRPr>
            </a:p>
            <a:p>
              <a:pPr algn="ctr"/>
              <a:endParaRPr sz="2700" b="1">
                <a:solidFill>
                  <a:schemeClr val="bg1">
                    <a:lumMod val="85000"/>
                  </a:schemeClr>
                </a:solidFill>
                <a:latin typeface="Montserrat"/>
                <a:sym typeface="Montserrat"/>
              </a:endParaRPr>
            </a:p>
            <a:p>
              <a:pPr algn="ctr"/>
              <a:r>
                <a:rPr lang="pt-PT" sz="1900">
                  <a:solidFill>
                    <a:schemeClr val="bg1">
                      <a:lumMod val="85000"/>
                    </a:schemeClr>
                  </a:solidFill>
                  <a:latin typeface="Montserrat"/>
                  <a:sym typeface="Montserrat"/>
                </a:rPr>
                <a:t>Desenvolvimento de serviços de valor acrescentado</a:t>
              </a:r>
              <a:endParaRPr sz="1900">
                <a:solidFill>
                  <a:schemeClr val="bg1">
                    <a:lumMod val="85000"/>
                  </a:schemeClr>
                </a:solidFill>
                <a:latin typeface="Montserrat"/>
                <a:sym typeface="Montserrat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11D71255-0F2A-B18C-7DF0-A2F6550D537D}"/>
              </a:ext>
            </a:extLst>
          </p:cNvPr>
          <p:cNvSpPr/>
          <p:nvPr/>
        </p:nvSpPr>
        <p:spPr>
          <a:xfrm>
            <a:off x="0" y="0"/>
            <a:ext cx="3260436" cy="893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Google Shape;680;p107">
            <a:extLst>
              <a:ext uri="{FF2B5EF4-FFF2-40B4-BE49-F238E27FC236}">
                <a16:creationId xmlns:a16="http://schemas.microsoft.com/office/drawing/2014/main" id="{9531E6C3-3ECE-DDCE-2519-060DB8F487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2400" y="62042"/>
            <a:ext cx="11547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ct val="93333"/>
            </a:pPr>
            <a:r>
              <a:rPr lang="en-US" sz="40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CRIS</a:t>
            </a:r>
            <a:r>
              <a:rPr lang="en-US" sz="40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|</a:t>
            </a:r>
            <a:r>
              <a:rPr lang="en-US" b="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7" err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Prioridades</a:t>
            </a:r>
            <a:r>
              <a:rPr lang="en-US" sz="3467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7" err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estratégicas</a:t>
            </a:r>
            <a:endParaRPr lang="en-US" sz="3467">
              <a:solidFill>
                <a:schemeClr val="accent5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113286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AF3C3-1C5B-4A23-84FC-EA3A65743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146" y="-80193"/>
            <a:ext cx="10515600" cy="1325563"/>
          </a:xfrm>
        </p:spPr>
        <p:txBody>
          <a:bodyPr/>
          <a:lstStyle/>
          <a:p>
            <a:r>
              <a:rPr lang="pt-PT" sz="3600" b="1">
                <a:solidFill>
                  <a:schemeClr val="accent5">
                    <a:lumMod val="75000"/>
                  </a:schemeClr>
                </a:solidFill>
                <a:latin typeface="Montserrat"/>
                <a:sym typeface="Arial"/>
              </a:rPr>
              <a:t>CIÊNCIA</a:t>
            </a: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Montserrat"/>
                <a:sym typeface="Arial"/>
              </a:rPr>
              <a:t>VITAE |</a:t>
            </a:r>
            <a:r>
              <a:rPr lang="pt-PT" sz="3200">
                <a:solidFill>
                  <a:schemeClr val="accent5">
                    <a:lumMod val="75000"/>
                  </a:schemeClr>
                </a:solidFill>
                <a:latin typeface="Montserrat"/>
                <a:sym typeface="Arial"/>
              </a:rPr>
              <a:t> currículo integrado</a:t>
            </a:r>
          </a:p>
        </p:txBody>
      </p:sp>
      <p:grpSp>
        <p:nvGrpSpPr>
          <p:cNvPr id="22" name="Google Shape;570;p83">
            <a:extLst>
              <a:ext uri="{FF2B5EF4-FFF2-40B4-BE49-F238E27FC236}">
                <a16:creationId xmlns:a16="http://schemas.microsoft.com/office/drawing/2014/main" id="{917B291D-0B8D-4897-A479-5A9C57D4C30A}"/>
              </a:ext>
            </a:extLst>
          </p:cNvPr>
          <p:cNvGrpSpPr/>
          <p:nvPr/>
        </p:nvGrpSpPr>
        <p:grpSpPr>
          <a:xfrm>
            <a:off x="2795400" y="1999127"/>
            <a:ext cx="5679402" cy="4855614"/>
            <a:chOff x="4535231" y="880600"/>
            <a:chExt cx="4475731" cy="3897379"/>
          </a:xfrm>
        </p:grpSpPr>
        <p:sp>
          <p:nvSpPr>
            <p:cNvPr id="23" name="Google Shape;571;p83">
              <a:extLst>
                <a:ext uri="{FF2B5EF4-FFF2-40B4-BE49-F238E27FC236}">
                  <a16:creationId xmlns:a16="http://schemas.microsoft.com/office/drawing/2014/main" id="{A6948522-A9B1-46C9-97F5-EF09CBD25C5E}"/>
                </a:ext>
              </a:extLst>
            </p:cNvPr>
            <p:cNvSpPr/>
            <p:nvPr/>
          </p:nvSpPr>
          <p:spPr>
            <a:xfrm>
              <a:off x="5045316" y="994524"/>
              <a:ext cx="3530400" cy="3643500"/>
            </a:xfrm>
            <a:prstGeom prst="ellipse">
              <a:avLst/>
            </a:prstGeom>
            <a:noFill/>
            <a:ln w="152400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572;p83">
              <a:extLst>
                <a:ext uri="{FF2B5EF4-FFF2-40B4-BE49-F238E27FC236}">
                  <a16:creationId xmlns:a16="http://schemas.microsoft.com/office/drawing/2014/main" id="{F37AD4E5-B01E-4C63-8578-1CE10D0FC39C}"/>
                </a:ext>
              </a:extLst>
            </p:cNvPr>
            <p:cNvSpPr/>
            <p:nvPr/>
          </p:nvSpPr>
          <p:spPr>
            <a:xfrm>
              <a:off x="5041876" y="1107054"/>
              <a:ext cx="978600" cy="7392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bg1">
                  <a:lumMod val="65000"/>
                </a:schemeClr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573;p83">
              <a:extLst>
                <a:ext uri="{FF2B5EF4-FFF2-40B4-BE49-F238E27FC236}">
                  <a16:creationId xmlns:a16="http://schemas.microsoft.com/office/drawing/2014/main" id="{0209A9B0-9959-4B6D-BD20-7A391D1D0072}"/>
                </a:ext>
              </a:extLst>
            </p:cNvPr>
            <p:cNvSpPr/>
            <p:nvPr/>
          </p:nvSpPr>
          <p:spPr>
            <a:xfrm>
              <a:off x="4541130" y="1992972"/>
              <a:ext cx="1090801" cy="7392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bg1">
                  <a:lumMod val="75000"/>
                </a:schemeClr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574;p83">
              <a:extLst>
                <a:ext uri="{FF2B5EF4-FFF2-40B4-BE49-F238E27FC236}">
                  <a16:creationId xmlns:a16="http://schemas.microsoft.com/office/drawing/2014/main" id="{9996BDF7-8DDA-4362-A147-51FF1730FE2B}"/>
                </a:ext>
              </a:extLst>
            </p:cNvPr>
            <p:cNvSpPr/>
            <p:nvPr/>
          </p:nvSpPr>
          <p:spPr>
            <a:xfrm>
              <a:off x="5172629" y="3762677"/>
              <a:ext cx="978600" cy="7392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bg1">
                  <a:lumMod val="75000"/>
                </a:schemeClr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575;p83">
              <a:extLst>
                <a:ext uri="{FF2B5EF4-FFF2-40B4-BE49-F238E27FC236}">
                  <a16:creationId xmlns:a16="http://schemas.microsoft.com/office/drawing/2014/main" id="{A7231481-A14C-4CB1-91ED-D21A7A2DBD9F}"/>
                </a:ext>
              </a:extLst>
            </p:cNvPr>
            <p:cNvSpPr/>
            <p:nvPr/>
          </p:nvSpPr>
          <p:spPr>
            <a:xfrm>
              <a:off x="6302455" y="4038779"/>
              <a:ext cx="978600" cy="7392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bg1">
                  <a:lumMod val="75000"/>
                </a:schemeClr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576;p83">
              <a:extLst>
                <a:ext uri="{FF2B5EF4-FFF2-40B4-BE49-F238E27FC236}">
                  <a16:creationId xmlns:a16="http://schemas.microsoft.com/office/drawing/2014/main" id="{A97D89DB-3E7A-43BA-ADEF-0AF0DD960898}"/>
                </a:ext>
              </a:extLst>
            </p:cNvPr>
            <p:cNvSpPr/>
            <p:nvPr/>
          </p:nvSpPr>
          <p:spPr>
            <a:xfrm>
              <a:off x="7460156" y="3762677"/>
              <a:ext cx="978600" cy="7392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bg1">
                  <a:lumMod val="75000"/>
                </a:schemeClr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577;p83">
              <a:extLst>
                <a:ext uri="{FF2B5EF4-FFF2-40B4-BE49-F238E27FC236}">
                  <a16:creationId xmlns:a16="http://schemas.microsoft.com/office/drawing/2014/main" id="{25DC6233-B17E-4E06-AB68-6DA3B3ECC043}"/>
                </a:ext>
              </a:extLst>
            </p:cNvPr>
            <p:cNvSpPr/>
            <p:nvPr/>
          </p:nvSpPr>
          <p:spPr>
            <a:xfrm>
              <a:off x="7919562" y="2920708"/>
              <a:ext cx="978600" cy="7392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bg1">
                  <a:lumMod val="75000"/>
                </a:schemeClr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578;p83">
              <a:extLst>
                <a:ext uri="{FF2B5EF4-FFF2-40B4-BE49-F238E27FC236}">
                  <a16:creationId xmlns:a16="http://schemas.microsoft.com/office/drawing/2014/main" id="{F8781ABB-C0C1-4C91-957F-DA23C9A00EE1}"/>
                </a:ext>
              </a:extLst>
            </p:cNvPr>
            <p:cNvSpPr/>
            <p:nvPr/>
          </p:nvSpPr>
          <p:spPr>
            <a:xfrm>
              <a:off x="8032362" y="1992972"/>
              <a:ext cx="978600" cy="7392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bg1">
                  <a:lumMod val="75000"/>
                </a:schemeClr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579;p83">
              <a:extLst>
                <a:ext uri="{FF2B5EF4-FFF2-40B4-BE49-F238E27FC236}">
                  <a16:creationId xmlns:a16="http://schemas.microsoft.com/office/drawing/2014/main" id="{9F4F5A0A-700D-44AA-AF93-DEBD6C4E7BBF}"/>
                </a:ext>
              </a:extLst>
            </p:cNvPr>
            <p:cNvSpPr/>
            <p:nvPr/>
          </p:nvSpPr>
          <p:spPr>
            <a:xfrm>
              <a:off x="7595917" y="1107054"/>
              <a:ext cx="978600" cy="7392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bg1">
                  <a:lumMod val="75000"/>
                </a:schemeClr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580;p83">
              <a:extLst>
                <a:ext uri="{FF2B5EF4-FFF2-40B4-BE49-F238E27FC236}">
                  <a16:creationId xmlns:a16="http://schemas.microsoft.com/office/drawing/2014/main" id="{83B99E88-5F5C-48E6-BED0-8149527C993B}"/>
                </a:ext>
              </a:extLst>
            </p:cNvPr>
            <p:cNvSpPr/>
            <p:nvPr/>
          </p:nvSpPr>
          <p:spPr>
            <a:xfrm>
              <a:off x="6302455" y="880600"/>
              <a:ext cx="978600" cy="7392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bg1">
                  <a:lumMod val="75000"/>
                </a:schemeClr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3" name="Google Shape;581;p83" descr="http://www.ringgold.com/sites/default/files/isni_logo4_0.png">
              <a:extLst>
                <a:ext uri="{FF2B5EF4-FFF2-40B4-BE49-F238E27FC236}">
                  <a16:creationId xmlns:a16="http://schemas.microsoft.com/office/drawing/2014/main" id="{F766FD2B-AACE-4CD4-9851-FD5D6C5E859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14652" r="16751"/>
            <a:stretch/>
          </p:blipFill>
          <p:spPr>
            <a:xfrm>
              <a:off x="5314716" y="1140539"/>
              <a:ext cx="399737" cy="2358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582;p83" descr="https://www.coar-repositories.org/files/OpenAIRE_logo.png">
              <a:extLst>
                <a:ext uri="{FF2B5EF4-FFF2-40B4-BE49-F238E27FC236}">
                  <a16:creationId xmlns:a16="http://schemas.microsoft.com/office/drawing/2014/main" id="{9F63F763-DC5B-4CD3-8044-E111C5893A2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644500" y="1354561"/>
              <a:ext cx="291300" cy="2395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583;p83" descr="http://asj.scireps.com/wp-content/uploads/2016/01/crossref_logo_redblack.gif">
              <a:extLst>
                <a:ext uri="{FF2B5EF4-FFF2-40B4-BE49-F238E27FC236}">
                  <a16:creationId xmlns:a16="http://schemas.microsoft.com/office/drawing/2014/main" id="{73960467-E1DE-429D-88E6-272466FFBAB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694930" y="1172008"/>
              <a:ext cx="566873" cy="1899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Google Shape;584;p83">
              <a:extLst>
                <a:ext uri="{FF2B5EF4-FFF2-40B4-BE49-F238E27FC236}">
                  <a16:creationId xmlns:a16="http://schemas.microsoft.com/office/drawing/2014/main" id="{146B48F0-D729-4D44-926B-94F2339E3DEA}"/>
                </a:ext>
              </a:extLst>
            </p:cNvPr>
            <p:cNvSpPr txBox="1"/>
            <p:nvPr/>
          </p:nvSpPr>
          <p:spPr>
            <a:xfrm>
              <a:off x="4535231" y="2174926"/>
              <a:ext cx="1159351" cy="2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pt-PT" sz="1600" b="1" i="0" u="none" strike="noStrike" kern="0" cap="none" spc="0" normalizeH="0" baseline="0" noProof="0" err="1">
                  <a:ln>
                    <a:noFill/>
                  </a:ln>
                  <a:solidFill>
                    <a:srgbClr val="1C4587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PTCRIS</a:t>
              </a:r>
              <a:r>
                <a:rPr kumimoji="0" lang="pt-PT" sz="1600" b="1" i="1" u="none" strike="noStrike" kern="0" cap="none" spc="0" normalizeH="0" baseline="0" noProof="0" err="1">
                  <a:ln>
                    <a:noFill/>
                  </a:ln>
                  <a:solidFill>
                    <a:srgbClr val="1C4587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ync</a:t>
              </a:r>
              <a:endParaRPr kumimoji="0" sz="1600" b="1" i="1" u="none" strike="noStrike" kern="0" cap="none" spc="0" normalizeH="0" baseline="0" noProof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37" name="Google Shape;585;p83" descr="Imagem relacionada">
              <a:extLst>
                <a:ext uri="{FF2B5EF4-FFF2-40B4-BE49-F238E27FC236}">
                  <a16:creationId xmlns:a16="http://schemas.microsoft.com/office/drawing/2014/main" id="{5AA3C35D-2EE2-466E-B3B4-0E32C4F5074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36275" r="57664" b="31135"/>
            <a:stretch/>
          </p:blipFill>
          <p:spPr>
            <a:xfrm>
              <a:off x="7665882" y="3833531"/>
              <a:ext cx="566876" cy="2358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586;p83">
              <a:extLst>
                <a:ext uri="{FF2B5EF4-FFF2-40B4-BE49-F238E27FC236}">
                  <a16:creationId xmlns:a16="http://schemas.microsoft.com/office/drawing/2014/main" id="{697A9CD5-0DC3-4A7A-8724-410DBC51CDE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t="25271" b="26730"/>
            <a:stretch/>
          </p:blipFill>
          <p:spPr>
            <a:xfrm>
              <a:off x="5363567" y="3865115"/>
              <a:ext cx="563552" cy="1899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Google Shape;587;p83">
              <a:extLst>
                <a:ext uri="{FF2B5EF4-FFF2-40B4-BE49-F238E27FC236}">
                  <a16:creationId xmlns:a16="http://schemas.microsoft.com/office/drawing/2014/main" id="{ACD36FD4-E7B8-4A73-90F3-03B53FF17421}"/>
                </a:ext>
              </a:extLst>
            </p:cNvPr>
            <p:cNvSpPr txBox="1"/>
            <p:nvPr/>
          </p:nvSpPr>
          <p:spPr>
            <a:xfrm>
              <a:off x="6280815" y="1152368"/>
              <a:ext cx="1017300" cy="2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75" tIns="27075" rIns="27075" bIns="270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  <a:tabLst/>
                <a:defRPr/>
              </a:pPr>
              <a:r>
                <a:rPr lang="pt-PT" sz="1600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Projetos</a:t>
              </a: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0" name="Google Shape;588;p83">
              <a:extLst>
                <a:ext uri="{FF2B5EF4-FFF2-40B4-BE49-F238E27FC236}">
                  <a16:creationId xmlns:a16="http://schemas.microsoft.com/office/drawing/2014/main" id="{0BF87C94-D5E6-460B-AD2C-25A0599E43A2}"/>
                </a:ext>
              </a:extLst>
            </p:cNvPr>
            <p:cNvSpPr txBox="1"/>
            <p:nvPr/>
          </p:nvSpPr>
          <p:spPr>
            <a:xfrm>
              <a:off x="7511009" y="1354463"/>
              <a:ext cx="1124100" cy="2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75" tIns="27075" rIns="27075" bIns="270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  <a:tabLst/>
                <a:defRPr/>
              </a:pPr>
              <a:r>
                <a:rPr lang="pt-PT" sz="1600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Produções</a:t>
              </a: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1" name="Google Shape;589;p83">
              <a:extLst>
                <a:ext uri="{FF2B5EF4-FFF2-40B4-BE49-F238E27FC236}">
                  <a16:creationId xmlns:a16="http://schemas.microsoft.com/office/drawing/2014/main" id="{BA4ECE7E-FF8D-40EC-9352-8D8105BE567D}"/>
                </a:ext>
              </a:extLst>
            </p:cNvPr>
            <p:cNvSpPr txBox="1"/>
            <p:nvPr/>
          </p:nvSpPr>
          <p:spPr>
            <a:xfrm>
              <a:off x="8077838" y="2300472"/>
              <a:ext cx="887400" cy="2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75" tIns="27075" rIns="27075" bIns="270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  <a:tabLst/>
                <a:defRPr/>
              </a:pPr>
              <a:r>
                <a:rPr kumimoji="0" lang="pt-PT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FCT-SIG</a:t>
              </a: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2" name="Google Shape;590;p83">
              <a:extLst>
                <a:ext uri="{FF2B5EF4-FFF2-40B4-BE49-F238E27FC236}">
                  <a16:creationId xmlns:a16="http://schemas.microsoft.com/office/drawing/2014/main" id="{6E344DDB-F559-4145-B74F-E87C61BE3FCA}"/>
                </a:ext>
              </a:extLst>
            </p:cNvPr>
            <p:cNvSpPr txBox="1"/>
            <p:nvPr/>
          </p:nvSpPr>
          <p:spPr>
            <a:xfrm>
              <a:off x="8014418" y="3280648"/>
              <a:ext cx="788700" cy="2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75" tIns="27075" rIns="27075" bIns="270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  <a:tabLst/>
                <a:defRPr/>
              </a:pPr>
              <a:r>
                <a:rPr kumimoji="0" lang="pt-PT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DeGóis</a:t>
              </a: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3" name="Google Shape;591;p83">
              <a:extLst>
                <a:ext uri="{FF2B5EF4-FFF2-40B4-BE49-F238E27FC236}">
                  <a16:creationId xmlns:a16="http://schemas.microsoft.com/office/drawing/2014/main" id="{74B3D871-DD8D-469E-B778-8DEDD7D6C399}"/>
                </a:ext>
              </a:extLst>
            </p:cNvPr>
            <p:cNvSpPr txBox="1"/>
            <p:nvPr/>
          </p:nvSpPr>
          <p:spPr>
            <a:xfrm>
              <a:off x="7603390" y="4060272"/>
              <a:ext cx="691800" cy="34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75" tIns="27075" rIns="27075" bIns="270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  <a:tabLst/>
                <a:defRPr/>
              </a:pPr>
              <a:r>
                <a:rPr lang="pt-PT" sz="1600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Teses &amp; </a:t>
              </a:r>
              <a:r>
                <a:rPr lang="pt-PT" sz="1600" kern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Diss</a:t>
              </a: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4" name="Google Shape;592;p83">
              <a:extLst>
                <a:ext uri="{FF2B5EF4-FFF2-40B4-BE49-F238E27FC236}">
                  <a16:creationId xmlns:a16="http://schemas.microsoft.com/office/drawing/2014/main" id="{AC0BE7A9-5F82-4252-B08E-18FEE995008A}"/>
                </a:ext>
              </a:extLst>
            </p:cNvPr>
            <p:cNvSpPr txBox="1"/>
            <p:nvPr/>
          </p:nvSpPr>
          <p:spPr>
            <a:xfrm>
              <a:off x="5206596" y="4101260"/>
              <a:ext cx="911700" cy="23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75" tIns="27075" rIns="27075" bIns="27075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2100"/>
                <a:buFont typeface="Arial"/>
                <a:defRPr/>
              </a:pPr>
              <a:r>
                <a:rPr lang="pt-PT" sz="1600" kern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</a:rPr>
                <a:t>Oferta Curricular</a:t>
              </a:r>
              <a:endParaRPr lang="en-US"/>
            </a:p>
          </p:txBody>
        </p:sp>
        <p:sp>
          <p:nvSpPr>
            <p:cNvPr id="45" name="Google Shape;593;p83">
              <a:extLst>
                <a:ext uri="{FF2B5EF4-FFF2-40B4-BE49-F238E27FC236}">
                  <a16:creationId xmlns:a16="http://schemas.microsoft.com/office/drawing/2014/main" id="{71B1EA18-A282-45FA-A7EA-9F1A9D6E4BBA}"/>
                </a:ext>
              </a:extLst>
            </p:cNvPr>
            <p:cNvSpPr txBox="1"/>
            <p:nvPr/>
          </p:nvSpPr>
          <p:spPr>
            <a:xfrm>
              <a:off x="5174644" y="3079960"/>
              <a:ext cx="495300" cy="51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575" tIns="57575" rIns="57575" bIns="57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00"/>
                <a:buFont typeface="Arial"/>
                <a:buNone/>
                <a:tabLst/>
                <a:defRPr/>
              </a:pPr>
              <a:endParaRPr kumimoji="0" sz="4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594;p83">
              <a:extLst>
                <a:ext uri="{FF2B5EF4-FFF2-40B4-BE49-F238E27FC236}">
                  <a16:creationId xmlns:a16="http://schemas.microsoft.com/office/drawing/2014/main" id="{83F8765B-F62F-4E67-858B-2A9D8DFAF0F0}"/>
                </a:ext>
              </a:extLst>
            </p:cNvPr>
            <p:cNvSpPr txBox="1"/>
            <p:nvPr/>
          </p:nvSpPr>
          <p:spPr>
            <a:xfrm>
              <a:off x="5136732" y="1382464"/>
              <a:ext cx="788700" cy="35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r>
                <a:rPr kumimoji="0" lang="pt-PT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ORGs</a:t>
              </a: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47" name="Google Shape;595;p83" descr="Imagem relacionada">
              <a:extLst>
                <a:ext uri="{FF2B5EF4-FFF2-40B4-BE49-F238E27FC236}">
                  <a16:creationId xmlns:a16="http://schemas.microsoft.com/office/drawing/2014/main" id="{646E159A-A33F-4C7C-912F-D151AF81741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36275" r="57664" b="31135"/>
            <a:stretch/>
          </p:blipFill>
          <p:spPr>
            <a:xfrm>
              <a:off x="6508195" y="4041720"/>
              <a:ext cx="566876" cy="2358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" name="Google Shape;596;p83">
              <a:extLst>
                <a:ext uri="{FF2B5EF4-FFF2-40B4-BE49-F238E27FC236}">
                  <a16:creationId xmlns:a16="http://schemas.microsoft.com/office/drawing/2014/main" id="{C3404E2A-36EB-4A4C-8C88-B99C85061152}"/>
                </a:ext>
              </a:extLst>
            </p:cNvPr>
            <p:cNvSpPr/>
            <p:nvPr/>
          </p:nvSpPr>
          <p:spPr>
            <a:xfrm>
              <a:off x="4705388" y="2867347"/>
              <a:ext cx="978600" cy="7392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bg1">
                  <a:lumMod val="75000"/>
                </a:schemeClr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597;p83">
              <a:extLst>
                <a:ext uri="{FF2B5EF4-FFF2-40B4-BE49-F238E27FC236}">
                  <a16:creationId xmlns:a16="http://schemas.microsoft.com/office/drawing/2014/main" id="{D9437C2A-E7E6-4386-ABEA-291CE5A71562}"/>
                </a:ext>
              </a:extLst>
            </p:cNvPr>
            <p:cNvSpPr txBox="1"/>
            <p:nvPr/>
          </p:nvSpPr>
          <p:spPr>
            <a:xfrm>
              <a:off x="4685959" y="3151499"/>
              <a:ext cx="1017300" cy="2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75" tIns="27075" rIns="27075" bIns="270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  <a:tabLst/>
                <a:defRPr/>
              </a:pPr>
              <a:r>
                <a:rPr kumimoji="0" lang="pt-PT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CIÊNCIA</a:t>
              </a:r>
              <a:r>
                <a:rPr kumimoji="0" lang="pt-PT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ID</a:t>
              </a: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0" name="Google Shape;598;p83">
              <a:extLst>
                <a:ext uri="{FF2B5EF4-FFF2-40B4-BE49-F238E27FC236}">
                  <a16:creationId xmlns:a16="http://schemas.microsoft.com/office/drawing/2014/main" id="{FB187149-EAA4-4BB3-91FE-04B4927B0EFA}"/>
                </a:ext>
              </a:extLst>
            </p:cNvPr>
            <p:cNvSpPr txBox="1"/>
            <p:nvPr/>
          </p:nvSpPr>
          <p:spPr>
            <a:xfrm>
              <a:off x="4698258" y="2259977"/>
              <a:ext cx="861546" cy="58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75" tIns="27075" rIns="27075" bIns="270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  <a:tabLst/>
                <a:defRPr/>
              </a:pPr>
              <a:r>
                <a:rPr kumimoji="0" lang="pt-PT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ORCiD</a:t>
              </a: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1" name="Google Shape;599;p83">
              <a:extLst>
                <a:ext uri="{FF2B5EF4-FFF2-40B4-BE49-F238E27FC236}">
                  <a16:creationId xmlns:a16="http://schemas.microsoft.com/office/drawing/2014/main" id="{44A5A526-D5F8-4DA3-AC9C-643E1598D089}"/>
                </a:ext>
              </a:extLst>
            </p:cNvPr>
            <p:cNvSpPr txBox="1"/>
            <p:nvPr/>
          </p:nvSpPr>
          <p:spPr>
            <a:xfrm>
              <a:off x="6282317" y="4205375"/>
              <a:ext cx="1017300" cy="51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75" tIns="27075" rIns="27075" bIns="27075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2100"/>
                <a:defRPr/>
              </a:pPr>
              <a:r>
                <a:rPr lang="pt-PT" sz="1200" kern="0">
                  <a:solidFill>
                    <a:srgbClr val="000000"/>
                  </a:solidFill>
                  <a:latin typeface="Montserrat"/>
                </a:rPr>
                <a:t>Ensino</a:t>
              </a:r>
            </a:p>
            <a:p>
              <a:pPr marL="0" marR="0" lvl="0" indent="0" algn="ctr" defTabSz="9144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2100"/>
                <a:buFont typeface="Arial"/>
                <a:buNone/>
                <a:tabLst/>
                <a:defRPr/>
              </a:pPr>
              <a:r>
                <a:rPr lang="pt-PT" sz="1200" kern="0">
                  <a:solidFill>
                    <a:srgbClr val="000000"/>
                  </a:solidFill>
                  <a:latin typeface="Montserrat"/>
                </a:rPr>
                <a:t>Superior</a:t>
              </a:r>
              <a:endParaRPr lang="pt-PT"/>
            </a:p>
          </p:txBody>
        </p:sp>
        <p:pic>
          <p:nvPicPr>
            <p:cNvPr id="52" name="Google Shape;600;p83">
              <a:extLst>
                <a:ext uri="{FF2B5EF4-FFF2-40B4-BE49-F238E27FC236}">
                  <a16:creationId xmlns:a16="http://schemas.microsoft.com/office/drawing/2014/main" id="{D7E8813B-B4FA-42E8-87E3-563674AA761A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290499" y="2066648"/>
              <a:ext cx="462078" cy="235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601;p83">
              <a:extLst>
                <a:ext uri="{FF2B5EF4-FFF2-40B4-BE49-F238E27FC236}">
                  <a16:creationId xmlns:a16="http://schemas.microsoft.com/office/drawing/2014/main" id="{46BCF6DB-65E9-4FD7-B1B4-39D4C33CBEA6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076448" y="2976583"/>
              <a:ext cx="664576" cy="3195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602;p83">
              <a:extLst>
                <a:ext uri="{FF2B5EF4-FFF2-40B4-BE49-F238E27FC236}">
                  <a16:creationId xmlns:a16="http://schemas.microsoft.com/office/drawing/2014/main" id="{DA32D165-2F5A-4F5B-B142-E558EB17DCD7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968021" y="2838374"/>
              <a:ext cx="453068" cy="49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" name="Google Shape;603;p83">
              <a:extLst>
                <a:ext uri="{FF2B5EF4-FFF2-40B4-BE49-F238E27FC236}">
                  <a16:creationId xmlns:a16="http://schemas.microsoft.com/office/drawing/2014/main" id="{854984A8-74CD-46F6-85DB-54C49A790E14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8307733" y="1032974"/>
              <a:ext cx="327398" cy="359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604;p83">
              <a:extLst>
                <a:ext uri="{FF2B5EF4-FFF2-40B4-BE49-F238E27FC236}">
                  <a16:creationId xmlns:a16="http://schemas.microsoft.com/office/drawing/2014/main" id="{C2A7EEA7-195D-48E2-A911-C6A688261DBC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 l="10255" t="41717" r="15642" b="44184"/>
            <a:stretch/>
          </p:blipFill>
          <p:spPr>
            <a:xfrm>
              <a:off x="5757234" y="2544493"/>
              <a:ext cx="2106484" cy="2966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" name="Google Shape;605;p83">
            <a:extLst>
              <a:ext uri="{FF2B5EF4-FFF2-40B4-BE49-F238E27FC236}">
                <a16:creationId xmlns:a16="http://schemas.microsoft.com/office/drawing/2014/main" id="{CE2EACBC-5E2D-4C2A-9B20-471E0ED0C325}"/>
              </a:ext>
            </a:extLst>
          </p:cNvPr>
          <p:cNvSpPr txBox="1"/>
          <p:nvPr/>
        </p:nvSpPr>
        <p:spPr>
          <a:xfrm>
            <a:off x="8832700" y="1955697"/>
            <a:ext cx="2316400" cy="1354400"/>
          </a:xfrm>
          <a:prstGeom prst="rect">
            <a:avLst/>
          </a:prstGeom>
          <a:solidFill>
            <a:srgbClr val="EEEEEE"/>
          </a:solidFill>
          <a:ln>
            <a:noFill/>
          </a:ln>
          <a:effectLst>
            <a:outerShdw blurRad="142875" dist="1143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pt-PT" sz="3700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Lobster"/>
                <a:cs typeface="Arial"/>
                <a:sym typeface="Lobster"/>
              </a:rPr>
              <a:t>269 </a:t>
            </a:r>
            <a:r>
              <a:rPr lang="pt-PT" sz="3700" b="1" kern="0">
                <a:solidFill>
                  <a:schemeClr val="accent5">
                    <a:lumMod val="75000"/>
                  </a:schemeClr>
                </a:solidFill>
                <a:latin typeface="Lobster"/>
                <a:cs typeface="Arial"/>
                <a:sym typeface="Lobster"/>
              </a:rPr>
              <a:t>168 </a:t>
            </a:r>
            <a:endParaRPr kumimoji="0" lang="pt-PT" sz="3700" b="1" i="0" u="none" strike="noStrike" kern="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Lobster"/>
              <a:cs typeface="Arial"/>
              <a:sym typeface="Lobster"/>
            </a:endParaRPr>
          </a:p>
          <a:p>
            <a:pPr algn="ctr">
              <a:buClr>
                <a:srgbClr val="000000"/>
              </a:buClr>
              <a:defRPr/>
            </a:pPr>
            <a:r>
              <a:rPr kumimoji="0" lang="pt-PT" sz="17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Lobster"/>
                <a:cs typeface="Arial"/>
                <a:sym typeface="Lobster"/>
              </a:rPr>
              <a:t>registos RCAAP importados</a:t>
            </a:r>
            <a:r>
              <a:rPr lang="pt-PT" sz="1700" kern="0">
                <a:latin typeface="Lobster"/>
                <a:cs typeface="Arial"/>
                <a:sym typeface="Lobster"/>
              </a:rPr>
              <a:t> 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Lobster"/>
              <a:cs typeface="Arial"/>
              <a:sym typeface="Calibri"/>
            </a:endParaRPr>
          </a:p>
        </p:txBody>
      </p:sp>
      <p:sp>
        <p:nvSpPr>
          <p:cNvPr id="58" name="Google Shape;606;p83">
            <a:extLst>
              <a:ext uri="{FF2B5EF4-FFF2-40B4-BE49-F238E27FC236}">
                <a16:creationId xmlns:a16="http://schemas.microsoft.com/office/drawing/2014/main" id="{D96E8A87-AF85-4276-AB80-81BB069AE211}"/>
              </a:ext>
            </a:extLst>
          </p:cNvPr>
          <p:cNvSpPr txBox="1"/>
          <p:nvPr/>
        </p:nvSpPr>
        <p:spPr>
          <a:xfrm>
            <a:off x="8855086" y="5134284"/>
            <a:ext cx="3123808" cy="1077178"/>
          </a:xfrm>
          <a:prstGeom prst="rect">
            <a:avLst/>
          </a:prstGeom>
          <a:solidFill>
            <a:srgbClr val="EEEEEE"/>
          </a:solidFill>
          <a:ln>
            <a:noFill/>
          </a:ln>
          <a:effectLst>
            <a:outerShdw blurRad="142875" dist="1143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pt-PT" sz="3700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Lobster"/>
                <a:cs typeface="Arial"/>
                <a:sym typeface="Lobster"/>
              </a:rPr>
              <a:t>66</a:t>
            </a:r>
            <a:r>
              <a:rPr lang="pt-PT" sz="3700" b="1" kern="0">
                <a:solidFill>
                  <a:schemeClr val="accent5">
                    <a:lumMod val="75000"/>
                  </a:schemeClr>
                </a:solidFill>
                <a:latin typeface="Lobster"/>
                <a:cs typeface="Arial"/>
                <a:sym typeface="Lobster"/>
              </a:rPr>
              <a:t> 477</a:t>
            </a:r>
            <a:endParaRPr kumimoji="0" lang="pt-PT" sz="3700" b="1" i="0" u="none" strike="noStrike" kern="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Lobster"/>
              <a:cs typeface="Arial"/>
              <a:sym typeface="Lobst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PT" sz="17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Lobster"/>
                <a:cs typeface="Arial"/>
                <a:sym typeface="Lobster"/>
              </a:rPr>
              <a:t>registos RENATES importados</a:t>
            </a:r>
            <a:endParaRPr kumimoji="0" sz="17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Lobster"/>
              <a:cs typeface="Arial"/>
              <a:sym typeface="Lobster"/>
            </a:endParaRPr>
          </a:p>
        </p:txBody>
      </p:sp>
      <p:sp>
        <p:nvSpPr>
          <p:cNvPr id="59" name="Google Shape;607;p83">
            <a:extLst>
              <a:ext uri="{FF2B5EF4-FFF2-40B4-BE49-F238E27FC236}">
                <a16:creationId xmlns:a16="http://schemas.microsoft.com/office/drawing/2014/main" id="{AB234BCA-A84B-4747-8F7D-08F419041D36}"/>
              </a:ext>
            </a:extLst>
          </p:cNvPr>
          <p:cNvSpPr txBox="1"/>
          <p:nvPr/>
        </p:nvSpPr>
        <p:spPr>
          <a:xfrm>
            <a:off x="4033233" y="3602636"/>
            <a:ext cx="3353600" cy="136956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PT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obster"/>
                <a:ea typeface="Lobster"/>
                <a:cs typeface="Lobster"/>
                <a:sym typeface="Lobster"/>
              </a:rPr>
              <a:t>&gt; </a:t>
            </a:r>
            <a:r>
              <a:rPr lang="pt-PT" sz="4400" b="1" kern="0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122</a:t>
            </a:r>
            <a:r>
              <a:rPr kumimoji="0" lang="pt-PT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obster"/>
                <a:ea typeface="Lobster"/>
                <a:cs typeface="Lobster"/>
                <a:sym typeface="Lobster"/>
              </a:rPr>
              <a:t> k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obster"/>
              <a:ea typeface="Lobster"/>
              <a:cs typeface="Lobster"/>
              <a:sym typeface="Lobst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t-PT" sz="2900" kern="0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horas</a:t>
            </a:r>
            <a:r>
              <a:rPr kumimoji="0" lang="pt-PT" sz="2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obster"/>
                <a:ea typeface="Lobster"/>
                <a:cs typeface="Lobster"/>
                <a:sym typeface="Lobster"/>
              </a:rPr>
              <a:t> poupadas</a:t>
            </a:r>
            <a:endParaRPr kumimoji="0" sz="2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60" name="Google Shape;608;p83">
            <a:extLst>
              <a:ext uri="{FF2B5EF4-FFF2-40B4-BE49-F238E27FC236}">
                <a16:creationId xmlns:a16="http://schemas.microsoft.com/office/drawing/2014/main" id="{276BC5BE-BBB1-4C3C-BA48-ECB4C4217ED5}"/>
              </a:ext>
            </a:extLst>
          </p:cNvPr>
          <p:cNvSpPr txBox="1"/>
          <p:nvPr/>
        </p:nvSpPr>
        <p:spPr>
          <a:xfrm>
            <a:off x="649935" y="1828902"/>
            <a:ext cx="2480800" cy="1354176"/>
          </a:xfrm>
          <a:prstGeom prst="rect">
            <a:avLst/>
          </a:prstGeom>
          <a:solidFill>
            <a:srgbClr val="EEEEEE"/>
          </a:solidFill>
          <a:ln>
            <a:noFill/>
          </a:ln>
          <a:effectLst>
            <a:outerShdw blurRad="142875" dist="1143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pt-PT" sz="3600" b="1">
                <a:solidFill>
                  <a:schemeClr val="accent5">
                    <a:lumMod val="75000"/>
                  </a:schemeClr>
                </a:solidFill>
                <a:latin typeface="Lobster"/>
                <a:ea typeface="Lobster"/>
                <a:cs typeface="Lobster"/>
                <a:sym typeface="Lobster"/>
              </a:rPr>
              <a:t>18 676 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 kern="0">
                <a:latin typeface="Lobster"/>
                <a:cs typeface="Arial"/>
                <a:sym typeface="Lobster"/>
              </a:rPr>
              <a:t>registos </a:t>
            </a:r>
            <a:r>
              <a:rPr lang="pt-PT" sz="1700" kern="0" err="1">
                <a:latin typeface="Lobster"/>
                <a:cs typeface="Arial"/>
                <a:sym typeface="Lobster"/>
              </a:rPr>
              <a:t>SciPROJ</a:t>
            </a:r>
            <a:r>
              <a:rPr lang="pt-PT" sz="1700" kern="0">
                <a:latin typeface="Lobster"/>
                <a:cs typeface="Arial"/>
                <a:sym typeface="Lobster"/>
              </a:rPr>
              <a:t> importados</a:t>
            </a:r>
            <a:endParaRPr lang="pt-PT" sz="1700" kern="0">
              <a:latin typeface="Lobster"/>
              <a:cs typeface="Arial"/>
            </a:endParaRPr>
          </a:p>
        </p:txBody>
      </p:sp>
      <p:cxnSp>
        <p:nvCxnSpPr>
          <p:cNvPr id="61" name="Google Shape;609;p83">
            <a:extLst>
              <a:ext uri="{FF2B5EF4-FFF2-40B4-BE49-F238E27FC236}">
                <a16:creationId xmlns:a16="http://schemas.microsoft.com/office/drawing/2014/main" id="{913500C5-47ED-4EB7-96B3-ABD0B4C49F81}"/>
              </a:ext>
            </a:extLst>
          </p:cNvPr>
          <p:cNvCxnSpPr/>
          <p:nvPr/>
        </p:nvCxnSpPr>
        <p:spPr>
          <a:xfrm rot="10800000" flipH="1">
            <a:off x="7942793" y="2463625"/>
            <a:ext cx="860000" cy="2240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dash"/>
            <a:round/>
            <a:headEnd type="oval" w="med" len="med"/>
            <a:tailEnd type="oval" w="med" len="med"/>
          </a:ln>
        </p:spPr>
      </p:cxnSp>
      <p:cxnSp>
        <p:nvCxnSpPr>
          <p:cNvPr id="62" name="Google Shape;610;p83">
            <a:extLst>
              <a:ext uri="{FF2B5EF4-FFF2-40B4-BE49-F238E27FC236}">
                <a16:creationId xmlns:a16="http://schemas.microsoft.com/office/drawing/2014/main" id="{BA3AC5D0-154E-47B7-A4E0-49C3AE8F2A50}"/>
              </a:ext>
            </a:extLst>
          </p:cNvPr>
          <p:cNvCxnSpPr/>
          <p:nvPr/>
        </p:nvCxnSpPr>
        <p:spPr>
          <a:xfrm>
            <a:off x="2966404" y="2222140"/>
            <a:ext cx="2313600" cy="416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dash"/>
            <a:round/>
            <a:headEnd type="oval" w="med" len="med"/>
            <a:tailEnd type="oval" w="med" len="med"/>
          </a:ln>
        </p:spPr>
      </p:cxnSp>
      <p:cxnSp>
        <p:nvCxnSpPr>
          <p:cNvPr id="63" name="Google Shape;611;p83">
            <a:extLst>
              <a:ext uri="{FF2B5EF4-FFF2-40B4-BE49-F238E27FC236}">
                <a16:creationId xmlns:a16="http://schemas.microsoft.com/office/drawing/2014/main" id="{832344C2-A046-4670-9866-AB905A3DDC32}"/>
              </a:ext>
            </a:extLst>
          </p:cNvPr>
          <p:cNvCxnSpPr>
            <a:cxnSpLocks/>
            <a:endCxn id="58" idx="1"/>
          </p:cNvCxnSpPr>
          <p:nvPr/>
        </p:nvCxnSpPr>
        <p:spPr>
          <a:xfrm flipV="1">
            <a:off x="7748713" y="5672873"/>
            <a:ext cx="1106373" cy="37741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dash"/>
            <a:round/>
            <a:headEnd type="oval" w="med" len="med"/>
            <a:tailEnd type="oval" w="med" len="med"/>
          </a:ln>
        </p:spPr>
      </p:cxnSp>
      <p:sp>
        <p:nvSpPr>
          <p:cNvPr id="64" name="Google Shape;612;p83">
            <a:extLst>
              <a:ext uri="{FF2B5EF4-FFF2-40B4-BE49-F238E27FC236}">
                <a16:creationId xmlns:a16="http://schemas.microsoft.com/office/drawing/2014/main" id="{84F3A9C4-296E-48C5-A9BF-5036EB8E5127}"/>
              </a:ext>
            </a:extLst>
          </p:cNvPr>
          <p:cNvSpPr txBox="1"/>
          <p:nvPr/>
        </p:nvSpPr>
        <p:spPr>
          <a:xfrm>
            <a:off x="481237" y="4784574"/>
            <a:ext cx="2108400" cy="1354400"/>
          </a:xfrm>
          <a:prstGeom prst="rect">
            <a:avLst/>
          </a:prstGeom>
          <a:solidFill>
            <a:srgbClr val="EEEEEE"/>
          </a:solidFill>
          <a:ln>
            <a:noFill/>
          </a:ln>
          <a:effectLst>
            <a:outerShdw blurRad="142875" dist="1143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pt-PT" sz="3700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Lobster"/>
                <a:cs typeface="Arial"/>
                <a:sym typeface="Lobster"/>
              </a:rPr>
              <a:t>&gt; </a:t>
            </a:r>
            <a:r>
              <a:rPr lang="pt-PT" sz="3700" b="1" kern="0">
                <a:solidFill>
                  <a:schemeClr val="accent5">
                    <a:lumMod val="75000"/>
                  </a:schemeClr>
                </a:solidFill>
                <a:latin typeface="Lobster"/>
                <a:cs typeface="Arial"/>
                <a:sym typeface="Lobster"/>
              </a:rPr>
              <a:t>2.2 </a:t>
            </a:r>
            <a:r>
              <a:rPr kumimoji="0" lang="pt-PT" sz="3700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Lobster"/>
                <a:cs typeface="Arial"/>
                <a:sym typeface="Lobster"/>
              </a:rPr>
              <a:t>M</a:t>
            </a:r>
            <a:r>
              <a:rPr lang="pt-PT" sz="3700" b="1" kern="0">
                <a:solidFill>
                  <a:schemeClr val="accent5">
                    <a:lumMod val="75000"/>
                  </a:schemeClr>
                </a:solidFill>
                <a:latin typeface="Lobster"/>
                <a:cs typeface="Arial"/>
                <a:sym typeface="Lobster"/>
              </a:rPr>
              <a:t> </a:t>
            </a:r>
            <a:endParaRPr kumimoji="0" lang="pt-PT" sz="3700" b="1" i="0" u="none" strike="noStrike" kern="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Lobster"/>
              <a:cs typeface="Arial"/>
              <a:sym typeface="Lobster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PT" sz="17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Lobster"/>
                <a:cs typeface="Arial"/>
                <a:sym typeface="Lobster"/>
              </a:rPr>
              <a:t>registos ORCID sincronizados</a:t>
            </a:r>
            <a:endParaRPr kumimoji="0" sz="17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Lobster"/>
              <a:cs typeface="Arial"/>
              <a:sym typeface="Lobster"/>
            </a:endParaRPr>
          </a:p>
        </p:txBody>
      </p:sp>
      <p:cxnSp>
        <p:nvCxnSpPr>
          <p:cNvPr id="65" name="Google Shape;613;p83">
            <a:extLst>
              <a:ext uri="{FF2B5EF4-FFF2-40B4-BE49-F238E27FC236}">
                <a16:creationId xmlns:a16="http://schemas.microsoft.com/office/drawing/2014/main" id="{E3E18C46-618A-4621-A2D1-3949CD90DA2B}"/>
              </a:ext>
            </a:extLst>
          </p:cNvPr>
          <p:cNvCxnSpPr/>
          <p:nvPr/>
        </p:nvCxnSpPr>
        <p:spPr>
          <a:xfrm rot="10800000" flipH="1">
            <a:off x="2169894" y="3963730"/>
            <a:ext cx="760400" cy="7580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dash"/>
            <a:round/>
            <a:headEnd type="oval" w="med" len="med"/>
            <a:tailEnd type="oval" w="med" len="med"/>
          </a:ln>
        </p:spPr>
      </p:cxnSp>
      <p:pic>
        <p:nvPicPr>
          <p:cNvPr id="66" name="Google Shape;614;p83">
            <a:extLst>
              <a:ext uri="{FF2B5EF4-FFF2-40B4-BE49-F238E27FC236}">
                <a16:creationId xmlns:a16="http://schemas.microsoft.com/office/drawing/2014/main" id="{297B8A54-58CD-481A-8633-412282AC6B29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279891" y="2177487"/>
            <a:ext cx="760250" cy="1860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7E18F3-17AD-4544-77A2-5DD638A348B9}"/>
              </a:ext>
            </a:extLst>
          </p:cNvPr>
          <p:cNvSpPr/>
          <p:nvPr/>
        </p:nvSpPr>
        <p:spPr>
          <a:xfrm>
            <a:off x="10323222" y="0"/>
            <a:ext cx="1893783" cy="1758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228E95-7A50-A576-49B3-7E661B76936C}"/>
              </a:ext>
            </a:extLst>
          </p:cNvPr>
          <p:cNvGrpSpPr/>
          <p:nvPr/>
        </p:nvGrpSpPr>
        <p:grpSpPr>
          <a:xfrm>
            <a:off x="10721648" y="-4291"/>
            <a:ext cx="1447231" cy="1444260"/>
            <a:chOff x="713884" y="2153856"/>
            <a:chExt cx="3165600" cy="3257394"/>
          </a:xfrm>
        </p:grpSpPr>
        <p:pic>
          <p:nvPicPr>
            <p:cNvPr id="5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B4F3E17A-B226-CD0D-01C0-6B37487DD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6" name="Google Shape;426;p97">
              <a:extLst>
                <a:ext uri="{FF2B5EF4-FFF2-40B4-BE49-F238E27FC236}">
                  <a16:creationId xmlns:a16="http://schemas.microsoft.com/office/drawing/2014/main" id="{91386F73-EFA3-053D-1505-E4A93D5DFEB9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EA1B0B9-4528-A351-CAE5-31ECFD353183}"/>
              </a:ext>
            </a:extLst>
          </p:cNvPr>
          <p:cNvSpPr txBox="1"/>
          <p:nvPr/>
        </p:nvSpPr>
        <p:spPr>
          <a:xfrm>
            <a:off x="11076740" y="404020"/>
            <a:ext cx="1082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/>
              <a:t>Oe2</a:t>
            </a:r>
          </a:p>
        </p:txBody>
      </p:sp>
      <p:pic>
        <p:nvPicPr>
          <p:cNvPr id="8" name="Google Shape;582;p83" descr="https://www.coar-repositories.org/files/OpenAIRE_logo.png">
            <a:extLst>
              <a:ext uri="{FF2B5EF4-FFF2-40B4-BE49-F238E27FC236}">
                <a16:creationId xmlns:a16="http://schemas.microsoft.com/office/drawing/2014/main" id="{895BD2BF-316C-3C2D-D552-9B79C2D0CAE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37386" y="2873331"/>
            <a:ext cx="369640" cy="298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433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AF3C3-1C5B-4A23-84FC-EA3A65743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146" y="-80193"/>
            <a:ext cx="10515600" cy="1325563"/>
          </a:xfrm>
        </p:spPr>
        <p:txBody>
          <a:bodyPr/>
          <a:lstStyle/>
          <a:p>
            <a:r>
              <a:rPr lang="pt-PT" sz="3600" b="1">
                <a:solidFill>
                  <a:schemeClr val="accent5">
                    <a:lumMod val="75000"/>
                  </a:schemeClr>
                </a:solidFill>
                <a:latin typeface="Montserrat"/>
                <a:sym typeface="Arial"/>
              </a:rPr>
              <a:t>CIÊNCIA</a:t>
            </a: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Montserrat"/>
                <a:sym typeface="Arial"/>
              </a:rPr>
              <a:t>VITAE |</a:t>
            </a:r>
            <a:r>
              <a:rPr lang="pt-PT" sz="3200">
                <a:solidFill>
                  <a:schemeClr val="accent5">
                    <a:lumMod val="75000"/>
                  </a:schemeClr>
                </a:solidFill>
                <a:latin typeface="Montserrat"/>
                <a:sym typeface="Arial"/>
              </a:rPr>
              <a:t> currículo integrado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7E18F3-17AD-4544-77A2-5DD638A348B9}"/>
              </a:ext>
            </a:extLst>
          </p:cNvPr>
          <p:cNvSpPr/>
          <p:nvPr/>
        </p:nvSpPr>
        <p:spPr>
          <a:xfrm>
            <a:off x="10323222" y="0"/>
            <a:ext cx="1893783" cy="1758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228E95-7A50-A576-49B3-7E661B76936C}"/>
              </a:ext>
            </a:extLst>
          </p:cNvPr>
          <p:cNvGrpSpPr/>
          <p:nvPr/>
        </p:nvGrpSpPr>
        <p:grpSpPr>
          <a:xfrm>
            <a:off x="10721648" y="-4291"/>
            <a:ext cx="1447231" cy="1444260"/>
            <a:chOff x="713884" y="2153856"/>
            <a:chExt cx="3165600" cy="3257394"/>
          </a:xfrm>
        </p:grpSpPr>
        <p:pic>
          <p:nvPicPr>
            <p:cNvPr id="5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B4F3E17A-B226-CD0D-01C0-6B37487DD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6" name="Google Shape;426;p97">
              <a:extLst>
                <a:ext uri="{FF2B5EF4-FFF2-40B4-BE49-F238E27FC236}">
                  <a16:creationId xmlns:a16="http://schemas.microsoft.com/office/drawing/2014/main" id="{91386F73-EFA3-053D-1505-E4A93D5DFEB9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EA1B0B9-4528-A351-CAE5-31ECFD353183}"/>
              </a:ext>
            </a:extLst>
          </p:cNvPr>
          <p:cNvSpPr txBox="1"/>
          <p:nvPr/>
        </p:nvSpPr>
        <p:spPr>
          <a:xfrm>
            <a:off x="11076740" y="404020"/>
            <a:ext cx="1082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/>
              <a:t>Oe2</a:t>
            </a:r>
          </a:p>
        </p:txBody>
      </p:sp>
      <p:sp>
        <p:nvSpPr>
          <p:cNvPr id="9" name="Flowchart: Manual Input 8">
            <a:extLst>
              <a:ext uri="{FF2B5EF4-FFF2-40B4-BE49-F238E27FC236}">
                <a16:creationId xmlns:a16="http://schemas.microsoft.com/office/drawing/2014/main" id="{DCEFB724-A050-F64E-3385-46EF84634941}"/>
              </a:ext>
            </a:extLst>
          </p:cNvPr>
          <p:cNvSpPr/>
          <p:nvPr/>
        </p:nvSpPr>
        <p:spPr>
          <a:xfrm>
            <a:off x="14415" y="1103360"/>
            <a:ext cx="9789066" cy="5521381"/>
          </a:xfrm>
          <a:prstGeom prst="flowChartManualInpu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BFCD24-23D9-E3DD-35F3-4D441E9D39AE}"/>
              </a:ext>
            </a:extLst>
          </p:cNvPr>
          <p:cNvSpPr txBox="1"/>
          <p:nvPr/>
        </p:nvSpPr>
        <p:spPr>
          <a:xfrm>
            <a:off x="371707" y="3744952"/>
            <a:ext cx="345687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§"/>
            </a:pPr>
            <a:endParaRPr lang="pt-PT">
              <a:latin typeface="Montserra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63458D-D720-E7BC-F4E4-FE1A48133BF3}"/>
              </a:ext>
            </a:extLst>
          </p:cNvPr>
          <p:cNvSpPr txBox="1"/>
          <p:nvPr/>
        </p:nvSpPr>
        <p:spPr>
          <a:xfrm>
            <a:off x="462669" y="3444969"/>
            <a:ext cx="8052436" cy="9079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PT" sz="3600">
                <a:latin typeface="Montserrat"/>
              </a:rPr>
              <a:t> </a:t>
            </a:r>
            <a:r>
              <a:rPr lang="pt-PT" sz="3600" b="1">
                <a:latin typeface="Montserrat"/>
              </a:rPr>
              <a:t>"Preencher uma vez, </a:t>
            </a:r>
            <a:endParaRPr lang="en-US" sz="3600"/>
          </a:p>
          <a:p>
            <a:pPr marL="285750" indent="-285750">
              <a:buFont typeface="Wingdings"/>
              <a:buChar char="§"/>
            </a:pPr>
            <a:endParaRPr lang="pt-PT" sz="1700">
              <a:latin typeface="Montserra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105B55-479E-91E9-D210-4AE1ABDE6D0E}"/>
              </a:ext>
            </a:extLst>
          </p:cNvPr>
          <p:cNvSpPr txBox="1"/>
          <p:nvPr/>
        </p:nvSpPr>
        <p:spPr>
          <a:xfrm>
            <a:off x="2684274" y="4410884"/>
            <a:ext cx="8052436" cy="9079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PT" sz="3600" b="1">
                <a:latin typeface="Montserrat"/>
              </a:rPr>
              <a:t>Reutilizar múltiplas" </a:t>
            </a:r>
            <a:endParaRPr lang="en-US" sz="3600" b="1">
              <a:latin typeface="Montserrat"/>
            </a:endParaRPr>
          </a:p>
          <a:p>
            <a:pPr marL="285750" indent="-285750">
              <a:buFont typeface="Wingdings"/>
              <a:buChar char="§"/>
            </a:pPr>
            <a:endParaRPr lang="pt-PT" sz="1700">
              <a:latin typeface="Montserrat"/>
            </a:endParaRPr>
          </a:p>
        </p:txBody>
      </p:sp>
      <p:pic>
        <p:nvPicPr>
          <p:cNvPr id="17" name="Google Shape;465;p39">
            <a:extLst>
              <a:ext uri="{FF2B5EF4-FFF2-40B4-BE49-F238E27FC236}">
                <a16:creationId xmlns:a16="http://schemas.microsoft.com/office/drawing/2014/main" id="{134B9304-FE63-EFC6-81AA-4F4370D2298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92250" y="1729863"/>
            <a:ext cx="1396075" cy="63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470;p39">
            <a:extLst>
              <a:ext uri="{FF2B5EF4-FFF2-40B4-BE49-F238E27FC236}">
                <a16:creationId xmlns:a16="http://schemas.microsoft.com/office/drawing/2014/main" id="{215F06F6-0B96-8EC1-6F70-92CEF9A4A37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0255" t="41717" r="15642" b="44184"/>
          <a:stretch/>
        </p:blipFill>
        <p:spPr>
          <a:xfrm>
            <a:off x="7139397" y="2518718"/>
            <a:ext cx="2455221" cy="33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5734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AF3C3-1C5B-4A23-84FC-EA3A65743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146" y="-80193"/>
            <a:ext cx="10515600" cy="1325563"/>
          </a:xfrm>
        </p:spPr>
        <p:txBody>
          <a:bodyPr/>
          <a:lstStyle/>
          <a:p>
            <a:r>
              <a:rPr lang="pt-PT" sz="3600" b="1">
                <a:solidFill>
                  <a:schemeClr val="accent5">
                    <a:lumMod val="75000"/>
                  </a:schemeClr>
                </a:solidFill>
                <a:latin typeface="Montserrat"/>
                <a:sym typeface="Arial"/>
              </a:rPr>
              <a:t>CIÊNCIA</a:t>
            </a: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Montserrat"/>
                <a:sym typeface="Arial"/>
              </a:rPr>
              <a:t>VITAE |</a:t>
            </a:r>
            <a:r>
              <a:rPr lang="pt-PT" sz="3200">
                <a:solidFill>
                  <a:schemeClr val="accent5">
                    <a:lumMod val="75000"/>
                  </a:schemeClr>
                </a:solidFill>
                <a:latin typeface="Montserrat"/>
                <a:sym typeface="Arial"/>
              </a:rPr>
              <a:t> currículo integrado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7E18F3-17AD-4544-77A2-5DD638A348B9}"/>
              </a:ext>
            </a:extLst>
          </p:cNvPr>
          <p:cNvSpPr/>
          <p:nvPr/>
        </p:nvSpPr>
        <p:spPr>
          <a:xfrm>
            <a:off x="10323222" y="0"/>
            <a:ext cx="1893783" cy="1758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228E95-7A50-A576-49B3-7E661B76936C}"/>
              </a:ext>
            </a:extLst>
          </p:cNvPr>
          <p:cNvGrpSpPr/>
          <p:nvPr/>
        </p:nvGrpSpPr>
        <p:grpSpPr>
          <a:xfrm>
            <a:off x="10721648" y="-4291"/>
            <a:ext cx="1447231" cy="1444260"/>
            <a:chOff x="713884" y="2153856"/>
            <a:chExt cx="3165600" cy="3257394"/>
          </a:xfrm>
        </p:grpSpPr>
        <p:pic>
          <p:nvPicPr>
            <p:cNvPr id="5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B4F3E17A-B226-CD0D-01C0-6B37487DD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6" name="Google Shape;426;p97">
              <a:extLst>
                <a:ext uri="{FF2B5EF4-FFF2-40B4-BE49-F238E27FC236}">
                  <a16:creationId xmlns:a16="http://schemas.microsoft.com/office/drawing/2014/main" id="{91386F73-EFA3-053D-1505-E4A93D5DFEB9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EA1B0B9-4528-A351-CAE5-31ECFD353183}"/>
              </a:ext>
            </a:extLst>
          </p:cNvPr>
          <p:cNvSpPr txBox="1"/>
          <p:nvPr/>
        </p:nvSpPr>
        <p:spPr>
          <a:xfrm>
            <a:off x="11076740" y="404020"/>
            <a:ext cx="1082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/>
              <a:t>Oe2</a:t>
            </a:r>
          </a:p>
        </p:txBody>
      </p:sp>
      <p:sp>
        <p:nvSpPr>
          <p:cNvPr id="9" name="Flowchart: Manual Input 8">
            <a:extLst>
              <a:ext uri="{FF2B5EF4-FFF2-40B4-BE49-F238E27FC236}">
                <a16:creationId xmlns:a16="http://schemas.microsoft.com/office/drawing/2014/main" id="{DCEFB724-A050-F64E-3385-46EF84634941}"/>
              </a:ext>
            </a:extLst>
          </p:cNvPr>
          <p:cNvSpPr/>
          <p:nvPr/>
        </p:nvSpPr>
        <p:spPr>
          <a:xfrm>
            <a:off x="14415" y="1103360"/>
            <a:ext cx="9789066" cy="5521381"/>
          </a:xfrm>
          <a:prstGeom prst="flowChartManualInpu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BFCD24-23D9-E3DD-35F3-4D441E9D39AE}"/>
              </a:ext>
            </a:extLst>
          </p:cNvPr>
          <p:cNvSpPr txBox="1"/>
          <p:nvPr/>
        </p:nvSpPr>
        <p:spPr>
          <a:xfrm>
            <a:off x="371707" y="3744952"/>
            <a:ext cx="345687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§"/>
            </a:pPr>
            <a:endParaRPr lang="pt-PT">
              <a:latin typeface="Montserrat"/>
            </a:endParaRPr>
          </a:p>
        </p:txBody>
      </p:sp>
      <p:pic>
        <p:nvPicPr>
          <p:cNvPr id="17" name="Google Shape;465;p3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34B9304-FE63-EFC6-81AA-4F4370D2298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92250" y="1729863"/>
            <a:ext cx="1396075" cy="63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470;p39">
            <a:extLst>
              <a:ext uri="{FF2B5EF4-FFF2-40B4-BE49-F238E27FC236}">
                <a16:creationId xmlns:a16="http://schemas.microsoft.com/office/drawing/2014/main" id="{215F06F6-0B96-8EC1-6F70-92CEF9A4A37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0255" t="41717" r="15642" b="44184"/>
          <a:stretch/>
        </p:blipFill>
        <p:spPr>
          <a:xfrm>
            <a:off x="7139397" y="2518718"/>
            <a:ext cx="2455221" cy="33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1744E2-E066-C131-1158-AEFE43B4C5AF}"/>
              </a:ext>
            </a:extLst>
          </p:cNvPr>
          <p:cNvSpPr txBox="1"/>
          <p:nvPr/>
        </p:nvSpPr>
        <p:spPr>
          <a:xfrm>
            <a:off x="462669" y="3444969"/>
            <a:ext cx="8052436" cy="9694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PT" sz="3600">
                <a:latin typeface="Montserrat"/>
              </a:rPr>
              <a:t> </a:t>
            </a:r>
            <a:r>
              <a:rPr lang="pt-PT" sz="3600" b="1">
                <a:latin typeface="Montserrat"/>
              </a:rPr>
              <a:t>"Preencher </a:t>
            </a:r>
            <a:r>
              <a:rPr lang="pt-PT" sz="4000">
                <a:solidFill>
                  <a:srgbClr val="FF0000"/>
                </a:solidFill>
                <a:latin typeface="Cavolini"/>
                <a:cs typeface="Cavolini"/>
              </a:rPr>
              <a:t>zero vezes</a:t>
            </a:r>
            <a:r>
              <a:rPr lang="pt-PT" sz="3600" b="1">
                <a:latin typeface="Montserrat"/>
              </a:rPr>
              <a:t>, </a:t>
            </a:r>
            <a:endParaRPr lang="en-US" sz="3600"/>
          </a:p>
          <a:p>
            <a:pPr marL="285750" indent="-285750">
              <a:buFont typeface="Wingdings"/>
              <a:buChar char="§"/>
            </a:pPr>
            <a:endParaRPr lang="pt-PT" sz="1700">
              <a:latin typeface="Montserra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DE63E6-255B-AFC0-F132-8FE5C70C8C2A}"/>
              </a:ext>
            </a:extLst>
          </p:cNvPr>
          <p:cNvSpPr txBox="1"/>
          <p:nvPr/>
        </p:nvSpPr>
        <p:spPr>
          <a:xfrm>
            <a:off x="2684274" y="4410884"/>
            <a:ext cx="8052436" cy="9079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PT" sz="3600" b="1">
                <a:latin typeface="Montserrat"/>
              </a:rPr>
              <a:t>Reutilizar múltiplas" ?</a:t>
            </a:r>
            <a:endParaRPr lang="en-US" sz="3600" b="1">
              <a:latin typeface="Montserrat"/>
            </a:endParaRPr>
          </a:p>
          <a:p>
            <a:pPr marL="285750" indent="-285750">
              <a:buFont typeface="Wingdings"/>
              <a:buChar char="§"/>
            </a:pPr>
            <a:endParaRPr lang="pt-PT" sz="170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9085505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AF3C3-1C5B-4A23-84FC-EA3A65743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146" y="-80193"/>
            <a:ext cx="10515600" cy="1325563"/>
          </a:xfrm>
        </p:spPr>
        <p:txBody>
          <a:bodyPr/>
          <a:lstStyle/>
          <a:p>
            <a:r>
              <a:rPr lang="pt-PT" sz="3600" b="1">
                <a:solidFill>
                  <a:schemeClr val="accent5">
                    <a:lumMod val="75000"/>
                  </a:schemeClr>
                </a:solidFill>
                <a:latin typeface="Montserrat"/>
                <a:sym typeface="Arial"/>
              </a:rPr>
              <a:t>CIÊNCIA</a:t>
            </a: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Montserrat"/>
                <a:sym typeface="Arial"/>
              </a:rPr>
              <a:t>VITAE |</a:t>
            </a:r>
            <a:r>
              <a:rPr lang="pt-PT" sz="3200">
                <a:solidFill>
                  <a:schemeClr val="accent5">
                    <a:lumMod val="75000"/>
                  </a:schemeClr>
                </a:solidFill>
                <a:latin typeface="Montserrat"/>
                <a:sym typeface="Arial"/>
              </a:rPr>
              <a:t> currículo integrado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7E18F3-17AD-4544-77A2-5DD638A348B9}"/>
              </a:ext>
            </a:extLst>
          </p:cNvPr>
          <p:cNvSpPr/>
          <p:nvPr/>
        </p:nvSpPr>
        <p:spPr>
          <a:xfrm>
            <a:off x="10323222" y="0"/>
            <a:ext cx="1893783" cy="1758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228E95-7A50-A576-49B3-7E661B76936C}"/>
              </a:ext>
            </a:extLst>
          </p:cNvPr>
          <p:cNvGrpSpPr/>
          <p:nvPr/>
        </p:nvGrpSpPr>
        <p:grpSpPr>
          <a:xfrm>
            <a:off x="10721648" y="-4291"/>
            <a:ext cx="1447231" cy="1444260"/>
            <a:chOff x="713884" y="2153856"/>
            <a:chExt cx="3165600" cy="3257394"/>
          </a:xfrm>
        </p:grpSpPr>
        <p:pic>
          <p:nvPicPr>
            <p:cNvPr id="5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B4F3E17A-B226-CD0D-01C0-6B37487DD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6" name="Google Shape;426;p97">
              <a:extLst>
                <a:ext uri="{FF2B5EF4-FFF2-40B4-BE49-F238E27FC236}">
                  <a16:creationId xmlns:a16="http://schemas.microsoft.com/office/drawing/2014/main" id="{91386F73-EFA3-053D-1505-E4A93D5DFEB9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EA1B0B9-4528-A351-CAE5-31ECFD353183}"/>
              </a:ext>
            </a:extLst>
          </p:cNvPr>
          <p:cNvSpPr txBox="1"/>
          <p:nvPr/>
        </p:nvSpPr>
        <p:spPr>
          <a:xfrm>
            <a:off x="11076740" y="404020"/>
            <a:ext cx="1082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/>
              <a:t>Oe2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BFCD24-23D9-E3DD-35F3-4D441E9D39AE}"/>
              </a:ext>
            </a:extLst>
          </p:cNvPr>
          <p:cNvSpPr txBox="1"/>
          <p:nvPr/>
        </p:nvSpPr>
        <p:spPr>
          <a:xfrm>
            <a:off x="371707" y="3744952"/>
            <a:ext cx="345687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§"/>
            </a:pPr>
            <a:endParaRPr lang="pt-PT">
              <a:latin typeface="Montserrat"/>
            </a:endParaRPr>
          </a:p>
        </p:txBody>
      </p:sp>
      <p:sp>
        <p:nvSpPr>
          <p:cNvPr id="12" name="Flowchart: Manual Input 11">
            <a:extLst>
              <a:ext uri="{FF2B5EF4-FFF2-40B4-BE49-F238E27FC236}">
                <a16:creationId xmlns:a16="http://schemas.microsoft.com/office/drawing/2014/main" id="{55A3F3B1-5633-1325-03B3-4A5C18177EDA}"/>
              </a:ext>
            </a:extLst>
          </p:cNvPr>
          <p:cNvSpPr/>
          <p:nvPr/>
        </p:nvSpPr>
        <p:spPr>
          <a:xfrm>
            <a:off x="3683" y="1331882"/>
            <a:ext cx="4916559" cy="5422957"/>
          </a:xfrm>
          <a:prstGeom prst="flowChartManualInpu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766149-B617-9A1C-6CBD-5ADABBA24731}"/>
              </a:ext>
            </a:extLst>
          </p:cNvPr>
          <p:cNvSpPr txBox="1"/>
          <p:nvPr/>
        </p:nvSpPr>
        <p:spPr>
          <a:xfrm>
            <a:off x="598309" y="2783612"/>
            <a:ext cx="2994596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700" b="1">
                <a:latin typeface="Montserrat"/>
                <a:sym typeface="Montserrat"/>
              </a:rPr>
              <a:t>CIÊNCIA</a:t>
            </a:r>
            <a:r>
              <a:rPr lang="en-GB" sz="1700">
                <a:latin typeface="Montserrat"/>
                <a:sym typeface="Montserrat"/>
              </a:rPr>
              <a:t>VITAE:</a:t>
            </a:r>
            <a:r>
              <a:rPr lang="en-GB" sz="1700" b="1">
                <a:latin typeface="Montserrat"/>
                <a:sym typeface="Montserrat"/>
              </a:rPr>
              <a:t> </a:t>
            </a:r>
            <a:endParaRPr lang="en-US" b="1"/>
          </a:p>
          <a:p>
            <a:r>
              <a:rPr lang="en-GB" sz="1700" b="1" err="1">
                <a:latin typeface="Montserrat"/>
                <a:sym typeface="Montserrat"/>
              </a:rPr>
              <a:t>Novas</a:t>
            </a:r>
            <a:r>
              <a:rPr lang="en-GB" sz="1700" b="1">
                <a:latin typeface="Montserrat"/>
                <a:sym typeface="Montserrat"/>
              </a:rPr>
              <a:t> </a:t>
            </a:r>
            <a:r>
              <a:rPr lang="en-GB" sz="1700" b="1" err="1">
                <a:latin typeface="Montserrat"/>
                <a:sym typeface="Montserrat"/>
              </a:rPr>
              <a:t>funcionalidades</a:t>
            </a:r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95CEB8-52A5-9B50-A84A-D2AE0FE23D3A}"/>
              </a:ext>
            </a:extLst>
          </p:cNvPr>
          <p:cNvSpPr txBox="1"/>
          <p:nvPr/>
        </p:nvSpPr>
        <p:spPr>
          <a:xfrm>
            <a:off x="524107" y="3897352"/>
            <a:ext cx="345687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§"/>
            </a:pPr>
            <a:endParaRPr lang="pt-PT">
              <a:latin typeface="Montserra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F25326-239E-3545-34B2-E848818F603C}"/>
              </a:ext>
            </a:extLst>
          </p:cNvPr>
          <p:cNvSpPr txBox="1"/>
          <p:nvPr/>
        </p:nvSpPr>
        <p:spPr>
          <a:xfrm>
            <a:off x="185124" y="4386261"/>
            <a:ext cx="455367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PT" sz="2400">
                <a:latin typeface="Montserrat"/>
              </a:rPr>
              <a:t>Enriquecimento do CV com dados pré-registados no ecossistema mundial</a:t>
            </a:r>
            <a:endParaRPr lang="en-US" sz="2400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D70B601C-B945-A93F-14AB-82E5238BCA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5" r="-144" b="-180"/>
          <a:stretch/>
        </p:blipFill>
        <p:spPr>
          <a:xfrm>
            <a:off x="5090557" y="1324690"/>
            <a:ext cx="6909462" cy="550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04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AF3C3-1C5B-4A23-84FC-EA3A65743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146" y="-80193"/>
            <a:ext cx="10515600" cy="1325563"/>
          </a:xfrm>
        </p:spPr>
        <p:txBody>
          <a:bodyPr/>
          <a:lstStyle/>
          <a:p>
            <a:r>
              <a:rPr lang="pt-PT" sz="3600" b="1">
                <a:solidFill>
                  <a:schemeClr val="accent5">
                    <a:lumMod val="75000"/>
                  </a:schemeClr>
                </a:solidFill>
                <a:latin typeface="Montserrat"/>
                <a:sym typeface="Arial"/>
              </a:rPr>
              <a:t>CIÊNCIA</a:t>
            </a: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Montserrat"/>
                <a:sym typeface="Arial"/>
              </a:rPr>
              <a:t>VITAE |</a:t>
            </a:r>
            <a:r>
              <a:rPr lang="pt-PT" sz="3200">
                <a:solidFill>
                  <a:schemeClr val="accent5">
                    <a:lumMod val="75000"/>
                  </a:schemeClr>
                </a:solidFill>
                <a:latin typeface="Montserrat"/>
                <a:sym typeface="Arial"/>
              </a:rPr>
              <a:t> reconhecimento internacional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7E18F3-17AD-4544-77A2-5DD638A348B9}"/>
              </a:ext>
            </a:extLst>
          </p:cNvPr>
          <p:cNvSpPr/>
          <p:nvPr/>
        </p:nvSpPr>
        <p:spPr>
          <a:xfrm>
            <a:off x="10323222" y="0"/>
            <a:ext cx="1893783" cy="1758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228E95-7A50-A576-49B3-7E661B76936C}"/>
              </a:ext>
            </a:extLst>
          </p:cNvPr>
          <p:cNvGrpSpPr/>
          <p:nvPr/>
        </p:nvGrpSpPr>
        <p:grpSpPr>
          <a:xfrm>
            <a:off x="10721648" y="-4291"/>
            <a:ext cx="1447231" cy="1444260"/>
            <a:chOff x="713884" y="2153856"/>
            <a:chExt cx="3165600" cy="3257394"/>
          </a:xfrm>
        </p:grpSpPr>
        <p:pic>
          <p:nvPicPr>
            <p:cNvPr id="5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B4F3E17A-B226-CD0D-01C0-6B37487DD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6" name="Google Shape;426;p97">
              <a:extLst>
                <a:ext uri="{FF2B5EF4-FFF2-40B4-BE49-F238E27FC236}">
                  <a16:creationId xmlns:a16="http://schemas.microsoft.com/office/drawing/2014/main" id="{91386F73-EFA3-053D-1505-E4A93D5DFEB9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EA1B0B9-4528-A351-CAE5-31ECFD353183}"/>
              </a:ext>
            </a:extLst>
          </p:cNvPr>
          <p:cNvSpPr txBox="1"/>
          <p:nvPr/>
        </p:nvSpPr>
        <p:spPr>
          <a:xfrm>
            <a:off x="11076740" y="404020"/>
            <a:ext cx="1082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/>
              <a:t>Oe2</a:t>
            </a:r>
          </a:p>
        </p:txBody>
      </p:sp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5B75E8A-19D1-A3D6-10FD-4C59A4A234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02" y="1054662"/>
            <a:ext cx="9637029" cy="54783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845F1A-8952-3DC6-3A59-265A4E8FC8D3}"/>
              </a:ext>
            </a:extLst>
          </p:cNvPr>
          <p:cNvSpPr txBox="1"/>
          <p:nvPr/>
        </p:nvSpPr>
        <p:spPr>
          <a:xfrm>
            <a:off x="6058830" y="5956610"/>
            <a:ext cx="4748561" cy="5770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50" b="1">
                <a:solidFill>
                  <a:srgbClr val="FFFFFF"/>
                </a:solidFill>
                <a:ea typeface="+mn-lt"/>
                <a:cs typeface="+mn-lt"/>
              </a:rPr>
              <a:t>Fonte:</a:t>
            </a:r>
            <a:r>
              <a:rPr lang="en-GB" sz="105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GB" sz="1050" i="1">
                <a:solidFill>
                  <a:srgbClr val="FFFFFF"/>
                </a:solidFill>
                <a:ea typeface="+mn-lt"/>
                <a:cs typeface="+mn-lt"/>
              </a:rPr>
              <a:t>Webinar ORCID </a:t>
            </a:r>
            <a:endParaRPr lang="en-US">
              <a:solidFill>
                <a:srgbClr val="FFFFFF"/>
              </a:solidFill>
              <a:ea typeface="Verdana"/>
            </a:endParaRPr>
          </a:p>
          <a:p>
            <a:r>
              <a:rPr lang="en-GB" sz="1050" i="1">
                <a:solidFill>
                  <a:srgbClr val="FFFFFF"/>
                </a:solidFill>
                <a:ea typeface="+mn-lt"/>
                <a:cs typeface="+mn-lt"/>
              </a:rPr>
              <a:t>"I'm a Member, Now What?! — Workflows",</a:t>
            </a:r>
            <a:r>
              <a:rPr lang="en-GB" sz="1050">
                <a:solidFill>
                  <a:srgbClr val="FFFFFF"/>
                </a:solidFill>
                <a:ea typeface="+mn-lt"/>
                <a:cs typeface="+mn-lt"/>
              </a:rPr>
              <a:t> Paloma Marín-Arraiza, 20/06/2023</a:t>
            </a:r>
            <a:endParaRPr lang="en-GB">
              <a:solidFill>
                <a:srgbClr val="FFFFFF"/>
              </a:solidFill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110223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AF3C3-1C5B-4A23-84FC-EA3A65743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146" y="-80193"/>
            <a:ext cx="10515600" cy="1325563"/>
          </a:xfrm>
        </p:spPr>
        <p:txBody>
          <a:bodyPr/>
          <a:lstStyle/>
          <a:p>
            <a:r>
              <a:rPr lang="pt-PT" sz="3600" b="1">
                <a:solidFill>
                  <a:schemeClr val="accent5">
                    <a:lumMod val="75000"/>
                  </a:schemeClr>
                </a:solidFill>
                <a:latin typeface="Montserrat"/>
                <a:sym typeface="Arial"/>
              </a:rPr>
              <a:t>CIÊNCIA</a:t>
            </a: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Montserrat"/>
                <a:sym typeface="Arial"/>
              </a:rPr>
              <a:t>VITAE |</a:t>
            </a:r>
            <a:r>
              <a:rPr lang="pt-PT" sz="3200">
                <a:solidFill>
                  <a:schemeClr val="accent5">
                    <a:lumMod val="75000"/>
                  </a:schemeClr>
                </a:solidFill>
                <a:latin typeface="Montserrat"/>
                <a:sym typeface="Arial"/>
              </a:rPr>
              <a:t> currículo integrado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7E18F3-17AD-4544-77A2-5DD638A348B9}"/>
              </a:ext>
            </a:extLst>
          </p:cNvPr>
          <p:cNvSpPr/>
          <p:nvPr/>
        </p:nvSpPr>
        <p:spPr>
          <a:xfrm>
            <a:off x="10323222" y="0"/>
            <a:ext cx="1893783" cy="1758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228E95-7A50-A576-49B3-7E661B76936C}"/>
              </a:ext>
            </a:extLst>
          </p:cNvPr>
          <p:cNvGrpSpPr/>
          <p:nvPr/>
        </p:nvGrpSpPr>
        <p:grpSpPr>
          <a:xfrm>
            <a:off x="10721648" y="-4291"/>
            <a:ext cx="1447231" cy="1444260"/>
            <a:chOff x="713884" y="2153856"/>
            <a:chExt cx="3165600" cy="3257394"/>
          </a:xfrm>
        </p:grpSpPr>
        <p:pic>
          <p:nvPicPr>
            <p:cNvPr id="5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B4F3E17A-B226-CD0D-01C0-6B37487DD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6" name="Google Shape;426;p97">
              <a:extLst>
                <a:ext uri="{FF2B5EF4-FFF2-40B4-BE49-F238E27FC236}">
                  <a16:creationId xmlns:a16="http://schemas.microsoft.com/office/drawing/2014/main" id="{91386F73-EFA3-053D-1505-E4A93D5DFEB9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EA1B0B9-4528-A351-CAE5-31ECFD353183}"/>
              </a:ext>
            </a:extLst>
          </p:cNvPr>
          <p:cNvSpPr txBox="1"/>
          <p:nvPr/>
        </p:nvSpPr>
        <p:spPr>
          <a:xfrm>
            <a:off x="11076740" y="404020"/>
            <a:ext cx="1082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/>
              <a:t>Oe2</a:t>
            </a:r>
          </a:p>
        </p:txBody>
      </p:sp>
      <p:pic>
        <p:nvPicPr>
          <p:cNvPr id="11" name="Picture 10" descr="A screenshot of a computer">
            <a:extLst>
              <a:ext uri="{FF2B5EF4-FFF2-40B4-BE49-F238E27FC236}">
                <a16:creationId xmlns:a16="http://schemas.microsoft.com/office/drawing/2014/main" id="{16F4DEF0-F972-7611-4756-A699135C28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93" y="1104794"/>
            <a:ext cx="10186214" cy="56521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A437A4-96FB-A8CE-00EE-F92D144C7A49}"/>
              </a:ext>
            </a:extLst>
          </p:cNvPr>
          <p:cNvSpPr txBox="1"/>
          <p:nvPr/>
        </p:nvSpPr>
        <p:spPr>
          <a:xfrm>
            <a:off x="6523464" y="6179634"/>
            <a:ext cx="4748561" cy="5770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50" b="1">
                <a:solidFill>
                  <a:srgbClr val="FFFFFF"/>
                </a:solidFill>
                <a:ea typeface="+mn-lt"/>
                <a:cs typeface="+mn-lt"/>
              </a:rPr>
              <a:t>Fonte:</a:t>
            </a:r>
            <a:r>
              <a:rPr lang="en-GB" sz="105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GB" sz="1050" i="1">
                <a:solidFill>
                  <a:srgbClr val="FFFFFF"/>
                </a:solidFill>
                <a:ea typeface="+mn-lt"/>
                <a:cs typeface="+mn-lt"/>
              </a:rPr>
              <a:t>Webinar ORCID </a:t>
            </a:r>
            <a:endParaRPr lang="en-US">
              <a:solidFill>
                <a:srgbClr val="FFFFFF"/>
              </a:solidFill>
              <a:ea typeface="Verdana"/>
            </a:endParaRPr>
          </a:p>
          <a:p>
            <a:r>
              <a:rPr lang="en-GB" sz="1050" i="1">
                <a:solidFill>
                  <a:srgbClr val="FFFFFF"/>
                </a:solidFill>
                <a:ea typeface="+mn-lt"/>
                <a:cs typeface="+mn-lt"/>
              </a:rPr>
              <a:t>"I'm a Member, Now What?! — Workflows",</a:t>
            </a:r>
            <a:r>
              <a:rPr lang="en-GB" sz="1050">
                <a:solidFill>
                  <a:srgbClr val="FFFFFF"/>
                </a:solidFill>
                <a:ea typeface="+mn-lt"/>
                <a:cs typeface="+mn-lt"/>
              </a:rPr>
              <a:t> Paloma Marín-Arraiza, 20/06/2023</a:t>
            </a:r>
            <a:endParaRPr lang="en-GB">
              <a:solidFill>
                <a:srgbClr val="FFFFFF"/>
              </a:solidFill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662812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AF3C3-1C5B-4A23-84FC-EA3A65743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146" y="-80193"/>
            <a:ext cx="10515600" cy="1325563"/>
          </a:xfrm>
        </p:spPr>
        <p:txBody>
          <a:bodyPr/>
          <a:lstStyle/>
          <a:p>
            <a:r>
              <a:rPr lang="pt-PT" sz="3600" b="1">
                <a:solidFill>
                  <a:schemeClr val="accent5">
                    <a:lumMod val="75000"/>
                  </a:schemeClr>
                </a:solidFill>
                <a:latin typeface="Montserrat"/>
                <a:sym typeface="Arial"/>
              </a:rPr>
              <a:t>CIÊNCIA</a:t>
            </a: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Montserrat"/>
                <a:sym typeface="Arial"/>
              </a:rPr>
              <a:t>VITAE |</a:t>
            </a:r>
            <a:r>
              <a:rPr lang="pt-PT" sz="3200">
                <a:solidFill>
                  <a:schemeClr val="accent5">
                    <a:lumMod val="75000"/>
                  </a:schemeClr>
                </a:solidFill>
                <a:latin typeface="Montserrat"/>
                <a:sym typeface="Arial"/>
              </a:rPr>
              <a:t> </a:t>
            </a:r>
            <a:r>
              <a:rPr lang="pt-PT" sz="2800">
                <a:solidFill>
                  <a:schemeClr val="accent5">
                    <a:lumMod val="75000"/>
                  </a:schemeClr>
                </a:solidFill>
                <a:latin typeface="Montserrat"/>
                <a:sym typeface="Arial"/>
              </a:rPr>
              <a:t>registe uma vez, reutilize sempre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7E18F3-17AD-4544-77A2-5DD638A348B9}"/>
              </a:ext>
            </a:extLst>
          </p:cNvPr>
          <p:cNvSpPr/>
          <p:nvPr/>
        </p:nvSpPr>
        <p:spPr>
          <a:xfrm>
            <a:off x="10323222" y="0"/>
            <a:ext cx="1893783" cy="1758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228E95-7A50-A576-49B3-7E661B76936C}"/>
              </a:ext>
            </a:extLst>
          </p:cNvPr>
          <p:cNvGrpSpPr/>
          <p:nvPr/>
        </p:nvGrpSpPr>
        <p:grpSpPr>
          <a:xfrm>
            <a:off x="10721648" y="-4291"/>
            <a:ext cx="1447231" cy="1444260"/>
            <a:chOff x="713884" y="2153856"/>
            <a:chExt cx="3165600" cy="3257394"/>
          </a:xfrm>
        </p:grpSpPr>
        <p:pic>
          <p:nvPicPr>
            <p:cNvPr id="5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B4F3E17A-B226-CD0D-01C0-6B37487DD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6" name="Google Shape;426;p97">
              <a:extLst>
                <a:ext uri="{FF2B5EF4-FFF2-40B4-BE49-F238E27FC236}">
                  <a16:creationId xmlns:a16="http://schemas.microsoft.com/office/drawing/2014/main" id="{91386F73-EFA3-053D-1505-E4A93D5DFEB9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EA1B0B9-4528-A351-CAE5-31ECFD353183}"/>
              </a:ext>
            </a:extLst>
          </p:cNvPr>
          <p:cNvSpPr txBox="1"/>
          <p:nvPr/>
        </p:nvSpPr>
        <p:spPr>
          <a:xfrm>
            <a:off x="11076740" y="404020"/>
            <a:ext cx="1082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/>
              <a:t>Oe2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0ED5C79-AC63-B49C-55DA-C8DBA1F9CE49}"/>
              </a:ext>
            </a:extLst>
          </p:cNvPr>
          <p:cNvGrpSpPr/>
          <p:nvPr/>
        </p:nvGrpSpPr>
        <p:grpSpPr>
          <a:xfrm>
            <a:off x="1813342" y="1017174"/>
            <a:ext cx="8386021" cy="5169476"/>
            <a:chOff x="4687475" y="1392961"/>
            <a:chExt cx="4386150" cy="2760300"/>
          </a:xfrm>
        </p:grpSpPr>
        <p:sp>
          <p:nvSpPr>
            <p:cNvPr id="9" name="Google Shape;1112;p117">
              <a:extLst>
                <a:ext uri="{FF2B5EF4-FFF2-40B4-BE49-F238E27FC236}">
                  <a16:creationId xmlns:a16="http://schemas.microsoft.com/office/drawing/2014/main" id="{A7697E5F-A276-B01D-9C65-1046460A0B37}"/>
                </a:ext>
              </a:extLst>
            </p:cNvPr>
            <p:cNvSpPr/>
            <p:nvPr/>
          </p:nvSpPr>
          <p:spPr>
            <a:xfrm rot="10800000">
              <a:off x="4687625" y="1393003"/>
              <a:ext cx="4386000" cy="2760000"/>
            </a:xfrm>
            <a:prstGeom prst="rtTriangle">
              <a:avLst/>
            </a:prstGeom>
            <a:solidFill>
              <a:srgbClr val="CFE2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113;p117">
              <a:extLst>
                <a:ext uri="{FF2B5EF4-FFF2-40B4-BE49-F238E27FC236}">
                  <a16:creationId xmlns:a16="http://schemas.microsoft.com/office/drawing/2014/main" id="{CDFFE06B-E34B-D0A5-05C7-493F5C9A9A50}"/>
                </a:ext>
              </a:extLst>
            </p:cNvPr>
            <p:cNvSpPr/>
            <p:nvPr/>
          </p:nvSpPr>
          <p:spPr>
            <a:xfrm>
              <a:off x="4687475" y="1392979"/>
              <a:ext cx="4386000" cy="2760000"/>
            </a:xfrm>
            <a:prstGeom prst="rtTriangle">
              <a:avLst/>
            </a:prstGeom>
            <a:solidFill>
              <a:srgbClr val="CFE2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14;p117">
              <a:extLst>
                <a:ext uri="{FF2B5EF4-FFF2-40B4-BE49-F238E27FC236}">
                  <a16:creationId xmlns:a16="http://schemas.microsoft.com/office/drawing/2014/main" id="{889D5E42-BC18-03EF-8704-92616D9B5B3F}"/>
                </a:ext>
              </a:extLst>
            </p:cNvPr>
            <p:cNvSpPr/>
            <p:nvPr/>
          </p:nvSpPr>
          <p:spPr>
            <a:xfrm>
              <a:off x="4687475" y="1392972"/>
              <a:ext cx="2152200" cy="1389300"/>
            </a:xfrm>
            <a:prstGeom prst="rtTriangle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115;p117">
              <a:extLst>
                <a:ext uri="{FF2B5EF4-FFF2-40B4-BE49-F238E27FC236}">
                  <a16:creationId xmlns:a16="http://schemas.microsoft.com/office/drawing/2014/main" id="{C611DF07-51BF-5EFC-A95C-18C6D92BE162}"/>
                </a:ext>
              </a:extLst>
            </p:cNvPr>
            <p:cNvSpPr/>
            <p:nvPr/>
          </p:nvSpPr>
          <p:spPr>
            <a:xfrm flipH="1">
              <a:off x="4687546" y="2782261"/>
              <a:ext cx="2152200" cy="1371000"/>
            </a:xfrm>
            <a:prstGeom prst="rtTriangle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116;p117">
              <a:extLst>
                <a:ext uri="{FF2B5EF4-FFF2-40B4-BE49-F238E27FC236}">
                  <a16:creationId xmlns:a16="http://schemas.microsoft.com/office/drawing/2014/main" id="{654D75CB-47D1-E9F8-94C8-1D8B109EFBBF}"/>
                </a:ext>
              </a:extLst>
            </p:cNvPr>
            <p:cNvSpPr/>
            <p:nvPr/>
          </p:nvSpPr>
          <p:spPr>
            <a:xfrm rot="10800000">
              <a:off x="6827595" y="2777503"/>
              <a:ext cx="2238900" cy="1375500"/>
            </a:xfrm>
            <a:prstGeom prst="rtTriangle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117;p117">
              <a:extLst>
                <a:ext uri="{FF2B5EF4-FFF2-40B4-BE49-F238E27FC236}">
                  <a16:creationId xmlns:a16="http://schemas.microsoft.com/office/drawing/2014/main" id="{170F4B22-E182-D2B6-16C6-1363F0750595}"/>
                </a:ext>
              </a:extLst>
            </p:cNvPr>
            <p:cNvSpPr/>
            <p:nvPr/>
          </p:nvSpPr>
          <p:spPr>
            <a:xfrm rot="10800000" flipH="1">
              <a:off x="6839673" y="1392961"/>
              <a:ext cx="2139900" cy="1389300"/>
            </a:xfrm>
            <a:prstGeom prst="rtTriangle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" name="Google Shape;1118;p117">
              <a:extLst>
                <a:ext uri="{FF2B5EF4-FFF2-40B4-BE49-F238E27FC236}">
                  <a16:creationId xmlns:a16="http://schemas.microsoft.com/office/drawing/2014/main" id="{2013956D-EA53-33FA-C158-5421296DCD4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10255" t="41717" r="15642" b="44184"/>
            <a:stretch/>
          </p:blipFill>
          <p:spPr>
            <a:xfrm>
              <a:off x="6024177" y="2643327"/>
              <a:ext cx="1434044" cy="2222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1119;p117">
              <a:extLst>
                <a:ext uri="{FF2B5EF4-FFF2-40B4-BE49-F238E27FC236}">
                  <a16:creationId xmlns:a16="http://schemas.microsoft.com/office/drawing/2014/main" id="{A752CC5B-B934-ED4C-4103-6D777FBBC985}"/>
                </a:ext>
              </a:extLst>
            </p:cNvPr>
            <p:cNvSpPr txBox="1"/>
            <p:nvPr/>
          </p:nvSpPr>
          <p:spPr>
            <a:xfrm>
              <a:off x="5896749" y="1732125"/>
              <a:ext cx="858300" cy="17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67" tIns="81267" rIns="81267" bIns="81267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1800"/>
              </a:pPr>
              <a:r>
                <a:rPr lang="en" sz="1867">
                  <a:latin typeface="Montserrat"/>
                  <a:ea typeface="Montserrat"/>
                  <a:cs typeface="Montserrat"/>
                  <a:sym typeface="Montserrat"/>
                </a:rPr>
                <a:t>DGES</a:t>
              </a:r>
              <a:endParaRPr sz="1867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7" name="Google Shape;1120;p117">
              <a:extLst>
                <a:ext uri="{FF2B5EF4-FFF2-40B4-BE49-F238E27FC236}">
                  <a16:creationId xmlns:a16="http://schemas.microsoft.com/office/drawing/2014/main" id="{3CA411ED-EEC4-05A1-A2FA-15F49EB675BA}"/>
                </a:ext>
              </a:extLst>
            </p:cNvPr>
            <p:cNvSpPr txBox="1"/>
            <p:nvPr/>
          </p:nvSpPr>
          <p:spPr>
            <a:xfrm>
              <a:off x="4985229" y="2275325"/>
              <a:ext cx="805200" cy="1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67" tIns="81267" rIns="81267" bIns="81267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1800"/>
              </a:pPr>
              <a:r>
                <a:rPr lang="en" sz="1867">
                  <a:latin typeface="Montserrat"/>
                  <a:ea typeface="Montserrat"/>
                  <a:cs typeface="Montserrat"/>
                  <a:sym typeface="Montserrat"/>
                </a:rPr>
                <a:t>A3ES</a:t>
              </a:r>
              <a:endParaRPr sz="1867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" name="Google Shape;1121;p117">
              <a:extLst>
                <a:ext uri="{FF2B5EF4-FFF2-40B4-BE49-F238E27FC236}">
                  <a16:creationId xmlns:a16="http://schemas.microsoft.com/office/drawing/2014/main" id="{C6917CE9-6B8D-17CB-39AE-6B9574F7769B}"/>
                </a:ext>
              </a:extLst>
            </p:cNvPr>
            <p:cNvSpPr txBox="1"/>
            <p:nvPr/>
          </p:nvSpPr>
          <p:spPr>
            <a:xfrm>
              <a:off x="5083500" y="3118350"/>
              <a:ext cx="978000" cy="17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67" tIns="81267" rIns="81267" bIns="81267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1800"/>
              </a:pPr>
              <a:r>
                <a:rPr lang="en" sz="1867">
                  <a:latin typeface="Montserrat"/>
                  <a:ea typeface="Montserrat"/>
                  <a:cs typeface="Montserrat"/>
                  <a:sym typeface="Montserrat"/>
                </a:rPr>
                <a:t>DGEEC</a:t>
              </a:r>
              <a:endParaRPr sz="1867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9" name="Google Shape;1122;p117">
              <a:extLst>
                <a:ext uri="{FF2B5EF4-FFF2-40B4-BE49-F238E27FC236}">
                  <a16:creationId xmlns:a16="http://schemas.microsoft.com/office/drawing/2014/main" id="{B54CEE51-23DB-C371-5B70-90700DB99753}"/>
                </a:ext>
              </a:extLst>
            </p:cNvPr>
            <p:cNvSpPr txBox="1"/>
            <p:nvPr/>
          </p:nvSpPr>
          <p:spPr>
            <a:xfrm>
              <a:off x="5193919" y="3627228"/>
              <a:ext cx="1697100" cy="20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67" tIns="81267" rIns="81267" bIns="81267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1800"/>
              </a:pPr>
              <a:r>
                <a:rPr lang="en" sz="1867">
                  <a:latin typeface="Montserrat"/>
                  <a:ea typeface="Montserrat"/>
                  <a:cs typeface="Montserrat"/>
                  <a:sym typeface="Montserrat"/>
                </a:rPr>
                <a:t>Europa / Mundo</a:t>
              </a:r>
              <a:endParaRPr sz="1867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0" name="Google Shape;1123;p117">
              <a:extLst>
                <a:ext uri="{FF2B5EF4-FFF2-40B4-BE49-F238E27FC236}">
                  <a16:creationId xmlns:a16="http://schemas.microsoft.com/office/drawing/2014/main" id="{CDB7C091-AE52-8E0D-73D3-E0C16B79C27D}"/>
                </a:ext>
              </a:extLst>
            </p:cNvPr>
            <p:cNvSpPr txBox="1"/>
            <p:nvPr/>
          </p:nvSpPr>
          <p:spPr>
            <a:xfrm>
              <a:off x="6937274" y="3620025"/>
              <a:ext cx="1208700" cy="21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67" tIns="81267" rIns="81267" bIns="81267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1800"/>
              </a:pPr>
              <a:r>
                <a:rPr lang="en" sz="1867">
                  <a:latin typeface="Montserrat"/>
                  <a:ea typeface="Montserrat"/>
                  <a:cs typeface="Montserrat"/>
                  <a:sym typeface="Montserrat"/>
                </a:rPr>
                <a:t>PTCRIS</a:t>
              </a:r>
              <a:endParaRPr sz="1867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" name="Google Shape;1124;p117">
              <a:extLst>
                <a:ext uri="{FF2B5EF4-FFF2-40B4-BE49-F238E27FC236}">
                  <a16:creationId xmlns:a16="http://schemas.microsoft.com/office/drawing/2014/main" id="{71C9ACE4-6DC4-9420-B20B-1C5251E52EFB}"/>
                </a:ext>
              </a:extLst>
            </p:cNvPr>
            <p:cNvSpPr txBox="1"/>
            <p:nvPr/>
          </p:nvSpPr>
          <p:spPr>
            <a:xfrm>
              <a:off x="8028450" y="2895104"/>
              <a:ext cx="654135" cy="1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67" tIns="81267" rIns="81267" bIns="81267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1800"/>
              </a:pPr>
              <a:r>
                <a:rPr lang="en" sz="1867">
                  <a:latin typeface="Montserrat"/>
                  <a:ea typeface="Montserrat"/>
                  <a:cs typeface="Montserrat"/>
                  <a:sym typeface="Montserrat"/>
                </a:rPr>
                <a:t>IES/UIDs</a:t>
              </a:r>
              <a:endParaRPr sz="1867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7" name="Google Shape;1125;p117">
              <a:extLst>
                <a:ext uri="{FF2B5EF4-FFF2-40B4-BE49-F238E27FC236}">
                  <a16:creationId xmlns:a16="http://schemas.microsoft.com/office/drawing/2014/main" id="{15BF189C-6D00-0783-6657-14FB8549B658}"/>
                </a:ext>
              </a:extLst>
            </p:cNvPr>
            <p:cNvSpPr txBox="1"/>
            <p:nvPr/>
          </p:nvSpPr>
          <p:spPr>
            <a:xfrm>
              <a:off x="6937275" y="1806675"/>
              <a:ext cx="1602900" cy="17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67" tIns="81267" rIns="81267" bIns="81267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1800"/>
              </a:pPr>
              <a:r>
                <a:rPr lang="en" sz="1867">
                  <a:latin typeface="Montserrat"/>
                  <a:ea typeface="Montserrat"/>
                  <a:cs typeface="Montserrat"/>
                  <a:sym typeface="Montserrat"/>
                </a:rPr>
                <a:t>Financiador</a:t>
              </a:r>
              <a:endParaRPr sz="1867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8" name="Google Shape;1126;p117">
              <a:extLst>
                <a:ext uri="{FF2B5EF4-FFF2-40B4-BE49-F238E27FC236}">
                  <a16:creationId xmlns:a16="http://schemas.microsoft.com/office/drawing/2014/main" id="{9EBB8407-9961-A8F9-E84D-FEE45A1B4631}"/>
                </a:ext>
              </a:extLst>
            </p:cNvPr>
            <p:cNvSpPr txBox="1"/>
            <p:nvPr/>
          </p:nvSpPr>
          <p:spPr>
            <a:xfrm>
              <a:off x="8040487" y="2275317"/>
              <a:ext cx="379200" cy="1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67" tIns="81267" rIns="81267" bIns="81267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1800"/>
              </a:pPr>
              <a:r>
                <a:rPr lang="en" sz="2400" b="1">
                  <a:latin typeface="Montserrat"/>
                  <a:ea typeface="Montserrat"/>
                  <a:cs typeface="Montserrat"/>
                  <a:sym typeface="Montserrat"/>
                </a:rPr>
                <a:t>...</a:t>
              </a:r>
              <a:endParaRPr sz="2400"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9" name="Google Shape;1127;p117">
              <a:extLst>
                <a:ext uri="{FF2B5EF4-FFF2-40B4-BE49-F238E27FC236}">
                  <a16:creationId xmlns:a16="http://schemas.microsoft.com/office/drawing/2014/main" id="{64FCBF45-00C8-C00F-4A34-9E35996A53AA}"/>
                </a:ext>
              </a:extLst>
            </p:cNvPr>
            <p:cNvSpPr txBox="1"/>
            <p:nvPr/>
          </p:nvSpPr>
          <p:spPr>
            <a:xfrm>
              <a:off x="7148339" y="1442213"/>
              <a:ext cx="606300" cy="1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67" tIns="81267" rIns="81267" bIns="81267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1400"/>
              </a:pPr>
              <a:r>
                <a:rPr lang="en" sz="1867" b="1">
                  <a:solidFill>
                    <a:schemeClr val="accent5">
                      <a:lumMod val="75000"/>
                    </a:scheme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FCT</a:t>
              </a:r>
              <a:endParaRPr sz="1867" b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0" name="Google Shape;1128;p117">
              <a:extLst>
                <a:ext uri="{FF2B5EF4-FFF2-40B4-BE49-F238E27FC236}">
                  <a16:creationId xmlns:a16="http://schemas.microsoft.com/office/drawing/2014/main" id="{87DC4192-8270-12A9-6FA6-0607D097265E}"/>
                </a:ext>
              </a:extLst>
            </p:cNvPr>
            <p:cNvSpPr txBox="1"/>
            <p:nvPr/>
          </p:nvSpPr>
          <p:spPr>
            <a:xfrm>
              <a:off x="7842824" y="1548314"/>
              <a:ext cx="606300" cy="18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67" tIns="81267" rIns="81267" bIns="81267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1400"/>
              </a:pPr>
              <a:r>
                <a:rPr lang="en" sz="1867" b="1">
                  <a:solidFill>
                    <a:schemeClr val="accent5">
                      <a:lumMod val="75000"/>
                    </a:schemeClr>
                  </a:solidFill>
                  <a:latin typeface="Montserrat"/>
                  <a:sym typeface="Montserrat"/>
                </a:rPr>
                <a:t>ANI</a:t>
              </a:r>
              <a:endParaRPr sz="1867" b="1">
                <a:solidFill>
                  <a:schemeClr val="accent5">
                    <a:lumMod val="75000"/>
                  </a:schemeClr>
                </a:solidFill>
                <a:latin typeface="Montserrat"/>
                <a:sym typeface="Montserrat"/>
              </a:endParaRPr>
            </a:p>
          </p:txBody>
        </p:sp>
        <p:sp>
          <p:nvSpPr>
            <p:cNvPr id="71" name="Google Shape;1130;p117">
              <a:extLst>
                <a:ext uri="{FF2B5EF4-FFF2-40B4-BE49-F238E27FC236}">
                  <a16:creationId xmlns:a16="http://schemas.microsoft.com/office/drawing/2014/main" id="{786BBD8D-F501-5DD3-62A4-9598EA2424F5}"/>
                </a:ext>
              </a:extLst>
            </p:cNvPr>
            <p:cNvSpPr/>
            <p:nvPr/>
          </p:nvSpPr>
          <p:spPr>
            <a:xfrm>
              <a:off x="5329407" y="1763012"/>
              <a:ext cx="3009000" cy="2045700"/>
            </a:xfrm>
            <a:prstGeom prst="ellipse">
              <a:avLst/>
            </a:prstGeom>
            <a:noFill/>
            <a:ln w="9525" cap="flat" cmpd="sng">
              <a:solidFill>
                <a:srgbClr val="1155CC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831CE3E4-2134-2D9E-A2EE-876435CE2C23}"/>
              </a:ext>
            </a:extLst>
          </p:cNvPr>
          <p:cNvSpPr txBox="1"/>
          <p:nvPr/>
        </p:nvSpPr>
        <p:spPr>
          <a:xfrm>
            <a:off x="7883696" y="4398259"/>
            <a:ext cx="2247389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1400"/>
            </a:pPr>
            <a:r>
              <a:rPr lang="pt-PT" sz="3600" b="1">
                <a:solidFill>
                  <a:schemeClr val="accent5">
                    <a:lumMod val="75000"/>
                  </a:schemeClr>
                </a:solidFill>
                <a:latin typeface="Montserrat"/>
              </a:rPr>
              <a:t>63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  <a:buSzPts val="1400"/>
            </a:pPr>
            <a:r>
              <a:rPr lang="pt-PT" sz="1600">
                <a:solidFill>
                  <a:schemeClr val="bg1">
                    <a:lumMod val="50000"/>
                  </a:schemeClr>
                </a:solidFill>
                <a:latin typeface="Montserrat"/>
              </a:rPr>
              <a:t>Entidades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F644DF-1FDF-62FB-1314-E7B4AC4EF8B8}"/>
              </a:ext>
            </a:extLst>
          </p:cNvPr>
          <p:cNvSpPr txBox="1"/>
          <p:nvPr/>
        </p:nvSpPr>
        <p:spPr>
          <a:xfrm>
            <a:off x="9041780" y="5110975"/>
            <a:ext cx="116158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b="1">
                <a:solidFill>
                  <a:schemeClr val="bg1">
                    <a:lumMod val="50000"/>
                  </a:schemeClr>
                </a:solidFill>
                <a:latin typeface="Montserrat"/>
              </a:rPr>
              <a:t>(+ 12)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2281728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D1766-7F9D-9861-AAD4-2BF8EB5C4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166" y="73891"/>
            <a:ext cx="3085667" cy="1047750"/>
          </a:xfrm>
        </p:spPr>
        <p:txBody>
          <a:bodyPr/>
          <a:lstStyle/>
          <a:p>
            <a:r>
              <a:rPr lang="pt-PT" sz="4400" b="1">
                <a:solidFill>
                  <a:schemeClr val="accent5">
                    <a:lumMod val="50000"/>
                  </a:schemeClr>
                </a:solidFill>
              </a:rPr>
              <a:t>Agenda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9EF84BE-57D5-34D5-7873-5EE031EFA45C}"/>
              </a:ext>
            </a:extLst>
          </p:cNvPr>
          <p:cNvSpPr txBox="1">
            <a:spLocks/>
          </p:cNvSpPr>
          <p:nvPr/>
        </p:nvSpPr>
        <p:spPr>
          <a:xfrm>
            <a:off x="568568" y="1620525"/>
            <a:ext cx="5350597" cy="503237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pt-PT" i="1" u="sng"/>
              <a:t>Parte I</a:t>
            </a:r>
            <a:r>
              <a:rPr lang="en-US" i="1" u="sng"/>
              <a:t>​</a:t>
            </a:r>
          </a:p>
          <a:p>
            <a:pPr fontAlgn="base"/>
            <a:r>
              <a:rPr lang="pt-PT" sz="1900">
                <a:solidFill>
                  <a:srgbClr val="595959"/>
                </a:solidFill>
                <a:latin typeface="Montserrat" panose="00000500000000000000" pitchFamily="2" charset="0"/>
              </a:rPr>
              <a:t>Sessão de Abertura: o ano PTCRIS em foco</a:t>
            </a:r>
          </a:p>
          <a:p>
            <a:pPr fontAlgn="base"/>
            <a:endParaRPr lang="pt-PT" sz="1900">
              <a:solidFill>
                <a:srgbClr val="595959"/>
              </a:solidFill>
              <a:latin typeface="Montserrat" panose="00000500000000000000" pitchFamily="2" charset="0"/>
            </a:endParaRPr>
          </a:p>
          <a:p>
            <a:pPr fontAlgn="base"/>
            <a:r>
              <a:rPr lang="pt-PT" sz="1900">
                <a:solidFill>
                  <a:srgbClr val="595959"/>
                </a:solidFill>
                <a:latin typeface="Montserrat" panose="00000500000000000000" pitchFamily="2" charset="0"/>
              </a:rPr>
              <a:t>Pilares PTCRIS: </a:t>
            </a:r>
            <a:r>
              <a:rPr lang="pt-PT" sz="1900" err="1">
                <a:solidFill>
                  <a:srgbClr val="595959"/>
                </a:solidFill>
                <a:latin typeface="Montserrat" panose="00000500000000000000" pitchFamily="2" charset="0"/>
              </a:rPr>
              <a:t>SciPROJ</a:t>
            </a:r>
            <a:r>
              <a:rPr lang="pt-PT" sz="1900">
                <a:solidFill>
                  <a:srgbClr val="595959"/>
                </a:solidFill>
                <a:latin typeface="Montserrat" panose="00000500000000000000" pitchFamily="2" charset="0"/>
              </a:rPr>
              <a:t> 2.0 e a promessa dos </a:t>
            </a:r>
            <a:r>
              <a:rPr lang="pt-PT" sz="1900" i="1">
                <a:solidFill>
                  <a:srgbClr val="595959"/>
                </a:solidFill>
                <a:latin typeface="Montserrat" panose="00000500000000000000" pitchFamily="2" charset="0"/>
              </a:rPr>
              <a:t>Grant </a:t>
            </a:r>
            <a:r>
              <a:rPr lang="pt-PT" sz="1900" i="1" err="1">
                <a:solidFill>
                  <a:srgbClr val="595959"/>
                </a:solidFill>
                <a:latin typeface="Montserrat" panose="00000500000000000000" pitchFamily="2" charset="0"/>
              </a:rPr>
              <a:t>DOIs</a:t>
            </a:r>
            <a:endParaRPr lang="pt-PT" sz="1900" i="1">
              <a:solidFill>
                <a:srgbClr val="595959"/>
              </a:solidFill>
              <a:latin typeface="Montserrat" panose="00000500000000000000" pitchFamily="2" charset="0"/>
            </a:endParaRPr>
          </a:p>
          <a:p>
            <a:pPr fontAlgn="base"/>
            <a:endParaRPr lang="pt-PT" sz="1900">
              <a:solidFill>
                <a:srgbClr val="595959"/>
              </a:solidFill>
              <a:latin typeface="Montserrat" panose="00000500000000000000" pitchFamily="2" charset="0"/>
            </a:endParaRPr>
          </a:p>
          <a:p>
            <a:pPr fontAlgn="base"/>
            <a:r>
              <a:rPr lang="pt-PT" sz="1900">
                <a:solidFill>
                  <a:srgbClr val="595959"/>
                </a:solidFill>
                <a:latin typeface="Montserrat" panose="00000500000000000000" pitchFamily="2" charset="0"/>
              </a:rPr>
              <a:t>O que há de novo no </a:t>
            </a:r>
            <a:r>
              <a:rPr lang="pt-PT" sz="1900" b="1">
                <a:solidFill>
                  <a:srgbClr val="595959"/>
                </a:solidFill>
                <a:latin typeface="Montserrat" panose="00000500000000000000" pitchFamily="2" charset="0"/>
              </a:rPr>
              <a:t>CIÊNCIA</a:t>
            </a:r>
            <a:r>
              <a:rPr lang="pt-PT" sz="1900">
                <a:solidFill>
                  <a:srgbClr val="595959"/>
                </a:solidFill>
                <a:latin typeface="Montserrat" panose="00000500000000000000" pitchFamily="2" charset="0"/>
              </a:rPr>
              <a:t>VITAE</a:t>
            </a:r>
          </a:p>
          <a:p>
            <a:pPr fontAlgn="base"/>
            <a:endParaRPr lang="pt-PT" sz="1900">
              <a:solidFill>
                <a:srgbClr val="595959"/>
              </a:solidFill>
              <a:latin typeface="Montserrat" panose="00000500000000000000" pitchFamily="2" charset="0"/>
            </a:endParaRPr>
          </a:p>
          <a:p>
            <a:pPr fontAlgn="base"/>
            <a:r>
              <a:rPr lang="en-US" sz="1900" err="1">
                <a:solidFill>
                  <a:srgbClr val="595959"/>
                </a:solidFill>
                <a:latin typeface="Montserrat" panose="00000500000000000000" pitchFamily="2" charset="0"/>
              </a:rPr>
              <a:t>Desvendando</a:t>
            </a:r>
            <a:r>
              <a:rPr lang="en-US" sz="1900">
                <a:solidFill>
                  <a:srgbClr val="595959"/>
                </a:solidFill>
                <a:latin typeface="Montserrat" panose="00000500000000000000" pitchFamily="2" charset="0"/>
              </a:rPr>
              <a:t> o </a:t>
            </a:r>
            <a:r>
              <a:rPr lang="en-US" sz="1900" b="1">
                <a:solidFill>
                  <a:srgbClr val="595959"/>
                </a:solidFill>
                <a:latin typeface="Montserrat" panose="00000500000000000000" pitchFamily="2" charset="0"/>
              </a:rPr>
              <a:t>CIÊNCIA</a:t>
            </a:r>
            <a:r>
              <a:rPr lang="en-US" sz="1900">
                <a:solidFill>
                  <a:srgbClr val="595959"/>
                </a:solidFill>
                <a:latin typeface="Montserrat" panose="00000500000000000000" pitchFamily="2" charset="0"/>
              </a:rPr>
              <a:t>VITAE: a </a:t>
            </a:r>
            <a:r>
              <a:rPr lang="en-US" sz="1900" err="1">
                <a:solidFill>
                  <a:srgbClr val="595959"/>
                </a:solidFill>
                <a:latin typeface="Montserrat" panose="00000500000000000000" pitchFamily="2" charset="0"/>
              </a:rPr>
              <a:t>perspetiva</a:t>
            </a:r>
            <a:r>
              <a:rPr lang="en-US" sz="1900">
                <a:solidFill>
                  <a:srgbClr val="595959"/>
                </a:solidFill>
                <a:latin typeface="Montserrat" panose="00000500000000000000" pitchFamily="2" charset="0"/>
              </a:rPr>
              <a:t> de um promotor</a:t>
            </a: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US" sz="1900">
                <a:solidFill>
                  <a:srgbClr val="595959"/>
                </a:solidFill>
                <a:latin typeface="Montserrat" panose="00000500000000000000" pitchFamily="2" charset="0"/>
              </a:rPr>
              <a:t>“</a:t>
            </a:r>
            <a:r>
              <a:rPr lang="en-US" sz="1900" err="1">
                <a:solidFill>
                  <a:srgbClr val="595959"/>
                </a:solidFill>
                <a:latin typeface="Montserrat" panose="00000500000000000000" pitchFamily="2" charset="0"/>
              </a:rPr>
              <a:t>Experiência</a:t>
            </a:r>
            <a:r>
              <a:rPr lang="en-US" sz="1900">
                <a:solidFill>
                  <a:srgbClr val="595959"/>
                </a:solidFill>
                <a:latin typeface="Montserrat" panose="00000500000000000000" pitchFamily="2" charset="0"/>
              </a:rPr>
              <a:t> </a:t>
            </a:r>
            <a:r>
              <a:rPr lang="en-US" sz="1900" err="1">
                <a:solidFill>
                  <a:srgbClr val="595959"/>
                </a:solidFill>
                <a:latin typeface="Montserrat" panose="00000500000000000000" pitchFamily="2" charset="0"/>
              </a:rPr>
              <a:t>institucional</a:t>
            </a:r>
            <a:r>
              <a:rPr lang="en-US" sz="1900">
                <a:solidFill>
                  <a:srgbClr val="595959"/>
                </a:solidFill>
                <a:latin typeface="Montserrat" panose="00000500000000000000" pitchFamily="2" charset="0"/>
              </a:rPr>
              <a:t> no IEF”</a:t>
            </a:r>
          </a:p>
          <a:p>
            <a:pPr marL="0" indent="0" fontAlgn="base">
              <a:buFont typeface="Arial" panose="020B0604020202020204" pitchFamily="34" charset="0"/>
              <a:buNone/>
            </a:pPr>
            <a:endParaRPr lang="en-US" sz="1900">
              <a:solidFill>
                <a:srgbClr val="595959"/>
              </a:solidFill>
              <a:latin typeface="Montserrat" panose="00000500000000000000" pitchFamily="2" charset="0"/>
            </a:endParaRPr>
          </a:p>
          <a:p>
            <a:pPr fontAlgn="base"/>
            <a:r>
              <a:rPr lang="en-US" sz="1900" err="1">
                <a:solidFill>
                  <a:srgbClr val="595959"/>
                </a:solidFill>
                <a:latin typeface="Montserrat" panose="00000500000000000000" pitchFamily="2" charset="0"/>
              </a:rPr>
              <a:t>Explorando</a:t>
            </a:r>
            <a:r>
              <a:rPr lang="en-US" sz="1900">
                <a:solidFill>
                  <a:srgbClr val="595959"/>
                </a:solidFill>
                <a:latin typeface="Montserrat" panose="00000500000000000000" pitchFamily="2" charset="0"/>
              </a:rPr>
              <a:t> a </a:t>
            </a:r>
            <a:r>
              <a:rPr lang="en-US" sz="1900" err="1">
                <a:solidFill>
                  <a:srgbClr val="595959"/>
                </a:solidFill>
                <a:latin typeface="Montserrat" panose="00000500000000000000" pitchFamily="2" charset="0"/>
              </a:rPr>
              <a:t>ciência</a:t>
            </a:r>
            <a:r>
              <a:rPr lang="en-US" sz="1900">
                <a:solidFill>
                  <a:srgbClr val="595959"/>
                </a:solidFill>
                <a:latin typeface="Montserrat" panose="00000500000000000000" pitchFamily="2" charset="0"/>
              </a:rPr>
              <a:t> </a:t>
            </a:r>
            <a:r>
              <a:rPr lang="en-US" sz="1900" err="1">
                <a:solidFill>
                  <a:srgbClr val="595959"/>
                </a:solidFill>
                <a:latin typeface="Montserrat" panose="00000500000000000000" pitchFamily="2" charset="0"/>
              </a:rPr>
              <a:t>nas</a:t>
            </a:r>
            <a:r>
              <a:rPr lang="en-US" sz="1900">
                <a:solidFill>
                  <a:srgbClr val="595959"/>
                </a:solidFill>
                <a:latin typeface="Montserrat" panose="00000500000000000000" pitchFamily="2" charset="0"/>
              </a:rPr>
              <a:t> </a:t>
            </a:r>
            <a:r>
              <a:rPr lang="en-US" sz="1900" err="1">
                <a:solidFill>
                  <a:srgbClr val="595959"/>
                </a:solidFill>
                <a:latin typeface="Montserrat" panose="00000500000000000000" pitchFamily="2" charset="0"/>
              </a:rPr>
              <a:t>instituições</a:t>
            </a:r>
            <a:r>
              <a:rPr lang="en-US" sz="1900">
                <a:solidFill>
                  <a:srgbClr val="595959"/>
                </a:solidFill>
                <a:latin typeface="Montserrat" panose="00000500000000000000" pitchFamily="2" charset="0"/>
              </a:rPr>
              <a:t> </a:t>
            </a:r>
            <a:r>
              <a:rPr lang="en-US" sz="1900" err="1">
                <a:solidFill>
                  <a:srgbClr val="595959"/>
                </a:solidFill>
                <a:latin typeface="Montserrat" panose="00000500000000000000" pitchFamily="2" charset="0"/>
              </a:rPr>
              <a:t>através</a:t>
            </a:r>
            <a:r>
              <a:rPr lang="en-US" sz="1900">
                <a:solidFill>
                  <a:srgbClr val="595959"/>
                </a:solidFill>
                <a:latin typeface="Montserrat" panose="00000500000000000000" pitchFamily="2" charset="0"/>
              </a:rPr>
              <a:t> do </a:t>
            </a:r>
            <a:r>
              <a:rPr lang="en-US" sz="1900" b="1">
                <a:solidFill>
                  <a:srgbClr val="595959"/>
                </a:solidFill>
                <a:latin typeface="Montserrat" panose="00000500000000000000" pitchFamily="2" charset="0"/>
              </a:rPr>
              <a:t>CIÊNCIA</a:t>
            </a:r>
            <a:r>
              <a:rPr lang="en-US" sz="1900">
                <a:solidFill>
                  <a:srgbClr val="595959"/>
                </a:solidFill>
                <a:latin typeface="Montserrat" panose="00000500000000000000" pitchFamily="2" charset="0"/>
              </a:rPr>
              <a:t>VITAE: </a:t>
            </a:r>
            <a:r>
              <a:rPr lang="en-US" sz="1900" err="1">
                <a:solidFill>
                  <a:srgbClr val="595959"/>
                </a:solidFill>
                <a:latin typeface="Montserrat" panose="00000500000000000000" pitchFamily="2" charset="0"/>
              </a:rPr>
              <a:t>Serviço</a:t>
            </a:r>
            <a:r>
              <a:rPr lang="en-US" sz="1900">
                <a:solidFill>
                  <a:srgbClr val="595959"/>
                </a:solidFill>
                <a:latin typeface="Montserrat" panose="00000500000000000000" pitchFamily="2" charset="0"/>
              </a:rPr>
              <a:t> de </a:t>
            </a:r>
            <a:r>
              <a:rPr lang="en-US" sz="1900" err="1">
                <a:solidFill>
                  <a:srgbClr val="595959"/>
                </a:solidFill>
                <a:latin typeface="Montserrat" panose="00000500000000000000" pitchFamily="2" charset="0"/>
              </a:rPr>
              <a:t>Indicadores</a:t>
            </a:r>
            <a:r>
              <a:rPr lang="en-US" sz="1900">
                <a:solidFill>
                  <a:srgbClr val="595959"/>
                </a:solidFill>
                <a:latin typeface="Montserrat" panose="00000500000000000000" pitchFamily="2" charset="0"/>
              </a:rPr>
              <a:t> </a:t>
            </a:r>
            <a:r>
              <a:rPr lang="en-US" sz="1900" err="1">
                <a:solidFill>
                  <a:srgbClr val="595959"/>
                </a:solidFill>
                <a:latin typeface="Montserrat" panose="00000500000000000000" pitchFamily="2" charset="0"/>
              </a:rPr>
              <a:t>Institucionais</a:t>
            </a:r>
            <a:endParaRPr lang="pt-PT" sz="19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7745FDE0-C8CC-259B-30BA-003C2B77BEE7}"/>
              </a:ext>
            </a:extLst>
          </p:cNvPr>
          <p:cNvSpPr txBox="1">
            <a:spLocks/>
          </p:cNvSpPr>
          <p:nvPr/>
        </p:nvSpPr>
        <p:spPr>
          <a:xfrm>
            <a:off x="6545148" y="1620524"/>
            <a:ext cx="5350598" cy="47374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80000"/>
              </a:lnSpc>
            </a:pPr>
            <a:r>
              <a:rPr lang="pt-PT" sz="2800" i="1" u="sng"/>
              <a:t>Parte II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pt-PT" sz="1900" b="1">
                <a:solidFill>
                  <a:srgbClr val="595959"/>
                </a:solidFill>
                <a:latin typeface="Montserrat" panose="00000500000000000000" pitchFamily="2" charset="0"/>
              </a:rPr>
              <a:t>CIÊNCIA</a:t>
            </a:r>
            <a:r>
              <a:rPr lang="pt-PT" sz="1900">
                <a:solidFill>
                  <a:srgbClr val="595959"/>
                </a:solidFill>
                <a:latin typeface="Montserrat" panose="00000500000000000000" pitchFamily="2" charset="0"/>
              </a:rPr>
              <a:t>VITAE @ Ecossistema de C&amp;T (I): ​</a:t>
            </a:r>
          </a:p>
          <a:p>
            <a:pPr lvl="1" fontAlgn="base"/>
            <a:endParaRPr lang="pt-PT" sz="1800">
              <a:solidFill>
                <a:srgbClr val="595959"/>
              </a:solidFill>
              <a:latin typeface="Montserrat" panose="00000500000000000000" pitchFamily="2" charset="0"/>
            </a:endParaRPr>
          </a:p>
          <a:p>
            <a:pPr lvl="1" fontAlgn="base"/>
            <a:r>
              <a:rPr lang="pt-PT" sz="1800">
                <a:solidFill>
                  <a:srgbClr val="595959"/>
                </a:solidFill>
                <a:latin typeface="Montserrat" panose="00000500000000000000" pitchFamily="2" charset="0"/>
              </a:rPr>
              <a:t>Integração CRIS:CV – grupo de trabalho ​</a:t>
            </a:r>
          </a:p>
          <a:p>
            <a:pPr lvl="1" fontAlgn="base"/>
            <a:endParaRPr lang="pt-PT" sz="1800">
              <a:solidFill>
                <a:srgbClr val="595959"/>
              </a:solidFill>
              <a:latin typeface="Montserrat" panose="00000500000000000000" pitchFamily="2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pt-PT" sz="1900" b="1">
                <a:solidFill>
                  <a:srgbClr val="595959"/>
                </a:solidFill>
                <a:latin typeface="Montserrat" panose="00000500000000000000" pitchFamily="2" charset="0"/>
              </a:rPr>
              <a:t>CIÊNCIA</a:t>
            </a:r>
            <a:r>
              <a:rPr lang="pt-PT" sz="1900">
                <a:solidFill>
                  <a:srgbClr val="595959"/>
                </a:solidFill>
                <a:latin typeface="Montserrat" panose="00000500000000000000" pitchFamily="2" charset="0"/>
              </a:rPr>
              <a:t>VITAE @ Ecossistema de C&amp;T (II): ​</a:t>
            </a:r>
          </a:p>
          <a:p>
            <a:pPr lvl="1" fontAlgn="base"/>
            <a:endParaRPr lang="pt-PT" sz="1800">
              <a:solidFill>
                <a:srgbClr val="595959"/>
              </a:solidFill>
              <a:latin typeface="Montserrat" panose="00000500000000000000" pitchFamily="2" charset="0"/>
            </a:endParaRPr>
          </a:p>
          <a:p>
            <a:pPr lvl="1" fontAlgn="base"/>
            <a:r>
              <a:rPr lang="pt-PT" sz="1800" err="1">
                <a:solidFill>
                  <a:srgbClr val="595959"/>
                </a:solidFill>
                <a:latin typeface="Montserrat" panose="00000500000000000000" pitchFamily="2" charset="0"/>
              </a:rPr>
              <a:t>PortAberta</a:t>
            </a:r>
            <a:r>
              <a:rPr lang="pt-PT" sz="1800">
                <a:solidFill>
                  <a:srgbClr val="595959"/>
                </a:solidFill>
                <a:latin typeface="Montserrat" panose="00000500000000000000" pitchFamily="2" charset="0"/>
              </a:rPr>
              <a:t> | U Minho &amp; IPB</a:t>
            </a:r>
          </a:p>
          <a:p>
            <a:pPr lvl="1" fontAlgn="base"/>
            <a:endParaRPr lang="pt-PT" sz="1800">
              <a:solidFill>
                <a:srgbClr val="595959"/>
              </a:solidFill>
              <a:latin typeface="Montserrat" panose="00000500000000000000" pitchFamily="2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pt-PT" sz="1900">
                <a:solidFill>
                  <a:srgbClr val="595959"/>
                </a:solidFill>
                <a:latin typeface="Montserrat" panose="00000500000000000000" pitchFamily="2" charset="0"/>
              </a:rPr>
              <a:t>A Ciência da Ciência: Sistema de Indicadores do Ecossistema de C&amp;T</a:t>
            </a:r>
          </a:p>
          <a:p>
            <a:pPr fontAlgn="base"/>
            <a:endParaRPr lang="pt-PT" sz="1900">
              <a:solidFill>
                <a:srgbClr val="595959"/>
              </a:solidFill>
              <a:latin typeface="Montserrat" panose="00000500000000000000" pitchFamily="2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pt-PT" sz="1900">
                <a:solidFill>
                  <a:srgbClr val="595959"/>
                </a:solidFill>
                <a:latin typeface="Montserrat" panose="00000500000000000000" pitchFamily="2" charset="0"/>
              </a:rPr>
              <a:t>Em busca do Santo Graal: Portal de Investigação </a:t>
            </a:r>
          </a:p>
          <a:p>
            <a:pPr fontAlgn="base"/>
            <a:endParaRPr lang="pt-PT" sz="1800">
              <a:solidFill>
                <a:srgbClr val="595959"/>
              </a:solidFill>
              <a:latin typeface="Montserrat" panose="00000500000000000000" pitchFamily="2" charset="0"/>
            </a:endParaRPr>
          </a:p>
          <a:p>
            <a:pPr fontAlgn="base"/>
            <a:endParaRPr lang="pt-PT" sz="1800">
              <a:solidFill>
                <a:srgbClr val="595959"/>
              </a:solidFill>
              <a:latin typeface="Montserrat" panose="00000500000000000000" pitchFamily="2" charset="0"/>
            </a:endParaRPr>
          </a:p>
          <a:p>
            <a:pPr fontAlgn="base"/>
            <a:endParaRPr lang="pt-PT" sz="1800">
              <a:solidFill>
                <a:srgbClr val="595959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0405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392;p130">
            <a:extLst>
              <a:ext uri="{FF2B5EF4-FFF2-40B4-BE49-F238E27FC236}">
                <a16:creationId xmlns:a16="http://schemas.microsoft.com/office/drawing/2014/main" id="{925ACACB-F9D4-53EE-F7A1-FD918AF3EC5A}"/>
              </a:ext>
            </a:extLst>
          </p:cNvPr>
          <p:cNvGrpSpPr/>
          <p:nvPr/>
        </p:nvGrpSpPr>
        <p:grpSpPr>
          <a:xfrm>
            <a:off x="787528" y="2512025"/>
            <a:ext cx="10624334" cy="2089633"/>
            <a:chOff x="590645" y="1884017"/>
            <a:chExt cx="7968250" cy="1567225"/>
          </a:xfrm>
        </p:grpSpPr>
        <p:sp>
          <p:nvSpPr>
            <p:cNvPr id="10" name="Google Shape;1393;p130">
              <a:extLst>
                <a:ext uri="{FF2B5EF4-FFF2-40B4-BE49-F238E27FC236}">
                  <a16:creationId xmlns:a16="http://schemas.microsoft.com/office/drawing/2014/main" id="{A6A54736-8F2C-7931-3AFB-62279B2D3BC4}"/>
                </a:ext>
              </a:extLst>
            </p:cNvPr>
            <p:cNvSpPr/>
            <p:nvPr/>
          </p:nvSpPr>
          <p:spPr>
            <a:xfrm>
              <a:off x="3374020" y="1884042"/>
              <a:ext cx="2401500" cy="1567200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pt-PT" sz="2700" b="1">
                  <a:solidFill>
                    <a:schemeClr val="bg1">
                      <a:lumMod val="85000"/>
                    </a:schemeClr>
                  </a:solidFill>
                  <a:latin typeface="Montserrat"/>
                  <a:sym typeface="Montserrat"/>
                </a:rPr>
                <a:t>Oe2</a:t>
              </a:r>
              <a:endParaRPr sz="2700" b="1">
                <a:solidFill>
                  <a:schemeClr val="bg1">
                    <a:lumMod val="85000"/>
                  </a:schemeClr>
                </a:solidFill>
                <a:latin typeface="Montserrat"/>
                <a:sym typeface="Montserrat"/>
              </a:endParaRPr>
            </a:p>
            <a:p>
              <a:pPr algn="ctr"/>
              <a:endParaRPr sz="2700" b="1">
                <a:solidFill>
                  <a:schemeClr val="bg1">
                    <a:lumMod val="85000"/>
                  </a:schemeClr>
                </a:solidFill>
                <a:latin typeface="Montserrat"/>
                <a:sym typeface="Montserrat"/>
              </a:endParaRPr>
            </a:p>
            <a:p>
              <a:pPr algn="ctr"/>
              <a:r>
                <a:rPr lang="pt-PT" sz="1900">
                  <a:solidFill>
                    <a:schemeClr val="bg1">
                      <a:lumMod val="85000"/>
                    </a:schemeClr>
                  </a:solidFill>
                  <a:latin typeface="Montserrat"/>
                  <a:sym typeface="Montserrat"/>
                </a:rPr>
                <a:t>Consolidação do posicionamento do CV no ecossistema de C&amp;T</a:t>
              </a:r>
              <a:endParaRPr sz="1900">
                <a:solidFill>
                  <a:schemeClr val="bg1">
                    <a:lumMod val="85000"/>
                  </a:schemeClr>
                </a:solidFill>
                <a:latin typeface="Montserrat"/>
                <a:sym typeface="Montserrat"/>
              </a:endParaRPr>
            </a:p>
          </p:txBody>
        </p:sp>
        <p:sp>
          <p:nvSpPr>
            <p:cNvPr id="12" name="Google Shape;1394;p130">
              <a:extLst>
                <a:ext uri="{FF2B5EF4-FFF2-40B4-BE49-F238E27FC236}">
                  <a16:creationId xmlns:a16="http://schemas.microsoft.com/office/drawing/2014/main" id="{55BD2A56-9C22-DABB-5F8E-7617BBF68AE4}"/>
                </a:ext>
              </a:extLst>
            </p:cNvPr>
            <p:cNvSpPr/>
            <p:nvPr/>
          </p:nvSpPr>
          <p:spPr>
            <a:xfrm>
              <a:off x="590645" y="1884017"/>
              <a:ext cx="2401500" cy="1567200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pt-PT" sz="2700" b="1">
                  <a:solidFill>
                    <a:schemeClr val="bg1">
                      <a:lumMod val="85000"/>
                    </a:schemeClr>
                  </a:solidFill>
                  <a:latin typeface="Montserrat"/>
                  <a:sym typeface="Montserrat"/>
                </a:rPr>
                <a:t>Oe1</a:t>
              </a:r>
              <a:endParaRPr sz="2700" b="1">
                <a:solidFill>
                  <a:schemeClr val="bg1">
                    <a:lumMod val="85000"/>
                  </a:schemeClr>
                </a:solidFill>
                <a:latin typeface="Montserrat"/>
                <a:sym typeface="Montserrat"/>
              </a:endParaRPr>
            </a:p>
            <a:p>
              <a:pPr algn="ctr"/>
              <a:endParaRPr sz="2133">
                <a:solidFill>
                  <a:schemeClr val="bg1">
                    <a:lumMod val="85000"/>
                  </a:schemeClr>
                </a:solidFill>
                <a:latin typeface="Calibri"/>
                <a:cs typeface="Calibri"/>
                <a:sym typeface="Montserrat"/>
              </a:endParaRPr>
            </a:p>
            <a:p>
              <a:pPr algn="ctr"/>
              <a:r>
                <a:rPr lang="pt-PT" sz="1900">
                  <a:solidFill>
                    <a:schemeClr val="bg1">
                      <a:lumMod val="85000"/>
                    </a:schemeClr>
                  </a:solidFill>
                  <a:latin typeface="Montserrat"/>
                  <a:sym typeface="Montserrat"/>
                </a:rPr>
                <a:t>Promoção da adoção do quadro normativo PTCRIS</a:t>
              </a:r>
              <a:endParaRPr sz="1900">
                <a:solidFill>
                  <a:schemeClr val="bg1">
                    <a:lumMod val="85000"/>
                  </a:schemeClr>
                </a:solidFill>
                <a:latin typeface="Montserrat"/>
                <a:sym typeface="Montserrat"/>
              </a:endParaRPr>
            </a:p>
          </p:txBody>
        </p:sp>
        <p:sp>
          <p:nvSpPr>
            <p:cNvPr id="16" name="Google Shape;1395;p130">
              <a:extLst>
                <a:ext uri="{FF2B5EF4-FFF2-40B4-BE49-F238E27FC236}">
                  <a16:creationId xmlns:a16="http://schemas.microsoft.com/office/drawing/2014/main" id="{64E5FE53-752E-F43A-F911-683F80D0B8C7}"/>
                </a:ext>
              </a:extLst>
            </p:cNvPr>
            <p:cNvSpPr/>
            <p:nvPr/>
          </p:nvSpPr>
          <p:spPr>
            <a:xfrm>
              <a:off x="6157395" y="1884042"/>
              <a:ext cx="2401500" cy="1567200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pt-PT" sz="2700" b="1">
                  <a:solidFill>
                    <a:schemeClr val="bg1"/>
                  </a:solidFill>
                  <a:latin typeface="Montserrat"/>
                  <a:sym typeface="Montserrat"/>
                </a:rPr>
                <a:t>Oe3</a:t>
              </a:r>
              <a:endParaRPr sz="2700" b="1">
                <a:solidFill>
                  <a:schemeClr val="bg1"/>
                </a:solidFill>
                <a:latin typeface="Montserrat"/>
                <a:sym typeface="Montserrat"/>
              </a:endParaRPr>
            </a:p>
            <a:p>
              <a:pPr algn="ctr"/>
              <a:endParaRPr sz="2700" b="1">
                <a:solidFill>
                  <a:schemeClr val="bg1"/>
                </a:solidFill>
                <a:latin typeface="Montserrat"/>
                <a:sym typeface="Montserrat"/>
              </a:endParaRPr>
            </a:p>
            <a:p>
              <a:pPr algn="ctr"/>
              <a:r>
                <a:rPr lang="pt-PT" sz="1900">
                  <a:solidFill>
                    <a:schemeClr val="bg1"/>
                  </a:solidFill>
                  <a:latin typeface="Montserrat"/>
                  <a:sym typeface="Montserrat"/>
                </a:rPr>
                <a:t>Desenvolvimento de serviços de valor acrescentado</a:t>
              </a:r>
              <a:endParaRPr sz="1900">
                <a:solidFill>
                  <a:schemeClr val="bg1"/>
                </a:solidFill>
                <a:latin typeface="Montserrat"/>
                <a:sym typeface="Montserrat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137C4A1-7E66-57D4-DCDD-04EA48C39751}"/>
              </a:ext>
            </a:extLst>
          </p:cNvPr>
          <p:cNvSpPr/>
          <p:nvPr/>
        </p:nvSpPr>
        <p:spPr>
          <a:xfrm>
            <a:off x="0" y="0"/>
            <a:ext cx="3260436" cy="893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Google Shape;680;p107">
            <a:extLst>
              <a:ext uri="{FF2B5EF4-FFF2-40B4-BE49-F238E27FC236}">
                <a16:creationId xmlns:a16="http://schemas.microsoft.com/office/drawing/2014/main" id="{BEE64B32-A02B-E5B2-C992-739A129591B6}"/>
              </a:ext>
            </a:extLst>
          </p:cNvPr>
          <p:cNvSpPr txBox="1">
            <a:spLocks/>
          </p:cNvSpPr>
          <p:nvPr/>
        </p:nvSpPr>
        <p:spPr>
          <a:xfrm>
            <a:off x="322400" y="157292"/>
            <a:ext cx="11547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SzPct val="93333"/>
            </a:pPr>
            <a:r>
              <a:rPr lang="en-US" sz="40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CRIS</a:t>
            </a:r>
            <a:r>
              <a:rPr lang="en-US" sz="40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|</a:t>
            </a:r>
            <a:r>
              <a:rPr lang="en-US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7" err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Prioridades</a:t>
            </a:r>
            <a:r>
              <a:rPr lang="en-US" sz="3467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7" err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estratégicas</a:t>
            </a:r>
            <a:endParaRPr lang="en-US" sz="3467">
              <a:solidFill>
                <a:schemeClr val="accent5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534863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A63A543A-A0CF-0495-DBAF-2459D8DFA6CC}"/>
              </a:ext>
            </a:extLst>
          </p:cNvPr>
          <p:cNvSpPr/>
          <p:nvPr/>
        </p:nvSpPr>
        <p:spPr>
          <a:xfrm>
            <a:off x="10323222" y="0"/>
            <a:ext cx="1893783" cy="1758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7B2D626-09B7-B48E-DEA1-A004733E7953}"/>
              </a:ext>
            </a:extLst>
          </p:cNvPr>
          <p:cNvSpPr/>
          <p:nvPr/>
        </p:nvSpPr>
        <p:spPr>
          <a:xfrm>
            <a:off x="4340585" y="5909899"/>
            <a:ext cx="2521979" cy="3873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5" name="Google Shape;405;p63">
            <a:extLst>
              <a:ext uri="{FF2B5EF4-FFF2-40B4-BE49-F238E27FC236}">
                <a16:creationId xmlns:a16="http://schemas.microsoft.com/office/drawing/2014/main" id="{39100BE6-40BC-28E0-BC18-633DB76225D4}"/>
              </a:ext>
            </a:extLst>
          </p:cNvPr>
          <p:cNvSpPr/>
          <p:nvPr/>
        </p:nvSpPr>
        <p:spPr>
          <a:xfrm rot="10800000">
            <a:off x="3722333" y="699900"/>
            <a:ext cx="630956" cy="5267304"/>
          </a:xfrm>
          <a:prstGeom prst="triangle">
            <a:avLst>
              <a:gd name="adj" fmla="val 10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793;p111">
            <a:extLst>
              <a:ext uri="{FF2B5EF4-FFF2-40B4-BE49-F238E27FC236}">
                <a16:creationId xmlns:a16="http://schemas.microsoft.com/office/drawing/2014/main" id="{32A36243-8372-4C73-356E-B353179605B5}"/>
              </a:ext>
            </a:extLst>
          </p:cNvPr>
          <p:cNvSpPr txBox="1"/>
          <p:nvPr/>
        </p:nvSpPr>
        <p:spPr>
          <a:xfrm>
            <a:off x="2788431" y="6338753"/>
            <a:ext cx="6669875" cy="49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SoS = Sistema de Sistemas = ecossistema</a:t>
            </a:r>
            <a:endParaRPr sz="1867"/>
          </a:p>
        </p:txBody>
      </p:sp>
      <p:sp>
        <p:nvSpPr>
          <p:cNvPr id="4" name="Google Shape;794;p111">
            <a:extLst>
              <a:ext uri="{FF2B5EF4-FFF2-40B4-BE49-F238E27FC236}">
                <a16:creationId xmlns:a16="http://schemas.microsoft.com/office/drawing/2014/main" id="{9DA1A59B-0E5F-1C88-FF97-B33B38CB2BC4}"/>
              </a:ext>
            </a:extLst>
          </p:cNvPr>
          <p:cNvSpPr/>
          <p:nvPr/>
        </p:nvSpPr>
        <p:spPr>
          <a:xfrm>
            <a:off x="585299" y="4211597"/>
            <a:ext cx="8756777" cy="465801"/>
          </a:xfrm>
          <a:custGeom>
            <a:avLst/>
            <a:gdLst/>
            <a:ahLst/>
            <a:cxnLst/>
            <a:rect l="l" t="t" r="r" b="b"/>
            <a:pathLst>
              <a:path w="8965983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8919403" y="0"/>
                </a:lnTo>
                <a:cubicBezTo>
                  <a:pt x="8945128" y="0"/>
                  <a:pt x="8965983" y="20855"/>
                  <a:pt x="8965983" y="46580"/>
                </a:cubicBezTo>
                <a:lnTo>
                  <a:pt x="8965983" y="419221"/>
                </a:lnTo>
                <a:cubicBezTo>
                  <a:pt x="8965983" y="444946"/>
                  <a:pt x="8945128" y="465801"/>
                  <a:pt x="8919403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B7B7B7"/>
          </a:solidFill>
          <a:ln w="952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67" tIns="66967" rIns="66967" bIns="66967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1600" b="1">
                <a:latin typeface="Calibri"/>
                <a:ea typeface="Calibri"/>
                <a:cs typeface="Calibri"/>
                <a:sym typeface="Calibri"/>
              </a:rPr>
              <a:t>Sistemas de Gestão Ciência Institucionais </a:t>
            </a:r>
            <a:endParaRPr sz="16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795;p111">
            <a:extLst>
              <a:ext uri="{FF2B5EF4-FFF2-40B4-BE49-F238E27FC236}">
                <a16:creationId xmlns:a16="http://schemas.microsoft.com/office/drawing/2014/main" id="{20EB892F-4C2B-DE77-D90B-28B736E4F6F0}"/>
              </a:ext>
            </a:extLst>
          </p:cNvPr>
          <p:cNvSpPr/>
          <p:nvPr/>
        </p:nvSpPr>
        <p:spPr>
          <a:xfrm>
            <a:off x="556731" y="4769764"/>
            <a:ext cx="10598217" cy="465801"/>
          </a:xfrm>
          <a:custGeom>
            <a:avLst/>
            <a:gdLst/>
            <a:ahLst/>
            <a:cxnLst/>
            <a:rect l="l" t="t" r="r" b="b"/>
            <a:pathLst>
              <a:path w="10888580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10842000" y="0"/>
                </a:lnTo>
                <a:cubicBezTo>
                  <a:pt x="10867725" y="0"/>
                  <a:pt x="10888580" y="20855"/>
                  <a:pt x="10888580" y="46580"/>
                </a:cubicBezTo>
                <a:lnTo>
                  <a:pt x="10888580" y="419221"/>
                </a:lnTo>
                <a:cubicBezTo>
                  <a:pt x="10888580" y="444946"/>
                  <a:pt x="10867725" y="465801"/>
                  <a:pt x="10842000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262626"/>
          </a:solidFill>
          <a:ln w="9525" cap="flat" cmpd="sng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67" tIns="66967" rIns="66967" bIns="66967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Portal de Investigação</a:t>
            </a:r>
            <a:endParaRPr sz="16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796;p111">
            <a:extLst>
              <a:ext uri="{FF2B5EF4-FFF2-40B4-BE49-F238E27FC236}">
                <a16:creationId xmlns:a16="http://schemas.microsoft.com/office/drawing/2014/main" id="{6C6FAFC5-0376-8FD2-1E32-439980C46BFE}"/>
              </a:ext>
            </a:extLst>
          </p:cNvPr>
          <p:cNvSpPr/>
          <p:nvPr/>
        </p:nvSpPr>
        <p:spPr>
          <a:xfrm>
            <a:off x="549911" y="5254809"/>
            <a:ext cx="10598217" cy="465801"/>
          </a:xfrm>
          <a:custGeom>
            <a:avLst/>
            <a:gdLst/>
            <a:ahLst/>
            <a:cxnLst/>
            <a:rect l="l" t="t" r="r" b="b"/>
            <a:pathLst>
              <a:path w="10888580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10842000" y="0"/>
                </a:lnTo>
                <a:cubicBezTo>
                  <a:pt x="10867725" y="0"/>
                  <a:pt x="10888580" y="20855"/>
                  <a:pt x="10888580" y="46580"/>
                </a:cubicBezTo>
                <a:lnTo>
                  <a:pt x="10888580" y="419221"/>
                </a:lnTo>
                <a:cubicBezTo>
                  <a:pt x="10888580" y="444946"/>
                  <a:pt x="10867725" y="465801"/>
                  <a:pt x="10842000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262626"/>
          </a:solidFill>
          <a:ln w="9525" cap="flat" cmpd="sng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67" tIns="66967" rIns="66967" bIns="66967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Indicadores</a:t>
            </a:r>
            <a:endParaRPr sz="16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97;p111">
            <a:extLst>
              <a:ext uri="{FF2B5EF4-FFF2-40B4-BE49-F238E27FC236}">
                <a16:creationId xmlns:a16="http://schemas.microsoft.com/office/drawing/2014/main" id="{C29DA12D-B188-167F-6B67-7E1604B5B34A}"/>
              </a:ext>
            </a:extLst>
          </p:cNvPr>
          <p:cNvSpPr/>
          <p:nvPr/>
        </p:nvSpPr>
        <p:spPr>
          <a:xfrm>
            <a:off x="537463" y="1597827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33" tIns="78633" rIns="78633" bIns="78633" anchor="ctr" anchorCtr="0">
            <a:noAutofit/>
          </a:bodyPr>
          <a:lstStyle/>
          <a:p>
            <a:pPr algn="ctr">
              <a:lnSpc>
                <a:spcPct val="90000"/>
              </a:lnSpc>
            </a:pPr>
            <a:endParaRPr sz="14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798;p111">
            <a:extLst>
              <a:ext uri="{FF2B5EF4-FFF2-40B4-BE49-F238E27FC236}">
                <a16:creationId xmlns:a16="http://schemas.microsoft.com/office/drawing/2014/main" id="{BCD81CB5-7907-CF70-0915-180C3A44377A}"/>
              </a:ext>
            </a:extLst>
          </p:cNvPr>
          <p:cNvSpPr/>
          <p:nvPr/>
        </p:nvSpPr>
        <p:spPr>
          <a:xfrm>
            <a:off x="4133039" y="1597827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33" tIns="78633" rIns="78633" bIns="78633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1467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Organizações</a:t>
            </a:r>
            <a:endParaRPr sz="1467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9" name="Google Shape;799;p111">
            <a:extLst>
              <a:ext uri="{FF2B5EF4-FFF2-40B4-BE49-F238E27FC236}">
                <a16:creationId xmlns:a16="http://schemas.microsoft.com/office/drawing/2014/main" id="{B034D385-AEB3-901B-A8B3-35AF8C3535EA}"/>
              </a:ext>
            </a:extLst>
          </p:cNvPr>
          <p:cNvSpPr/>
          <p:nvPr/>
        </p:nvSpPr>
        <p:spPr>
          <a:xfrm>
            <a:off x="5930827" y="1597827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33" tIns="78633" rIns="78633" bIns="78633" anchor="ctr" anchorCtr="0">
            <a:noAutofit/>
          </a:bodyPr>
          <a:lstStyle/>
          <a:p>
            <a:pPr algn="ctr">
              <a:lnSpc>
                <a:spcPct val="90000"/>
              </a:lnSpc>
            </a:pPr>
            <a:endParaRPr sz="1467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0" name="Google Shape;801;p111">
            <a:extLst>
              <a:ext uri="{FF2B5EF4-FFF2-40B4-BE49-F238E27FC236}">
                <a16:creationId xmlns:a16="http://schemas.microsoft.com/office/drawing/2014/main" id="{E5F4452B-B316-5C5A-2E02-D17C6CE2C1B4}"/>
              </a:ext>
            </a:extLst>
          </p:cNvPr>
          <p:cNvSpPr/>
          <p:nvPr/>
        </p:nvSpPr>
        <p:spPr>
          <a:xfrm>
            <a:off x="574853" y="3182963"/>
            <a:ext cx="8771601" cy="427711"/>
          </a:xfrm>
          <a:custGeom>
            <a:avLst/>
            <a:gdLst/>
            <a:ahLst/>
            <a:cxnLst/>
            <a:rect l="l" t="t" r="r" b="b"/>
            <a:pathLst>
              <a:path w="8920272" h="427710" extrusionOk="0">
                <a:moveTo>
                  <a:pt x="0" y="42771"/>
                </a:moveTo>
                <a:cubicBezTo>
                  <a:pt x="0" y="19149"/>
                  <a:pt x="19149" y="0"/>
                  <a:pt x="42771" y="0"/>
                </a:cubicBezTo>
                <a:lnTo>
                  <a:pt x="8877501" y="0"/>
                </a:lnTo>
                <a:cubicBezTo>
                  <a:pt x="8901123" y="0"/>
                  <a:pt x="8920272" y="19149"/>
                  <a:pt x="8920272" y="42771"/>
                </a:cubicBezTo>
                <a:lnTo>
                  <a:pt x="8920272" y="384939"/>
                </a:lnTo>
                <a:cubicBezTo>
                  <a:pt x="8920272" y="408561"/>
                  <a:pt x="8901123" y="427710"/>
                  <a:pt x="8877501" y="427710"/>
                </a:cubicBezTo>
                <a:lnTo>
                  <a:pt x="42771" y="427710"/>
                </a:lnTo>
                <a:cubicBezTo>
                  <a:pt x="19149" y="427710"/>
                  <a:pt x="0" y="408561"/>
                  <a:pt x="0" y="384939"/>
                </a:cubicBezTo>
                <a:lnTo>
                  <a:pt x="0" y="42771"/>
                </a:lnTo>
                <a:close/>
              </a:path>
            </a:pathLst>
          </a:custGeom>
          <a:solidFill>
            <a:srgbClr val="CFE2F3"/>
          </a:solidFill>
          <a:ln w="9525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67" tIns="65867" rIns="65867" bIns="65867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de Gestão Financiamento 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802;p111">
            <a:extLst>
              <a:ext uri="{FF2B5EF4-FFF2-40B4-BE49-F238E27FC236}">
                <a16:creationId xmlns:a16="http://schemas.microsoft.com/office/drawing/2014/main" id="{22B0BA9A-1A1B-314B-115D-50AFAF7D6803}"/>
              </a:ext>
            </a:extLst>
          </p:cNvPr>
          <p:cNvSpPr/>
          <p:nvPr/>
        </p:nvSpPr>
        <p:spPr>
          <a:xfrm>
            <a:off x="574865" y="3691563"/>
            <a:ext cx="8771601" cy="427711"/>
          </a:xfrm>
          <a:custGeom>
            <a:avLst/>
            <a:gdLst/>
            <a:ahLst/>
            <a:cxnLst/>
            <a:rect l="l" t="t" r="r" b="b"/>
            <a:pathLst>
              <a:path w="8920272" h="427710" extrusionOk="0">
                <a:moveTo>
                  <a:pt x="0" y="42771"/>
                </a:moveTo>
                <a:cubicBezTo>
                  <a:pt x="0" y="19149"/>
                  <a:pt x="19149" y="0"/>
                  <a:pt x="42771" y="0"/>
                </a:cubicBezTo>
                <a:lnTo>
                  <a:pt x="8877501" y="0"/>
                </a:lnTo>
                <a:cubicBezTo>
                  <a:pt x="8901123" y="0"/>
                  <a:pt x="8920272" y="19149"/>
                  <a:pt x="8920272" y="42771"/>
                </a:cubicBezTo>
                <a:lnTo>
                  <a:pt x="8920272" y="384939"/>
                </a:lnTo>
                <a:cubicBezTo>
                  <a:pt x="8920272" y="408561"/>
                  <a:pt x="8901123" y="427710"/>
                  <a:pt x="8877501" y="427710"/>
                </a:cubicBezTo>
                <a:lnTo>
                  <a:pt x="42771" y="427710"/>
                </a:lnTo>
                <a:cubicBezTo>
                  <a:pt x="19149" y="427710"/>
                  <a:pt x="0" y="408561"/>
                  <a:pt x="0" y="384939"/>
                </a:cubicBezTo>
                <a:lnTo>
                  <a:pt x="0" y="42771"/>
                </a:lnTo>
                <a:close/>
              </a:path>
            </a:pathLst>
          </a:custGeom>
          <a:solidFill>
            <a:srgbClr val="CFE2F3"/>
          </a:solidFill>
          <a:ln w="9525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67" tIns="65867" rIns="65867" bIns="65867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Gestão Ciência Nacionais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804;p111">
            <a:extLst>
              <a:ext uri="{FF2B5EF4-FFF2-40B4-BE49-F238E27FC236}">
                <a16:creationId xmlns:a16="http://schemas.microsoft.com/office/drawing/2014/main" id="{5E9AC211-2446-EE87-FB4A-6ED03ADAE002}"/>
              </a:ext>
            </a:extLst>
          </p:cNvPr>
          <p:cNvSpPr/>
          <p:nvPr/>
        </p:nvSpPr>
        <p:spPr>
          <a:xfrm>
            <a:off x="527631" y="1334029"/>
            <a:ext cx="725200" cy="63120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952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3" name="Google Shape;805;p111">
            <a:extLst>
              <a:ext uri="{FF2B5EF4-FFF2-40B4-BE49-F238E27FC236}">
                <a16:creationId xmlns:a16="http://schemas.microsoft.com/office/drawing/2014/main" id="{9A094B27-697B-E9D7-8EC7-AEB65A81961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6382" y="1435781"/>
            <a:ext cx="427700" cy="427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14" name="Google Shape;806;p111">
            <a:extLst>
              <a:ext uri="{FF2B5EF4-FFF2-40B4-BE49-F238E27FC236}">
                <a16:creationId xmlns:a16="http://schemas.microsoft.com/office/drawing/2014/main" id="{99A47DBD-709B-3F68-32D0-B601BDA2C4CF}"/>
              </a:ext>
            </a:extLst>
          </p:cNvPr>
          <p:cNvSpPr/>
          <p:nvPr/>
        </p:nvSpPr>
        <p:spPr>
          <a:xfrm>
            <a:off x="5932439" y="1334029"/>
            <a:ext cx="725200" cy="63120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952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" name="Google Shape;807;p111">
            <a:extLst>
              <a:ext uri="{FF2B5EF4-FFF2-40B4-BE49-F238E27FC236}">
                <a16:creationId xmlns:a16="http://schemas.microsoft.com/office/drawing/2014/main" id="{43321384-512F-267E-2246-18271CA2FF28}"/>
              </a:ext>
            </a:extLst>
          </p:cNvPr>
          <p:cNvSpPr/>
          <p:nvPr/>
        </p:nvSpPr>
        <p:spPr>
          <a:xfrm>
            <a:off x="4053748" y="1334047"/>
            <a:ext cx="725200" cy="63120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952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6" name="Google Shape;808;p111">
            <a:extLst>
              <a:ext uri="{FF2B5EF4-FFF2-40B4-BE49-F238E27FC236}">
                <a16:creationId xmlns:a16="http://schemas.microsoft.com/office/drawing/2014/main" id="{6C97FAC3-75D5-EC0D-7E23-CC56C26B13B6}"/>
              </a:ext>
            </a:extLst>
          </p:cNvPr>
          <p:cNvPicPr preferRelativeResize="0"/>
          <p:nvPr/>
        </p:nvPicPr>
        <p:blipFill rotWithShape="1">
          <a:blip r:embed="rId3">
            <a:alphaModFix amt="50000"/>
          </a:blip>
          <a:srcRect/>
          <a:stretch/>
        </p:blipFill>
        <p:spPr>
          <a:xfrm>
            <a:off x="4224231" y="1371480"/>
            <a:ext cx="427699" cy="427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17" name="Google Shape;809;p111">
            <a:extLst>
              <a:ext uri="{FF2B5EF4-FFF2-40B4-BE49-F238E27FC236}">
                <a16:creationId xmlns:a16="http://schemas.microsoft.com/office/drawing/2014/main" id="{E67F062C-CA94-9680-84EA-634EFDB6C8CA}"/>
              </a:ext>
            </a:extLst>
          </p:cNvPr>
          <p:cNvPicPr preferRelativeResize="0"/>
          <p:nvPr/>
        </p:nvPicPr>
        <p:blipFill rotWithShape="1">
          <a:blip r:embed="rId4">
            <a:alphaModFix amt="50000"/>
          </a:blip>
          <a:srcRect/>
          <a:stretch/>
        </p:blipFill>
        <p:spPr>
          <a:xfrm>
            <a:off x="6044914" y="1419725"/>
            <a:ext cx="481200" cy="481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18" name="Google Shape;810;p111">
            <a:extLst>
              <a:ext uri="{FF2B5EF4-FFF2-40B4-BE49-F238E27FC236}">
                <a16:creationId xmlns:a16="http://schemas.microsoft.com/office/drawing/2014/main" id="{92224A78-9E6F-AD88-9FBC-19B299F7109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6399" y="2168463"/>
            <a:ext cx="1388449" cy="188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811;p111">
            <a:extLst>
              <a:ext uri="{FF2B5EF4-FFF2-40B4-BE49-F238E27FC236}">
                <a16:creationId xmlns:a16="http://schemas.microsoft.com/office/drawing/2014/main" id="{1728C43C-6B00-9A74-1014-5C25C898F92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82565" y="1742790"/>
            <a:ext cx="1005965" cy="342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812;p111">
            <a:extLst>
              <a:ext uri="{FF2B5EF4-FFF2-40B4-BE49-F238E27FC236}">
                <a16:creationId xmlns:a16="http://schemas.microsoft.com/office/drawing/2014/main" id="{1932BBBA-886E-B684-0C4F-7EACDC053B8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67383" y="1743465"/>
            <a:ext cx="552329" cy="26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813;p111">
            <a:extLst>
              <a:ext uri="{FF2B5EF4-FFF2-40B4-BE49-F238E27FC236}">
                <a16:creationId xmlns:a16="http://schemas.microsoft.com/office/drawing/2014/main" id="{AC9E215D-7965-AF61-7342-39A0FBD85BA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37631" y="2041009"/>
            <a:ext cx="1053667" cy="33365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814;p111">
            <a:extLst>
              <a:ext uri="{FF2B5EF4-FFF2-40B4-BE49-F238E27FC236}">
                <a16:creationId xmlns:a16="http://schemas.microsoft.com/office/drawing/2014/main" id="{798B1C3E-AE09-A263-A0A3-52ECD4D6E53D}"/>
              </a:ext>
            </a:extLst>
          </p:cNvPr>
          <p:cNvSpPr/>
          <p:nvPr/>
        </p:nvSpPr>
        <p:spPr>
          <a:xfrm>
            <a:off x="576100" y="2674397"/>
            <a:ext cx="8771601" cy="427711"/>
          </a:xfrm>
          <a:custGeom>
            <a:avLst/>
            <a:gdLst/>
            <a:ahLst/>
            <a:cxnLst/>
            <a:rect l="l" t="t" r="r" b="b"/>
            <a:pathLst>
              <a:path w="8920272" h="427710" extrusionOk="0">
                <a:moveTo>
                  <a:pt x="0" y="42771"/>
                </a:moveTo>
                <a:cubicBezTo>
                  <a:pt x="0" y="19149"/>
                  <a:pt x="19149" y="0"/>
                  <a:pt x="42771" y="0"/>
                </a:cubicBezTo>
                <a:lnTo>
                  <a:pt x="8877501" y="0"/>
                </a:lnTo>
                <a:cubicBezTo>
                  <a:pt x="8901123" y="0"/>
                  <a:pt x="8920272" y="19149"/>
                  <a:pt x="8920272" y="42771"/>
                </a:cubicBezTo>
                <a:lnTo>
                  <a:pt x="8920272" y="384939"/>
                </a:lnTo>
                <a:cubicBezTo>
                  <a:pt x="8920272" y="408561"/>
                  <a:pt x="8901123" y="427710"/>
                  <a:pt x="8877501" y="427710"/>
                </a:cubicBezTo>
                <a:lnTo>
                  <a:pt x="42771" y="427710"/>
                </a:lnTo>
                <a:cubicBezTo>
                  <a:pt x="19149" y="427710"/>
                  <a:pt x="0" y="408561"/>
                  <a:pt x="0" y="384939"/>
                </a:cubicBezTo>
                <a:lnTo>
                  <a:pt x="0" y="42771"/>
                </a:lnTo>
                <a:close/>
              </a:path>
            </a:pathLst>
          </a:custGeom>
          <a:solidFill>
            <a:srgbClr val="CFE2F3"/>
          </a:solidFill>
          <a:ln w="9525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67" tIns="65867" rIns="65867" bIns="65867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 de Gestão Curricular 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AFF7EFC-1077-8DA6-2487-9FF338B15EE6}"/>
              </a:ext>
            </a:extLst>
          </p:cNvPr>
          <p:cNvGrpSpPr/>
          <p:nvPr/>
        </p:nvGrpSpPr>
        <p:grpSpPr>
          <a:xfrm>
            <a:off x="409662" y="1201485"/>
            <a:ext cx="1917200" cy="1348800"/>
            <a:chOff x="1199100" y="961683"/>
            <a:chExt cx="1917200" cy="1348800"/>
          </a:xfrm>
        </p:grpSpPr>
        <p:sp>
          <p:nvSpPr>
            <p:cNvPr id="24" name="Google Shape;815;p111">
              <a:extLst>
                <a:ext uri="{FF2B5EF4-FFF2-40B4-BE49-F238E27FC236}">
                  <a16:creationId xmlns:a16="http://schemas.microsoft.com/office/drawing/2014/main" id="{D1AE40E4-1999-F299-1F40-8028B7A137A4}"/>
                </a:ext>
              </a:extLst>
            </p:cNvPr>
            <p:cNvSpPr/>
            <p:nvPr/>
          </p:nvSpPr>
          <p:spPr>
            <a:xfrm>
              <a:off x="1199100" y="961683"/>
              <a:ext cx="1917200" cy="1348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5" name="Google Shape;816;p111">
              <a:extLst>
                <a:ext uri="{FF2B5EF4-FFF2-40B4-BE49-F238E27FC236}">
                  <a16:creationId xmlns:a16="http://schemas.microsoft.com/office/drawing/2014/main" id="{16309771-5411-4E9A-6FB4-4700839019CC}"/>
                </a:ext>
              </a:extLst>
            </p:cNvPr>
            <p:cNvGrpSpPr/>
            <p:nvPr/>
          </p:nvGrpSpPr>
          <p:grpSpPr>
            <a:xfrm>
              <a:off x="1304500" y="1347731"/>
              <a:ext cx="1677603" cy="880536"/>
              <a:chOff x="521175" y="1163198"/>
              <a:chExt cx="1258202" cy="660402"/>
            </a:xfrm>
          </p:grpSpPr>
          <p:sp>
            <p:nvSpPr>
              <p:cNvPr id="26" name="Google Shape;817;p111">
                <a:extLst>
                  <a:ext uri="{FF2B5EF4-FFF2-40B4-BE49-F238E27FC236}">
                    <a16:creationId xmlns:a16="http://schemas.microsoft.com/office/drawing/2014/main" id="{D466521B-B9F8-0CB1-1D66-D9766D7AEA07}"/>
                  </a:ext>
                </a:extLst>
              </p:cNvPr>
              <p:cNvSpPr/>
              <p:nvPr/>
            </p:nvSpPr>
            <p:spPr>
              <a:xfrm>
                <a:off x="559073" y="1170923"/>
                <a:ext cx="1220287" cy="648072"/>
              </a:xfrm>
              <a:custGeom>
                <a:avLst/>
                <a:gdLst/>
                <a:ahLst/>
                <a:cxnLst/>
                <a:rect l="l" t="t" r="r" b="b"/>
                <a:pathLst>
                  <a:path w="1574564" h="864096" extrusionOk="0">
                    <a:moveTo>
                      <a:pt x="0" y="86410"/>
                    </a:moveTo>
                    <a:cubicBezTo>
                      <a:pt x="0" y="38687"/>
                      <a:pt x="38687" y="0"/>
                      <a:pt x="86410" y="0"/>
                    </a:cubicBezTo>
                    <a:lnTo>
                      <a:pt x="1488154" y="0"/>
                    </a:lnTo>
                    <a:cubicBezTo>
                      <a:pt x="1535877" y="0"/>
                      <a:pt x="1574564" y="38687"/>
                      <a:pt x="1574564" y="86410"/>
                    </a:cubicBezTo>
                    <a:lnTo>
                      <a:pt x="1574564" y="777686"/>
                    </a:lnTo>
                    <a:cubicBezTo>
                      <a:pt x="1574564" y="825409"/>
                      <a:pt x="1535877" y="864096"/>
                      <a:pt x="1488154" y="864096"/>
                    </a:cubicBezTo>
                    <a:lnTo>
                      <a:pt x="86410" y="864096"/>
                    </a:lnTo>
                    <a:cubicBezTo>
                      <a:pt x="38687" y="864096"/>
                      <a:pt x="0" y="825409"/>
                      <a:pt x="0" y="777686"/>
                    </a:cubicBezTo>
                    <a:lnTo>
                      <a:pt x="0" y="8641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78633" tIns="78633" rIns="78633" bIns="78633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sz="1467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7" name="Google Shape;818;p111">
                <a:extLst>
                  <a:ext uri="{FF2B5EF4-FFF2-40B4-BE49-F238E27FC236}">
                    <a16:creationId xmlns:a16="http://schemas.microsoft.com/office/drawing/2014/main" id="{CBE6BC12-82E7-FCAF-DB0A-5BB1B7887D90}"/>
                  </a:ext>
                </a:extLst>
              </p:cNvPr>
              <p:cNvPicPr preferRelativeResize="0"/>
              <p:nvPr/>
            </p:nvPicPr>
            <p:blipFill>
              <a:blip r:embed="rId2">
                <a:alphaModFix amt="81000"/>
              </a:blip>
              <a:stretch>
                <a:fillRect/>
              </a:stretch>
            </p:blipFill>
            <p:spPr>
              <a:xfrm>
                <a:off x="935374" y="1201274"/>
                <a:ext cx="473400" cy="473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" name="Google Shape;819;p111">
                <a:extLst>
                  <a:ext uri="{FF2B5EF4-FFF2-40B4-BE49-F238E27FC236}">
                    <a16:creationId xmlns:a16="http://schemas.microsoft.com/office/drawing/2014/main" id="{D2FCC840-91FD-792B-BFA3-97BD53D61D57}"/>
                  </a:ext>
                </a:extLst>
              </p:cNvPr>
              <p:cNvSpPr/>
              <p:nvPr/>
            </p:nvSpPr>
            <p:spPr>
              <a:xfrm>
                <a:off x="559090" y="1163198"/>
                <a:ext cx="1220287" cy="648072"/>
              </a:xfrm>
              <a:custGeom>
                <a:avLst/>
                <a:gdLst/>
                <a:ahLst/>
                <a:cxnLst/>
                <a:rect l="l" t="t" r="r" b="b"/>
                <a:pathLst>
                  <a:path w="1574564" h="864096" extrusionOk="0">
                    <a:moveTo>
                      <a:pt x="0" y="86410"/>
                    </a:moveTo>
                    <a:cubicBezTo>
                      <a:pt x="0" y="38687"/>
                      <a:pt x="38687" y="0"/>
                      <a:pt x="86410" y="0"/>
                    </a:cubicBezTo>
                    <a:lnTo>
                      <a:pt x="1488154" y="0"/>
                    </a:lnTo>
                    <a:cubicBezTo>
                      <a:pt x="1535877" y="0"/>
                      <a:pt x="1574564" y="38687"/>
                      <a:pt x="1574564" y="86410"/>
                    </a:cubicBezTo>
                    <a:lnTo>
                      <a:pt x="1574564" y="777686"/>
                    </a:lnTo>
                    <a:cubicBezTo>
                      <a:pt x="1574564" y="825409"/>
                      <a:pt x="1535877" y="864096"/>
                      <a:pt x="1488154" y="864096"/>
                    </a:cubicBezTo>
                    <a:lnTo>
                      <a:pt x="86410" y="864096"/>
                    </a:lnTo>
                    <a:cubicBezTo>
                      <a:pt x="38687" y="864096"/>
                      <a:pt x="0" y="825409"/>
                      <a:pt x="0" y="777686"/>
                    </a:cubicBezTo>
                    <a:lnTo>
                      <a:pt x="0" y="8641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0AD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8633" tIns="78633" rIns="78633" bIns="78633" anchor="ctr" anchorCtr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" sz="1467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 </a:t>
                </a:r>
                <a:endParaRPr sz="1467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820;p111">
                <a:extLst>
                  <a:ext uri="{FF2B5EF4-FFF2-40B4-BE49-F238E27FC236}">
                    <a16:creationId xmlns:a16="http://schemas.microsoft.com/office/drawing/2014/main" id="{D01A8B35-3AA2-83CF-69F6-AACF411908BC}"/>
                  </a:ext>
                </a:extLst>
              </p:cNvPr>
              <p:cNvSpPr txBox="1"/>
              <p:nvPr/>
            </p:nvSpPr>
            <p:spPr>
              <a:xfrm>
                <a:off x="521175" y="1532300"/>
                <a:ext cx="1258200" cy="291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sz="1867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Investigadores</a:t>
                </a:r>
                <a:r>
                  <a:rPr lang="en" sz="1867">
                    <a:solidFill>
                      <a:srgbClr val="B7B7B7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 sz="1867">
                  <a:solidFill>
                    <a:srgbClr val="B7B7B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0" name="Google Shape;821;p111">
            <a:extLst>
              <a:ext uri="{FF2B5EF4-FFF2-40B4-BE49-F238E27FC236}">
                <a16:creationId xmlns:a16="http://schemas.microsoft.com/office/drawing/2014/main" id="{13DDC383-8BED-E53C-5CE6-7C831A2E5D44}"/>
              </a:ext>
            </a:extLst>
          </p:cNvPr>
          <p:cNvGrpSpPr/>
          <p:nvPr/>
        </p:nvGrpSpPr>
        <p:grpSpPr>
          <a:xfrm>
            <a:off x="3993294" y="1165947"/>
            <a:ext cx="1943255" cy="1344000"/>
            <a:chOff x="3841900" y="-292875"/>
            <a:chExt cx="1419600" cy="1008000"/>
          </a:xfrm>
        </p:grpSpPr>
        <p:sp>
          <p:nvSpPr>
            <p:cNvPr id="33" name="Google Shape;822;p111">
              <a:extLst>
                <a:ext uri="{FF2B5EF4-FFF2-40B4-BE49-F238E27FC236}">
                  <a16:creationId xmlns:a16="http://schemas.microsoft.com/office/drawing/2014/main" id="{F3B83EFA-7A93-7103-E523-3792D97B8BA4}"/>
                </a:ext>
              </a:extLst>
            </p:cNvPr>
            <p:cNvSpPr/>
            <p:nvPr/>
          </p:nvSpPr>
          <p:spPr>
            <a:xfrm>
              <a:off x="3841900" y="-292875"/>
              <a:ext cx="1419600" cy="100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823;p111">
              <a:extLst>
                <a:ext uri="{FF2B5EF4-FFF2-40B4-BE49-F238E27FC236}">
                  <a16:creationId xmlns:a16="http://schemas.microsoft.com/office/drawing/2014/main" id="{35CD7B19-A963-A199-84A6-21229B358A8C}"/>
                </a:ext>
              </a:extLst>
            </p:cNvPr>
            <p:cNvSpPr/>
            <p:nvPr/>
          </p:nvSpPr>
          <p:spPr>
            <a:xfrm>
              <a:off x="3941555" y="27923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00AD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33" tIns="78633" rIns="78633" bIns="78633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endParaRPr sz="14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" name="Google Shape;824;p111">
              <a:extLst>
                <a:ext uri="{FF2B5EF4-FFF2-40B4-BE49-F238E27FC236}">
                  <a16:creationId xmlns:a16="http://schemas.microsoft.com/office/drawing/2014/main" id="{4B851EA1-4674-D2C8-79B5-6D1DF0E3606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64000"/>
            </a:blip>
            <a:srcRect/>
            <a:stretch/>
          </p:blipFill>
          <p:spPr>
            <a:xfrm>
              <a:off x="4315000" y="50000"/>
              <a:ext cx="473400" cy="473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38" name="Google Shape;825;p111">
              <a:extLst>
                <a:ext uri="{FF2B5EF4-FFF2-40B4-BE49-F238E27FC236}">
                  <a16:creationId xmlns:a16="http://schemas.microsoft.com/office/drawing/2014/main" id="{625EE4DA-842A-413C-4D9F-CAE8925FC8D2}"/>
                </a:ext>
              </a:extLst>
            </p:cNvPr>
            <p:cNvSpPr txBox="1"/>
            <p:nvPr/>
          </p:nvSpPr>
          <p:spPr>
            <a:xfrm>
              <a:off x="3934238" y="389313"/>
              <a:ext cx="12582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"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Organizações</a:t>
              </a: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Google Shape;836;p111">
            <a:extLst>
              <a:ext uri="{FF2B5EF4-FFF2-40B4-BE49-F238E27FC236}">
                <a16:creationId xmlns:a16="http://schemas.microsoft.com/office/drawing/2014/main" id="{381FC98C-7EE3-155D-3600-EF57ED130B71}"/>
              </a:ext>
            </a:extLst>
          </p:cNvPr>
          <p:cNvSpPr/>
          <p:nvPr/>
        </p:nvSpPr>
        <p:spPr>
          <a:xfrm>
            <a:off x="2343815" y="1597827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9525" cap="flat" cmpd="sng">
            <a:solidFill>
              <a:srgbClr val="00AD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33" tIns="78633" rIns="78633" bIns="78633" anchor="ctr" anchorCtr="0">
            <a:noAutofit/>
          </a:bodyPr>
          <a:lstStyle/>
          <a:p>
            <a:pPr>
              <a:lnSpc>
                <a:spcPct val="90000"/>
              </a:lnSpc>
            </a:pPr>
            <a:endParaRPr sz="14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" name="Google Shape;837;p111">
            <a:extLst>
              <a:ext uri="{FF2B5EF4-FFF2-40B4-BE49-F238E27FC236}">
                <a16:creationId xmlns:a16="http://schemas.microsoft.com/office/drawing/2014/main" id="{CC196B02-5340-1FF5-389F-F366068AAC92}"/>
              </a:ext>
            </a:extLst>
          </p:cNvPr>
          <p:cNvPicPr preferRelativeResize="0"/>
          <p:nvPr/>
        </p:nvPicPr>
        <p:blipFill>
          <a:blip r:embed="rId2">
            <a:alphaModFix amt="79000"/>
          </a:blip>
          <a:stretch>
            <a:fillRect/>
          </a:stretch>
        </p:blipFill>
        <p:spPr>
          <a:xfrm>
            <a:off x="2421169" y="1672679"/>
            <a:ext cx="535943" cy="5431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45" name="Google Shape;838;p111">
            <a:extLst>
              <a:ext uri="{FF2B5EF4-FFF2-40B4-BE49-F238E27FC236}">
                <a16:creationId xmlns:a16="http://schemas.microsoft.com/office/drawing/2014/main" id="{DA19A56B-7E5A-B36C-1F97-7099F89A0766}"/>
              </a:ext>
            </a:extLst>
          </p:cNvPr>
          <p:cNvPicPr preferRelativeResize="0"/>
          <p:nvPr/>
        </p:nvPicPr>
        <p:blipFill rotWithShape="1">
          <a:blip r:embed="rId3">
            <a:alphaModFix amt="95000"/>
          </a:blip>
          <a:srcRect/>
          <a:stretch/>
        </p:blipFill>
        <p:spPr>
          <a:xfrm>
            <a:off x="3313428" y="1703664"/>
            <a:ext cx="474800" cy="481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cxnSp>
        <p:nvCxnSpPr>
          <p:cNvPr id="46" name="Google Shape;839;p111">
            <a:extLst>
              <a:ext uri="{FF2B5EF4-FFF2-40B4-BE49-F238E27FC236}">
                <a16:creationId xmlns:a16="http://schemas.microsoft.com/office/drawing/2014/main" id="{B48ACDD7-4256-C43A-7FAA-1DF8428B0852}"/>
              </a:ext>
            </a:extLst>
          </p:cNvPr>
          <p:cNvCxnSpPr/>
          <p:nvPr/>
        </p:nvCxnSpPr>
        <p:spPr>
          <a:xfrm>
            <a:off x="2958064" y="1992361"/>
            <a:ext cx="356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47" name="Google Shape;840;p111">
            <a:extLst>
              <a:ext uri="{FF2B5EF4-FFF2-40B4-BE49-F238E27FC236}">
                <a16:creationId xmlns:a16="http://schemas.microsoft.com/office/drawing/2014/main" id="{8AEFAA3A-E2B9-5EE5-9516-D66C83755C87}"/>
              </a:ext>
            </a:extLst>
          </p:cNvPr>
          <p:cNvSpPr txBox="1"/>
          <p:nvPr/>
        </p:nvSpPr>
        <p:spPr>
          <a:xfrm>
            <a:off x="2314296" y="2088695"/>
            <a:ext cx="1655200" cy="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Afiliações</a:t>
            </a: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" name="Picture 6">
            <a:extLst>
              <a:ext uri="{FF2B5EF4-FFF2-40B4-BE49-F238E27FC236}">
                <a16:creationId xmlns:a16="http://schemas.microsoft.com/office/drawing/2014/main" id="{A2AA2E2B-576B-8667-BA45-7AD70A259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623" y="2757000"/>
            <a:ext cx="2150958" cy="30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F6AA558-318C-6CE9-6702-56F1A79C28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218" y="3251500"/>
            <a:ext cx="895475" cy="323895"/>
          </a:xfrm>
          <a:prstGeom prst="rect">
            <a:avLst/>
          </a:prstGeom>
        </p:spPr>
      </p:pic>
      <p:pic>
        <p:nvPicPr>
          <p:cNvPr id="55" name="Google Shape;2079;p141">
            <a:extLst>
              <a:ext uri="{FF2B5EF4-FFF2-40B4-BE49-F238E27FC236}">
                <a16:creationId xmlns:a16="http://schemas.microsoft.com/office/drawing/2014/main" id="{CF4B5F25-5932-80DD-85D1-84FA623C25B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058458" y="2022766"/>
            <a:ext cx="1224676" cy="36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5" descr="A yellow circle with black letters&#10;&#10;Description automatically generated with medium confidence">
            <a:extLst>
              <a:ext uri="{FF2B5EF4-FFF2-40B4-BE49-F238E27FC236}">
                <a16:creationId xmlns:a16="http://schemas.microsoft.com/office/drawing/2014/main" id="{29DC4F42-3287-C1B1-2A27-2EFCC41659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564" y="1611551"/>
            <a:ext cx="931502" cy="465751"/>
          </a:xfrm>
          <a:prstGeom prst="rect">
            <a:avLst/>
          </a:prstGeom>
        </p:spPr>
      </p:pic>
      <p:pic>
        <p:nvPicPr>
          <p:cNvPr id="57" name="Picture 56" descr="A yellow circle with black letters&#10;&#10;Description automatically generated with medium confidence">
            <a:extLst>
              <a:ext uri="{FF2B5EF4-FFF2-40B4-BE49-F238E27FC236}">
                <a16:creationId xmlns:a16="http://schemas.microsoft.com/office/drawing/2014/main" id="{D5F05C76-8BD6-3329-D58B-8822AE75A2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612" y="1611445"/>
            <a:ext cx="931502" cy="465751"/>
          </a:xfrm>
          <a:prstGeom prst="rect">
            <a:avLst/>
          </a:prstGeom>
        </p:spPr>
      </p:pic>
      <p:grpSp>
        <p:nvGrpSpPr>
          <p:cNvPr id="59" name="Google Shape;826;p111">
            <a:extLst>
              <a:ext uri="{FF2B5EF4-FFF2-40B4-BE49-F238E27FC236}">
                <a16:creationId xmlns:a16="http://schemas.microsoft.com/office/drawing/2014/main" id="{93D52147-4FAA-6503-EF7B-38542A7D8794}"/>
              </a:ext>
            </a:extLst>
          </p:cNvPr>
          <p:cNvGrpSpPr/>
          <p:nvPr/>
        </p:nvGrpSpPr>
        <p:grpSpPr>
          <a:xfrm>
            <a:off x="5879412" y="1143757"/>
            <a:ext cx="1806000" cy="1391600"/>
            <a:chOff x="4994200" y="-310725"/>
            <a:chExt cx="1354500" cy="1043700"/>
          </a:xfrm>
        </p:grpSpPr>
        <p:sp>
          <p:nvSpPr>
            <p:cNvPr id="60" name="Google Shape;827;p111">
              <a:extLst>
                <a:ext uri="{FF2B5EF4-FFF2-40B4-BE49-F238E27FC236}">
                  <a16:creationId xmlns:a16="http://schemas.microsoft.com/office/drawing/2014/main" id="{23A114CB-70D9-2239-30F4-CE6E757FE49B}"/>
                </a:ext>
              </a:extLst>
            </p:cNvPr>
            <p:cNvSpPr/>
            <p:nvPr/>
          </p:nvSpPr>
          <p:spPr>
            <a:xfrm>
              <a:off x="4994200" y="-310725"/>
              <a:ext cx="1354500" cy="104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828;p111">
              <a:extLst>
                <a:ext uri="{FF2B5EF4-FFF2-40B4-BE49-F238E27FC236}">
                  <a16:creationId xmlns:a16="http://schemas.microsoft.com/office/drawing/2014/main" id="{559258FD-EBC2-D756-9220-727E34D46F36}"/>
                </a:ext>
              </a:extLst>
            </p:cNvPr>
            <p:cNvSpPr/>
            <p:nvPr/>
          </p:nvSpPr>
          <p:spPr>
            <a:xfrm>
              <a:off x="5061296" y="27923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00AD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33" tIns="78633" rIns="78633" bIns="78633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endParaRPr sz="14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3" name="Google Shape;829;p111">
              <a:extLst>
                <a:ext uri="{FF2B5EF4-FFF2-40B4-BE49-F238E27FC236}">
                  <a16:creationId xmlns:a16="http://schemas.microsoft.com/office/drawing/2014/main" id="{9829B865-93A2-4DE8-AF97-AE3A4B9683F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 amt="83000"/>
            </a:blip>
            <a:srcRect/>
            <a:stretch/>
          </p:blipFill>
          <p:spPr>
            <a:xfrm>
              <a:off x="5450037" y="65824"/>
              <a:ext cx="473400" cy="473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64" name="Google Shape;830;p111">
              <a:extLst>
                <a:ext uri="{FF2B5EF4-FFF2-40B4-BE49-F238E27FC236}">
                  <a16:creationId xmlns:a16="http://schemas.microsoft.com/office/drawing/2014/main" id="{ACC02633-8FD7-A818-284E-0B4908E89662}"/>
                </a:ext>
              </a:extLst>
            </p:cNvPr>
            <p:cNvSpPr txBox="1"/>
            <p:nvPr/>
          </p:nvSpPr>
          <p:spPr>
            <a:xfrm>
              <a:off x="5065588" y="379263"/>
              <a:ext cx="12582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"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Projetos/Fin.</a:t>
              </a: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" name="Google Shape;799;p111">
            <a:extLst>
              <a:ext uri="{FF2B5EF4-FFF2-40B4-BE49-F238E27FC236}">
                <a16:creationId xmlns:a16="http://schemas.microsoft.com/office/drawing/2014/main" id="{28A5FA4D-8108-4EDE-7559-33D5DFF9DBAC}"/>
              </a:ext>
            </a:extLst>
          </p:cNvPr>
          <p:cNvSpPr/>
          <p:nvPr/>
        </p:nvSpPr>
        <p:spPr>
          <a:xfrm>
            <a:off x="7724597" y="1608961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33" tIns="78633" rIns="78633" bIns="78633" anchor="ctr" anchorCtr="0">
            <a:noAutofit/>
          </a:bodyPr>
          <a:lstStyle/>
          <a:p>
            <a:pPr algn="ctr">
              <a:lnSpc>
                <a:spcPct val="90000"/>
              </a:lnSpc>
            </a:pPr>
            <a:endParaRPr sz="1467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66" name="Google Shape;806;p111">
            <a:extLst>
              <a:ext uri="{FF2B5EF4-FFF2-40B4-BE49-F238E27FC236}">
                <a16:creationId xmlns:a16="http://schemas.microsoft.com/office/drawing/2014/main" id="{0BB89B53-D5D1-813A-D0EF-C5899D438FBB}"/>
              </a:ext>
            </a:extLst>
          </p:cNvPr>
          <p:cNvSpPr/>
          <p:nvPr/>
        </p:nvSpPr>
        <p:spPr>
          <a:xfrm>
            <a:off x="7676189" y="1351763"/>
            <a:ext cx="725200" cy="63120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952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68" name="Google Shape;803;p111">
            <a:extLst>
              <a:ext uri="{FF2B5EF4-FFF2-40B4-BE49-F238E27FC236}">
                <a16:creationId xmlns:a16="http://schemas.microsoft.com/office/drawing/2014/main" id="{F07A2F76-9C9A-AA35-E238-A6D3CD16D3F0}"/>
              </a:ext>
            </a:extLst>
          </p:cNvPr>
          <p:cNvPicPr preferRelativeResize="0"/>
          <p:nvPr/>
        </p:nvPicPr>
        <p:blipFill rotWithShape="1">
          <a:blip r:embed="rId13">
            <a:alphaModFix amt="79000"/>
          </a:blip>
          <a:srcRect/>
          <a:stretch/>
        </p:blipFill>
        <p:spPr>
          <a:xfrm>
            <a:off x="7817443" y="1418122"/>
            <a:ext cx="442692" cy="46651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2F4D16CF-DD47-52C6-9697-16BB73212D5F}"/>
              </a:ext>
            </a:extLst>
          </p:cNvPr>
          <p:cNvSpPr txBox="1"/>
          <p:nvPr/>
        </p:nvSpPr>
        <p:spPr>
          <a:xfrm>
            <a:off x="7740439" y="2055445"/>
            <a:ext cx="1841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/>
              <a:t>RNOCT/DM2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73FC085-DC13-698F-652A-BBFC86B77853}"/>
              </a:ext>
            </a:extLst>
          </p:cNvPr>
          <p:cNvGrpSpPr/>
          <p:nvPr/>
        </p:nvGrpSpPr>
        <p:grpSpPr>
          <a:xfrm>
            <a:off x="7666241" y="1294905"/>
            <a:ext cx="1801301" cy="1296874"/>
            <a:chOff x="8481696" y="-183435"/>
            <a:chExt cx="1801301" cy="1296874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9B922204-EA39-9F8F-8C3F-721CAD25941A}"/>
                </a:ext>
              </a:extLst>
            </p:cNvPr>
            <p:cNvGrpSpPr/>
            <p:nvPr/>
          </p:nvGrpSpPr>
          <p:grpSpPr>
            <a:xfrm>
              <a:off x="8481696" y="-183435"/>
              <a:ext cx="1758259" cy="1296874"/>
              <a:chOff x="8481696" y="1064340"/>
              <a:chExt cx="1758259" cy="1296874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7EE815BE-E88E-C47E-987C-FF52245953F8}"/>
                  </a:ext>
                </a:extLst>
              </p:cNvPr>
              <p:cNvSpPr/>
              <p:nvPr/>
            </p:nvSpPr>
            <p:spPr>
              <a:xfrm>
                <a:off x="8481696" y="1064340"/>
                <a:ext cx="1758259" cy="12968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74" name="Google Shape;800;p111">
                <a:extLst>
                  <a:ext uri="{FF2B5EF4-FFF2-40B4-BE49-F238E27FC236}">
                    <a16:creationId xmlns:a16="http://schemas.microsoft.com/office/drawing/2014/main" id="{3DFACCE5-212E-00BD-43D4-B94A0272F23F}"/>
                  </a:ext>
                </a:extLst>
              </p:cNvPr>
              <p:cNvSpPr/>
              <p:nvPr/>
            </p:nvSpPr>
            <p:spPr>
              <a:xfrm>
                <a:off x="8546184" y="1358031"/>
                <a:ext cx="1627049" cy="864096"/>
              </a:xfrm>
              <a:custGeom>
                <a:avLst/>
                <a:gdLst/>
                <a:ahLst/>
                <a:cxnLst/>
                <a:rect l="l" t="t" r="r" b="b"/>
                <a:pathLst>
                  <a:path w="1574564" h="864096" extrusionOk="0">
                    <a:moveTo>
                      <a:pt x="0" y="86410"/>
                    </a:moveTo>
                    <a:cubicBezTo>
                      <a:pt x="0" y="38687"/>
                      <a:pt x="38687" y="0"/>
                      <a:pt x="86410" y="0"/>
                    </a:cubicBezTo>
                    <a:lnTo>
                      <a:pt x="1488154" y="0"/>
                    </a:lnTo>
                    <a:cubicBezTo>
                      <a:pt x="1535877" y="0"/>
                      <a:pt x="1574564" y="38687"/>
                      <a:pt x="1574564" y="86410"/>
                    </a:cubicBezTo>
                    <a:lnTo>
                      <a:pt x="1574564" y="777686"/>
                    </a:lnTo>
                    <a:cubicBezTo>
                      <a:pt x="1574564" y="825409"/>
                      <a:pt x="1535877" y="864096"/>
                      <a:pt x="1488154" y="864096"/>
                    </a:cubicBezTo>
                    <a:lnTo>
                      <a:pt x="86410" y="864096"/>
                    </a:lnTo>
                    <a:cubicBezTo>
                      <a:pt x="38687" y="864096"/>
                      <a:pt x="0" y="825409"/>
                      <a:pt x="0" y="777686"/>
                    </a:cubicBezTo>
                    <a:lnTo>
                      <a:pt x="0" y="8641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0AD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8633" tIns="78633" rIns="78633" bIns="78633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" sz="1467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Outcomes / outputs</a:t>
                </a:r>
                <a:endParaRPr sz="1467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5" name="Google Shape;803;p111">
                <a:extLst>
                  <a:ext uri="{FF2B5EF4-FFF2-40B4-BE49-F238E27FC236}">
                    <a16:creationId xmlns:a16="http://schemas.microsoft.com/office/drawing/2014/main" id="{62453E72-D4D2-E91A-B7BF-6DD3EFAC5A4E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 amt="79000"/>
              </a:blip>
              <a:srcRect/>
              <a:stretch/>
            </p:blipFill>
            <p:spPr>
              <a:xfrm>
                <a:off x="9006170" y="1349952"/>
                <a:ext cx="725167" cy="72516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</p:pic>
        </p:grpSp>
        <p:sp>
          <p:nvSpPr>
            <p:cNvPr id="72" name="Google Shape;831;p111">
              <a:extLst>
                <a:ext uri="{FF2B5EF4-FFF2-40B4-BE49-F238E27FC236}">
                  <a16:creationId xmlns:a16="http://schemas.microsoft.com/office/drawing/2014/main" id="{C7E25750-0F99-F4B1-14F2-3E30765BCA52}"/>
                </a:ext>
              </a:extLst>
            </p:cNvPr>
            <p:cNvSpPr txBox="1"/>
            <p:nvPr/>
          </p:nvSpPr>
          <p:spPr>
            <a:xfrm>
              <a:off x="8605397" y="589414"/>
              <a:ext cx="1677600" cy="38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"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Produções</a:t>
              </a: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345C1B45-121B-FF92-C89E-D40B7EC024B1}"/>
              </a:ext>
            </a:extLst>
          </p:cNvPr>
          <p:cNvSpPr/>
          <p:nvPr/>
        </p:nvSpPr>
        <p:spPr>
          <a:xfrm>
            <a:off x="10239274" y="1"/>
            <a:ext cx="1969475" cy="1742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86397F2-7106-CFBC-3013-2B566D5676D2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Google Shape;791;p111">
            <a:extLst>
              <a:ext uri="{FF2B5EF4-FFF2-40B4-BE49-F238E27FC236}">
                <a16:creationId xmlns:a16="http://schemas.microsoft.com/office/drawing/2014/main" id="{74E7FEC5-9355-3BC6-781F-880631A6041E}"/>
              </a:ext>
            </a:extLst>
          </p:cNvPr>
          <p:cNvSpPr txBox="1"/>
          <p:nvPr/>
        </p:nvSpPr>
        <p:spPr>
          <a:xfrm>
            <a:off x="383678" y="66738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PT</a:t>
            </a:r>
            <a:r>
              <a:rPr lang="pt-PT" sz="3600" b="1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CRIS </a:t>
            </a: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|</a:t>
            </a:r>
            <a:r>
              <a:rPr lang="pt-PT" sz="44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 </a:t>
            </a:r>
            <a:r>
              <a:rPr lang="pt-PT" sz="32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ecossistema integrado</a:t>
            </a:r>
          </a:p>
        </p:txBody>
      </p:sp>
      <p:grpSp>
        <p:nvGrpSpPr>
          <p:cNvPr id="39" name="Google Shape;832;p111">
            <a:extLst>
              <a:ext uri="{FF2B5EF4-FFF2-40B4-BE49-F238E27FC236}">
                <a16:creationId xmlns:a16="http://schemas.microsoft.com/office/drawing/2014/main" id="{B9536D3C-D866-79A0-265D-FF0FF2F5B5A9}"/>
              </a:ext>
            </a:extLst>
          </p:cNvPr>
          <p:cNvGrpSpPr/>
          <p:nvPr/>
        </p:nvGrpSpPr>
        <p:grpSpPr>
          <a:xfrm>
            <a:off x="9347135" y="1597827"/>
            <a:ext cx="2047600" cy="870252"/>
            <a:chOff x="7166328" y="1170923"/>
            <a:chExt cx="1535700" cy="652689"/>
          </a:xfrm>
        </p:grpSpPr>
        <p:sp>
          <p:nvSpPr>
            <p:cNvPr id="40" name="Google Shape;833;p111">
              <a:extLst>
                <a:ext uri="{FF2B5EF4-FFF2-40B4-BE49-F238E27FC236}">
                  <a16:creationId xmlns:a16="http://schemas.microsoft.com/office/drawing/2014/main" id="{BA08498C-FC66-1DE4-084D-B2C44E158978}"/>
                </a:ext>
              </a:extLst>
            </p:cNvPr>
            <p:cNvSpPr/>
            <p:nvPr/>
          </p:nvSpPr>
          <p:spPr>
            <a:xfrm>
              <a:off x="7324037" y="1170923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00AD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33" tIns="78633" rIns="78633" bIns="78633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" sz="1467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Outcomes / outputs</a:t>
              </a:r>
              <a:endParaRPr sz="14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1" name="Google Shape;834;p111">
              <a:extLst>
                <a:ext uri="{FF2B5EF4-FFF2-40B4-BE49-F238E27FC236}">
                  <a16:creationId xmlns:a16="http://schemas.microsoft.com/office/drawing/2014/main" id="{A300721E-EB11-E4B6-7CC6-46BF379BA80D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 amt="80000"/>
            </a:blip>
            <a:srcRect/>
            <a:stretch/>
          </p:blipFill>
          <p:spPr>
            <a:xfrm>
              <a:off x="7697477" y="1194498"/>
              <a:ext cx="360900" cy="45813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42" name="Google Shape;835;p111">
              <a:extLst>
                <a:ext uri="{FF2B5EF4-FFF2-40B4-BE49-F238E27FC236}">
                  <a16:creationId xmlns:a16="http://schemas.microsoft.com/office/drawing/2014/main" id="{33FFF1C6-C315-A3C2-73A1-5205CB637535}"/>
                </a:ext>
              </a:extLst>
            </p:cNvPr>
            <p:cNvSpPr txBox="1"/>
            <p:nvPr/>
          </p:nvSpPr>
          <p:spPr>
            <a:xfrm>
              <a:off x="7166328" y="1532313"/>
              <a:ext cx="15357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"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Infras.científicas</a:t>
              </a: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" name="Google Shape;796;p111">
            <a:extLst>
              <a:ext uri="{FF2B5EF4-FFF2-40B4-BE49-F238E27FC236}">
                <a16:creationId xmlns:a16="http://schemas.microsoft.com/office/drawing/2014/main" id="{20C9BA72-DA15-D5D5-3272-644797B981EF}"/>
              </a:ext>
            </a:extLst>
          </p:cNvPr>
          <p:cNvSpPr/>
          <p:nvPr/>
        </p:nvSpPr>
        <p:spPr>
          <a:xfrm>
            <a:off x="556730" y="5753380"/>
            <a:ext cx="10598217" cy="377221"/>
          </a:xfrm>
          <a:custGeom>
            <a:avLst/>
            <a:gdLst/>
            <a:ahLst/>
            <a:cxnLst/>
            <a:rect l="l" t="t" r="r" b="b"/>
            <a:pathLst>
              <a:path w="10888580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10842000" y="0"/>
                </a:lnTo>
                <a:cubicBezTo>
                  <a:pt x="10867725" y="0"/>
                  <a:pt x="10888580" y="20855"/>
                  <a:pt x="10888580" y="46580"/>
                </a:cubicBezTo>
                <a:lnTo>
                  <a:pt x="10888580" y="419221"/>
                </a:lnTo>
                <a:cubicBezTo>
                  <a:pt x="10888580" y="444946"/>
                  <a:pt x="10867725" y="465801"/>
                  <a:pt x="10842000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262626"/>
          </a:solidFill>
          <a:ln w="9525" cap="flat" cmpd="sng">
            <a:solidFill>
              <a:schemeClr val="accent5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67" tIns="66967" rIns="66967" bIns="66967" anchor="ctr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Monitorização e Compliance</a:t>
            </a:r>
            <a:endParaRPr sz="16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42711DD-D191-10BE-1677-2D9AE9C56111}"/>
              </a:ext>
            </a:extLst>
          </p:cNvPr>
          <p:cNvGrpSpPr/>
          <p:nvPr/>
        </p:nvGrpSpPr>
        <p:grpSpPr>
          <a:xfrm>
            <a:off x="10721648" y="-4291"/>
            <a:ext cx="1447231" cy="1444260"/>
            <a:chOff x="713884" y="2153856"/>
            <a:chExt cx="3165600" cy="3257394"/>
          </a:xfrm>
        </p:grpSpPr>
        <p:pic>
          <p:nvPicPr>
            <p:cNvPr id="51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CA6AC69E-BD03-5634-D338-B127D0362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67" name="Google Shape;426;p97">
              <a:extLst>
                <a:ext uri="{FF2B5EF4-FFF2-40B4-BE49-F238E27FC236}">
                  <a16:creationId xmlns:a16="http://schemas.microsoft.com/office/drawing/2014/main" id="{92DE52E5-FD2B-D773-0770-F0214AC50643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90A6DE15-374C-C00B-D199-BCA6FABA7D82}"/>
              </a:ext>
            </a:extLst>
          </p:cNvPr>
          <p:cNvSpPr txBox="1"/>
          <p:nvPr/>
        </p:nvSpPr>
        <p:spPr>
          <a:xfrm>
            <a:off x="11076740" y="404020"/>
            <a:ext cx="1082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/>
              <a:t>Oe3</a:t>
            </a:r>
          </a:p>
        </p:txBody>
      </p:sp>
    </p:spTree>
    <p:extLst>
      <p:ext uri="{BB962C8B-B14F-4D97-AF65-F5344CB8AC3E}">
        <p14:creationId xmlns:p14="http://schemas.microsoft.com/office/powerpoint/2010/main" val="37924326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A63A543A-A0CF-0495-DBAF-2459D8DFA6CC}"/>
              </a:ext>
            </a:extLst>
          </p:cNvPr>
          <p:cNvSpPr/>
          <p:nvPr/>
        </p:nvSpPr>
        <p:spPr>
          <a:xfrm>
            <a:off x="10323222" y="0"/>
            <a:ext cx="1893783" cy="1758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5" name="Google Shape;405;p63">
            <a:extLst>
              <a:ext uri="{FF2B5EF4-FFF2-40B4-BE49-F238E27FC236}">
                <a16:creationId xmlns:a16="http://schemas.microsoft.com/office/drawing/2014/main" id="{39100BE6-40BC-28E0-BC18-633DB76225D4}"/>
              </a:ext>
            </a:extLst>
          </p:cNvPr>
          <p:cNvSpPr/>
          <p:nvPr/>
        </p:nvSpPr>
        <p:spPr>
          <a:xfrm rot="10800000">
            <a:off x="3722333" y="699900"/>
            <a:ext cx="630956" cy="5267304"/>
          </a:xfrm>
          <a:prstGeom prst="triangle">
            <a:avLst>
              <a:gd name="adj" fmla="val 10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45C1B45-121B-FF92-C89E-D40B7EC024B1}"/>
              </a:ext>
            </a:extLst>
          </p:cNvPr>
          <p:cNvSpPr/>
          <p:nvPr/>
        </p:nvSpPr>
        <p:spPr>
          <a:xfrm>
            <a:off x="10239274" y="1"/>
            <a:ext cx="1969475" cy="1742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86397F2-7106-CFBC-3013-2B566D5676D2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Google Shape;791;p111">
            <a:extLst>
              <a:ext uri="{FF2B5EF4-FFF2-40B4-BE49-F238E27FC236}">
                <a16:creationId xmlns:a16="http://schemas.microsoft.com/office/drawing/2014/main" id="{74E7FEC5-9355-3BC6-781F-880631A6041E}"/>
              </a:ext>
            </a:extLst>
          </p:cNvPr>
          <p:cNvSpPr txBox="1"/>
          <p:nvPr/>
        </p:nvSpPr>
        <p:spPr>
          <a:xfrm>
            <a:off x="383678" y="66738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PT</a:t>
            </a:r>
            <a:r>
              <a:rPr lang="pt-PT" sz="3600" b="1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CRIS </a:t>
            </a: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|</a:t>
            </a:r>
            <a:r>
              <a:rPr lang="pt-PT" sz="44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 </a:t>
            </a:r>
            <a:r>
              <a:rPr lang="pt-PT" sz="32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ecossistema integrado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42711DD-D191-10BE-1677-2D9AE9C56111}"/>
              </a:ext>
            </a:extLst>
          </p:cNvPr>
          <p:cNvGrpSpPr/>
          <p:nvPr/>
        </p:nvGrpSpPr>
        <p:grpSpPr>
          <a:xfrm>
            <a:off x="10721648" y="-4291"/>
            <a:ext cx="1447231" cy="1444260"/>
            <a:chOff x="713884" y="2153856"/>
            <a:chExt cx="3165600" cy="3257394"/>
          </a:xfrm>
        </p:grpSpPr>
        <p:pic>
          <p:nvPicPr>
            <p:cNvPr id="51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CA6AC69E-BD03-5634-D338-B127D0362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67" name="Google Shape;426;p97">
              <a:extLst>
                <a:ext uri="{FF2B5EF4-FFF2-40B4-BE49-F238E27FC236}">
                  <a16:creationId xmlns:a16="http://schemas.microsoft.com/office/drawing/2014/main" id="{92DE52E5-FD2B-D773-0770-F0214AC50643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90A6DE15-374C-C00B-D199-BCA6FABA7D82}"/>
              </a:ext>
            </a:extLst>
          </p:cNvPr>
          <p:cNvSpPr txBox="1"/>
          <p:nvPr/>
        </p:nvSpPr>
        <p:spPr>
          <a:xfrm>
            <a:off x="11076740" y="404020"/>
            <a:ext cx="1082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/>
              <a:t>Oe3</a:t>
            </a:r>
          </a:p>
        </p:txBody>
      </p:sp>
      <p:pic>
        <p:nvPicPr>
          <p:cNvPr id="48" name="Google Shape;1704;p140">
            <a:extLst>
              <a:ext uri="{FF2B5EF4-FFF2-40B4-BE49-F238E27FC236}">
                <a16:creationId xmlns:a16="http://schemas.microsoft.com/office/drawing/2014/main" id="{C9AA73A7-BC6A-5E6B-335C-DCC5196367A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1645" r="7428" b="30767"/>
          <a:stretch/>
        </p:blipFill>
        <p:spPr>
          <a:xfrm>
            <a:off x="6207201" y="1589482"/>
            <a:ext cx="1490233" cy="4924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706;p140">
            <a:extLst>
              <a:ext uri="{FF2B5EF4-FFF2-40B4-BE49-F238E27FC236}">
                <a16:creationId xmlns:a16="http://schemas.microsoft.com/office/drawing/2014/main" id="{FA39CC99-C89F-2B54-37D2-C0CFBF481F1B}"/>
              </a:ext>
            </a:extLst>
          </p:cNvPr>
          <p:cNvSpPr/>
          <p:nvPr/>
        </p:nvSpPr>
        <p:spPr>
          <a:xfrm>
            <a:off x="793269" y="3937583"/>
            <a:ext cx="8756777" cy="465801"/>
          </a:xfrm>
          <a:custGeom>
            <a:avLst/>
            <a:gdLst/>
            <a:ahLst/>
            <a:cxnLst/>
            <a:rect l="l" t="t" r="r" b="b"/>
            <a:pathLst>
              <a:path w="8965983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8919403" y="0"/>
                </a:lnTo>
                <a:cubicBezTo>
                  <a:pt x="8945128" y="0"/>
                  <a:pt x="8965983" y="20855"/>
                  <a:pt x="8965983" y="46580"/>
                </a:cubicBezTo>
                <a:lnTo>
                  <a:pt x="8965983" y="419221"/>
                </a:lnTo>
                <a:cubicBezTo>
                  <a:pt x="8965983" y="444946"/>
                  <a:pt x="8945128" y="465801"/>
                  <a:pt x="8919403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F3F3F3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75" tIns="66975" rIns="66975" bIns="6697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PT" sz="16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Sistemas de Gestão Ciência Institucionais </a:t>
            </a:r>
            <a:endParaRPr sz="1600" b="1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1707;p140">
            <a:extLst>
              <a:ext uri="{FF2B5EF4-FFF2-40B4-BE49-F238E27FC236}">
                <a16:creationId xmlns:a16="http://schemas.microsoft.com/office/drawing/2014/main" id="{8755DFAB-E765-DF37-DE9E-0E29905F7109}"/>
              </a:ext>
            </a:extLst>
          </p:cNvPr>
          <p:cNvSpPr/>
          <p:nvPr/>
        </p:nvSpPr>
        <p:spPr>
          <a:xfrm>
            <a:off x="764699" y="4495751"/>
            <a:ext cx="10598219" cy="465801"/>
          </a:xfrm>
          <a:custGeom>
            <a:avLst/>
            <a:gdLst/>
            <a:ahLst/>
            <a:cxnLst/>
            <a:rect l="l" t="t" r="r" b="b"/>
            <a:pathLst>
              <a:path w="10888580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10842000" y="0"/>
                </a:lnTo>
                <a:cubicBezTo>
                  <a:pt x="10867725" y="0"/>
                  <a:pt x="10888580" y="20855"/>
                  <a:pt x="10888580" y="46580"/>
                </a:cubicBezTo>
                <a:lnTo>
                  <a:pt x="10888580" y="419221"/>
                </a:lnTo>
                <a:cubicBezTo>
                  <a:pt x="10888580" y="444946"/>
                  <a:pt x="10867725" y="465801"/>
                  <a:pt x="10842000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F3F3F3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75" tIns="66975" rIns="66975" bIns="6697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PT" sz="1600" b="1">
                <a:solidFill>
                  <a:srgbClr val="D9D9D9"/>
                </a:solidFill>
                <a:latin typeface="Calibri"/>
                <a:cs typeface="Calibri"/>
                <a:sym typeface="Calibri"/>
              </a:rPr>
              <a:t>Portal de Investigação</a:t>
            </a:r>
            <a:endParaRPr sz="1600" b="1">
              <a:solidFill>
                <a:srgbClr val="D9D9D9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78" name="Google Shape;1708;p140">
            <a:extLst>
              <a:ext uri="{FF2B5EF4-FFF2-40B4-BE49-F238E27FC236}">
                <a16:creationId xmlns:a16="http://schemas.microsoft.com/office/drawing/2014/main" id="{2FCDD590-A8ED-1900-8CEF-9D25BA741118}"/>
              </a:ext>
            </a:extLst>
          </p:cNvPr>
          <p:cNvSpPr/>
          <p:nvPr/>
        </p:nvSpPr>
        <p:spPr>
          <a:xfrm>
            <a:off x="764699" y="5053916"/>
            <a:ext cx="10598219" cy="465801"/>
          </a:xfrm>
          <a:custGeom>
            <a:avLst/>
            <a:gdLst/>
            <a:ahLst/>
            <a:cxnLst/>
            <a:rect l="l" t="t" r="r" b="b"/>
            <a:pathLst>
              <a:path w="10888580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10842000" y="0"/>
                </a:lnTo>
                <a:cubicBezTo>
                  <a:pt x="10867725" y="0"/>
                  <a:pt x="10888580" y="20855"/>
                  <a:pt x="10888580" y="46580"/>
                </a:cubicBezTo>
                <a:lnTo>
                  <a:pt x="10888580" y="419221"/>
                </a:lnTo>
                <a:cubicBezTo>
                  <a:pt x="10888580" y="444946"/>
                  <a:pt x="10867725" y="465801"/>
                  <a:pt x="10842000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262626"/>
          </a:solidFill>
          <a:ln w="28575" cap="flat" cmpd="sng">
            <a:solidFill>
              <a:srgbClr val="00AD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75" tIns="66975" rIns="66975" bIns="6697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PT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Indicadores</a:t>
            </a:r>
            <a:endParaRPr sz="16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1709;p140">
            <a:extLst>
              <a:ext uri="{FF2B5EF4-FFF2-40B4-BE49-F238E27FC236}">
                <a16:creationId xmlns:a16="http://schemas.microsoft.com/office/drawing/2014/main" id="{B95E389E-86BC-43EC-5F6E-D1769A949C47}"/>
              </a:ext>
            </a:extLst>
          </p:cNvPr>
          <p:cNvSpPr/>
          <p:nvPr/>
        </p:nvSpPr>
        <p:spPr>
          <a:xfrm>
            <a:off x="745433" y="1323813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algn="ctr">
              <a:lnSpc>
                <a:spcPct val="90000"/>
              </a:lnSpc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1710;p140">
            <a:extLst>
              <a:ext uri="{FF2B5EF4-FFF2-40B4-BE49-F238E27FC236}">
                <a16:creationId xmlns:a16="http://schemas.microsoft.com/office/drawing/2014/main" id="{E9C18FAA-6E2C-E03C-557F-A6440FC1BFBE}"/>
              </a:ext>
            </a:extLst>
          </p:cNvPr>
          <p:cNvSpPr/>
          <p:nvPr/>
        </p:nvSpPr>
        <p:spPr>
          <a:xfrm>
            <a:off x="2543221" y="1323813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PT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Afiliações</a:t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1711;p140">
            <a:extLst>
              <a:ext uri="{FF2B5EF4-FFF2-40B4-BE49-F238E27FC236}">
                <a16:creationId xmlns:a16="http://schemas.microsoft.com/office/drawing/2014/main" id="{664E96E2-7154-97B8-2A48-479D635A0C8C}"/>
              </a:ext>
            </a:extLst>
          </p:cNvPr>
          <p:cNvSpPr/>
          <p:nvPr/>
        </p:nvSpPr>
        <p:spPr>
          <a:xfrm>
            <a:off x="4341009" y="1323813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PT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Organizações</a:t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1712;p140">
            <a:extLst>
              <a:ext uri="{FF2B5EF4-FFF2-40B4-BE49-F238E27FC236}">
                <a16:creationId xmlns:a16="http://schemas.microsoft.com/office/drawing/2014/main" id="{2BFF9E6C-DAEE-A7B8-1A5C-B41F84E0A616}"/>
              </a:ext>
            </a:extLst>
          </p:cNvPr>
          <p:cNvSpPr/>
          <p:nvPr/>
        </p:nvSpPr>
        <p:spPr>
          <a:xfrm>
            <a:off x="6138796" y="1323813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algn="ctr">
              <a:lnSpc>
                <a:spcPct val="90000"/>
              </a:lnSpc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1713;p140">
            <a:extLst>
              <a:ext uri="{FF2B5EF4-FFF2-40B4-BE49-F238E27FC236}">
                <a16:creationId xmlns:a16="http://schemas.microsoft.com/office/drawing/2014/main" id="{C5DBBEA8-55A0-30FB-3772-05F9F930C3D5}"/>
              </a:ext>
            </a:extLst>
          </p:cNvPr>
          <p:cNvSpPr/>
          <p:nvPr/>
        </p:nvSpPr>
        <p:spPr>
          <a:xfrm>
            <a:off x="7936585" y="1323813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PT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Outcomes / outputs</a:t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1714;p140">
            <a:extLst>
              <a:ext uri="{FF2B5EF4-FFF2-40B4-BE49-F238E27FC236}">
                <a16:creationId xmlns:a16="http://schemas.microsoft.com/office/drawing/2014/main" id="{082FE59B-790C-B98E-D73E-AACFE53DCC87}"/>
              </a:ext>
            </a:extLst>
          </p:cNvPr>
          <p:cNvSpPr/>
          <p:nvPr/>
        </p:nvSpPr>
        <p:spPr>
          <a:xfrm>
            <a:off x="782822" y="2908949"/>
            <a:ext cx="8771601" cy="427711"/>
          </a:xfrm>
          <a:custGeom>
            <a:avLst/>
            <a:gdLst/>
            <a:ahLst/>
            <a:cxnLst/>
            <a:rect l="l" t="t" r="r" b="b"/>
            <a:pathLst>
              <a:path w="8920272" h="427710" extrusionOk="0">
                <a:moveTo>
                  <a:pt x="0" y="42771"/>
                </a:moveTo>
                <a:cubicBezTo>
                  <a:pt x="0" y="19149"/>
                  <a:pt x="19149" y="0"/>
                  <a:pt x="42771" y="0"/>
                </a:cubicBezTo>
                <a:lnTo>
                  <a:pt x="8877501" y="0"/>
                </a:lnTo>
                <a:cubicBezTo>
                  <a:pt x="8901123" y="0"/>
                  <a:pt x="8920272" y="19149"/>
                  <a:pt x="8920272" y="42771"/>
                </a:cubicBezTo>
                <a:lnTo>
                  <a:pt x="8920272" y="384939"/>
                </a:lnTo>
                <a:cubicBezTo>
                  <a:pt x="8920272" y="408561"/>
                  <a:pt x="8901123" y="427710"/>
                  <a:pt x="8877501" y="427710"/>
                </a:cubicBezTo>
                <a:lnTo>
                  <a:pt x="42771" y="427710"/>
                </a:lnTo>
                <a:cubicBezTo>
                  <a:pt x="19149" y="427710"/>
                  <a:pt x="0" y="408561"/>
                  <a:pt x="0" y="384939"/>
                </a:cubicBezTo>
                <a:lnTo>
                  <a:pt x="0" y="42771"/>
                </a:lnTo>
                <a:close/>
              </a:path>
            </a:pathLst>
          </a:custGeom>
          <a:solidFill>
            <a:srgbClr val="F3F3F3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75" tIns="65875" rIns="65875" bIns="6587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PT" sz="16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Sistemas de Gestão Financiamento </a:t>
            </a:r>
            <a:endParaRPr sz="1600" b="1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1715;p140">
            <a:extLst>
              <a:ext uri="{FF2B5EF4-FFF2-40B4-BE49-F238E27FC236}">
                <a16:creationId xmlns:a16="http://schemas.microsoft.com/office/drawing/2014/main" id="{2F3AE76B-B298-1894-963D-93E90CC30C62}"/>
              </a:ext>
            </a:extLst>
          </p:cNvPr>
          <p:cNvSpPr/>
          <p:nvPr/>
        </p:nvSpPr>
        <p:spPr>
          <a:xfrm>
            <a:off x="782834" y="3417549"/>
            <a:ext cx="8771601" cy="427711"/>
          </a:xfrm>
          <a:custGeom>
            <a:avLst/>
            <a:gdLst/>
            <a:ahLst/>
            <a:cxnLst/>
            <a:rect l="l" t="t" r="r" b="b"/>
            <a:pathLst>
              <a:path w="8920272" h="427710" extrusionOk="0">
                <a:moveTo>
                  <a:pt x="0" y="42771"/>
                </a:moveTo>
                <a:cubicBezTo>
                  <a:pt x="0" y="19149"/>
                  <a:pt x="19149" y="0"/>
                  <a:pt x="42771" y="0"/>
                </a:cubicBezTo>
                <a:lnTo>
                  <a:pt x="8877501" y="0"/>
                </a:lnTo>
                <a:cubicBezTo>
                  <a:pt x="8901123" y="0"/>
                  <a:pt x="8920272" y="19149"/>
                  <a:pt x="8920272" y="42771"/>
                </a:cubicBezTo>
                <a:lnTo>
                  <a:pt x="8920272" y="384939"/>
                </a:lnTo>
                <a:cubicBezTo>
                  <a:pt x="8920272" y="408561"/>
                  <a:pt x="8901123" y="427710"/>
                  <a:pt x="8877501" y="427710"/>
                </a:cubicBezTo>
                <a:lnTo>
                  <a:pt x="42771" y="427710"/>
                </a:lnTo>
                <a:cubicBezTo>
                  <a:pt x="19149" y="427710"/>
                  <a:pt x="0" y="408561"/>
                  <a:pt x="0" y="384939"/>
                </a:cubicBezTo>
                <a:lnTo>
                  <a:pt x="0" y="42771"/>
                </a:lnTo>
                <a:close/>
              </a:path>
            </a:pathLst>
          </a:custGeom>
          <a:solidFill>
            <a:srgbClr val="F3F3F3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75" tIns="65875" rIns="65875" bIns="6587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PT" sz="16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Sistemas Gestão Ciência Nacionais</a:t>
            </a:r>
            <a:endParaRPr sz="1600" b="1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" name="Google Shape;1716;p140">
            <a:extLst>
              <a:ext uri="{FF2B5EF4-FFF2-40B4-BE49-F238E27FC236}">
                <a16:creationId xmlns:a16="http://schemas.microsoft.com/office/drawing/2014/main" id="{D842C2B2-AB92-E4BB-BA3F-E60786051820}"/>
              </a:ext>
            </a:extLst>
          </p:cNvPr>
          <p:cNvPicPr preferRelativeResize="0"/>
          <p:nvPr/>
        </p:nvPicPr>
        <p:blipFill rotWithShape="1">
          <a:blip r:embed="rId4">
            <a:alphaModFix amt="11000"/>
          </a:blip>
          <a:srcRect/>
          <a:stretch/>
        </p:blipFill>
        <p:spPr>
          <a:xfrm>
            <a:off x="8396570" y="1374351"/>
            <a:ext cx="725167" cy="7251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87" name="Google Shape;1717;p140">
            <a:extLst>
              <a:ext uri="{FF2B5EF4-FFF2-40B4-BE49-F238E27FC236}">
                <a16:creationId xmlns:a16="http://schemas.microsoft.com/office/drawing/2014/main" id="{15F84724-6E83-58F9-D0F6-49027A7CC5C7}"/>
              </a:ext>
            </a:extLst>
          </p:cNvPr>
          <p:cNvSpPr/>
          <p:nvPr/>
        </p:nvSpPr>
        <p:spPr>
          <a:xfrm>
            <a:off x="735600" y="1060015"/>
            <a:ext cx="725200" cy="631200"/>
          </a:xfrm>
          <a:prstGeom prst="ellipse">
            <a:avLst/>
          </a:prstGeom>
          <a:solidFill>
            <a:srgbClr val="D0E0E3"/>
          </a:solidFill>
          <a:ln w="9525" cap="flat" cmpd="sng">
            <a:solidFill>
              <a:srgbClr val="005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400"/>
          </a:p>
        </p:txBody>
      </p:sp>
      <p:pic>
        <p:nvPicPr>
          <p:cNvPr id="88" name="Google Shape;1718;p140">
            <a:extLst>
              <a:ext uri="{FF2B5EF4-FFF2-40B4-BE49-F238E27FC236}">
                <a16:creationId xmlns:a16="http://schemas.microsoft.com/office/drawing/2014/main" id="{5F735D45-8FF1-3212-5F86-7EE0BF5577A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351" y="1161765"/>
            <a:ext cx="427700" cy="427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89" name="Google Shape;1719;p140">
            <a:extLst>
              <a:ext uri="{FF2B5EF4-FFF2-40B4-BE49-F238E27FC236}">
                <a16:creationId xmlns:a16="http://schemas.microsoft.com/office/drawing/2014/main" id="{28758F1A-EA6B-4042-0220-1C3C90E3DDB8}"/>
              </a:ext>
            </a:extLst>
          </p:cNvPr>
          <p:cNvSpPr/>
          <p:nvPr/>
        </p:nvSpPr>
        <p:spPr>
          <a:xfrm>
            <a:off x="2497568" y="995715"/>
            <a:ext cx="725200" cy="631200"/>
          </a:xfrm>
          <a:prstGeom prst="ellipse">
            <a:avLst/>
          </a:prstGeom>
          <a:solidFill>
            <a:srgbClr val="D0E0E3"/>
          </a:solidFill>
          <a:ln w="9525" cap="flat" cmpd="sng">
            <a:solidFill>
              <a:srgbClr val="005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400"/>
          </a:p>
        </p:txBody>
      </p:sp>
      <p:grpSp>
        <p:nvGrpSpPr>
          <p:cNvPr id="90" name="Google Shape;1720;p140">
            <a:extLst>
              <a:ext uri="{FF2B5EF4-FFF2-40B4-BE49-F238E27FC236}">
                <a16:creationId xmlns:a16="http://schemas.microsoft.com/office/drawing/2014/main" id="{DBBE5F9C-D1EF-8120-B35B-EF5334DDDFBA}"/>
              </a:ext>
            </a:extLst>
          </p:cNvPr>
          <p:cNvGrpSpPr/>
          <p:nvPr/>
        </p:nvGrpSpPr>
        <p:grpSpPr>
          <a:xfrm>
            <a:off x="2554496" y="1185465"/>
            <a:ext cx="598808" cy="251703"/>
            <a:chOff x="2431209" y="1296488"/>
            <a:chExt cx="1039115" cy="407375"/>
          </a:xfrm>
        </p:grpSpPr>
        <p:pic>
          <p:nvPicPr>
            <p:cNvPr id="91" name="Google Shape;1721;p140">
              <a:extLst>
                <a:ext uri="{FF2B5EF4-FFF2-40B4-BE49-F238E27FC236}">
                  <a16:creationId xmlns:a16="http://schemas.microsoft.com/office/drawing/2014/main" id="{CC7A0897-7596-85E0-2B9B-BDFC69757EF2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431209" y="1296488"/>
              <a:ext cx="407375" cy="40737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92" name="Google Shape;1722;p140">
              <a:extLst>
                <a:ext uri="{FF2B5EF4-FFF2-40B4-BE49-F238E27FC236}">
                  <a16:creationId xmlns:a16="http://schemas.microsoft.com/office/drawing/2014/main" id="{605E98A2-6B01-E6BF-9020-95DB4EC72416}"/>
                </a:ext>
              </a:extLst>
            </p:cNvPr>
            <p:cNvPicPr preferRelativeResize="0"/>
            <p:nvPr/>
          </p:nvPicPr>
          <p:blipFill rotWithShape="1">
            <a:blip r:embed="rId6">
              <a:alphaModFix amt="50000"/>
            </a:blip>
            <a:srcRect/>
            <a:stretch/>
          </p:blipFill>
          <p:spPr>
            <a:xfrm>
              <a:off x="3109425" y="1319727"/>
              <a:ext cx="360900" cy="3609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cxnSp>
          <p:nvCxnSpPr>
            <p:cNvPr id="93" name="Google Shape;1723;p140">
              <a:extLst>
                <a:ext uri="{FF2B5EF4-FFF2-40B4-BE49-F238E27FC236}">
                  <a16:creationId xmlns:a16="http://schemas.microsoft.com/office/drawing/2014/main" id="{677E010F-2245-DEA4-268A-1F775BAC9936}"/>
                </a:ext>
              </a:extLst>
            </p:cNvPr>
            <p:cNvCxnSpPr/>
            <p:nvPr/>
          </p:nvCxnSpPr>
          <p:spPr>
            <a:xfrm>
              <a:off x="2839309" y="1536250"/>
              <a:ext cx="2709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</p:grpSp>
      <p:sp>
        <p:nvSpPr>
          <p:cNvPr id="94" name="Google Shape;1724;p140">
            <a:extLst>
              <a:ext uri="{FF2B5EF4-FFF2-40B4-BE49-F238E27FC236}">
                <a16:creationId xmlns:a16="http://schemas.microsoft.com/office/drawing/2014/main" id="{A608F883-E3A8-F010-43B5-C38BA4CFC0CF}"/>
              </a:ext>
            </a:extLst>
          </p:cNvPr>
          <p:cNvSpPr/>
          <p:nvPr/>
        </p:nvSpPr>
        <p:spPr>
          <a:xfrm>
            <a:off x="6035633" y="1060015"/>
            <a:ext cx="725200" cy="631200"/>
          </a:xfrm>
          <a:prstGeom prst="ellipse">
            <a:avLst/>
          </a:prstGeom>
          <a:solidFill>
            <a:srgbClr val="D0E0E3"/>
          </a:solidFill>
          <a:ln w="9525" cap="flat" cmpd="sng">
            <a:solidFill>
              <a:srgbClr val="005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400"/>
          </a:p>
        </p:txBody>
      </p:sp>
      <p:sp>
        <p:nvSpPr>
          <p:cNvPr id="95" name="Google Shape;1725;p140">
            <a:extLst>
              <a:ext uri="{FF2B5EF4-FFF2-40B4-BE49-F238E27FC236}">
                <a16:creationId xmlns:a16="http://schemas.microsoft.com/office/drawing/2014/main" id="{8C50E7DB-FE06-BA4C-58B5-55155B05E2F0}"/>
              </a:ext>
            </a:extLst>
          </p:cNvPr>
          <p:cNvSpPr/>
          <p:nvPr/>
        </p:nvSpPr>
        <p:spPr>
          <a:xfrm>
            <a:off x="4261717" y="1060033"/>
            <a:ext cx="725200" cy="631200"/>
          </a:xfrm>
          <a:prstGeom prst="ellipse">
            <a:avLst/>
          </a:prstGeom>
          <a:solidFill>
            <a:srgbClr val="D0E0E3"/>
          </a:solidFill>
          <a:ln w="9525" cap="flat" cmpd="sng">
            <a:solidFill>
              <a:srgbClr val="005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400"/>
          </a:p>
        </p:txBody>
      </p:sp>
      <p:pic>
        <p:nvPicPr>
          <p:cNvPr id="96" name="Google Shape;1726;p140">
            <a:extLst>
              <a:ext uri="{FF2B5EF4-FFF2-40B4-BE49-F238E27FC236}">
                <a16:creationId xmlns:a16="http://schemas.microsoft.com/office/drawing/2014/main" id="{D3C9A8ED-9F0E-478A-108E-8A3CCEFBAF29}"/>
              </a:ext>
            </a:extLst>
          </p:cNvPr>
          <p:cNvPicPr preferRelativeResize="0"/>
          <p:nvPr/>
        </p:nvPicPr>
        <p:blipFill rotWithShape="1">
          <a:blip r:embed="rId6">
            <a:alphaModFix amt="50000"/>
          </a:blip>
          <a:srcRect/>
          <a:stretch/>
        </p:blipFill>
        <p:spPr>
          <a:xfrm>
            <a:off x="4432201" y="1097466"/>
            <a:ext cx="427699" cy="427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97" name="Google Shape;1727;p140">
            <a:extLst>
              <a:ext uri="{FF2B5EF4-FFF2-40B4-BE49-F238E27FC236}">
                <a16:creationId xmlns:a16="http://schemas.microsoft.com/office/drawing/2014/main" id="{0DE5EC4F-1ECC-2AF6-F863-245E5F963C13}"/>
              </a:ext>
            </a:extLst>
          </p:cNvPr>
          <p:cNvPicPr preferRelativeResize="0"/>
          <p:nvPr/>
        </p:nvPicPr>
        <p:blipFill rotWithShape="1">
          <a:blip r:embed="rId7">
            <a:alphaModFix amt="50000"/>
          </a:blip>
          <a:srcRect/>
          <a:stretch/>
        </p:blipFill>
        <p:spPr>
          <a:xfrm>
            <a:off x="6157633" y="1145711"/>
            <a:ext cx="481200" cy="481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98" name="Google Shape;1728;p140">
            <a:extLst>
              <a:ext uri="{FF2B5EF4-FFF2-40B4-BE49-F238E27FC236}">
                <a16:creationId xmlns:a16="http://schemas.microsoft.com/office/drawing/2014/main" id="{BDF7E23E-AE08-DD8D-8E3E-557A8CA5D01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84369" y="1894450"/>
            <a:ext cx="1388449" cy="188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1729;p140">
            <a:extLst>
              <a:ext uri="{FF2B5EF4-FFF2-40B4-BE49-F238E27FC236}">
                <a16:creationId xmlns:a16="http://schemas.microsoft.com/office/drawing/2014/main" id="{85403EAE-504F-508A-F820-CB97D2E22F41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90535" y="1468775"/>
            <a:ext cx="1005965" cy="34213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730;p140">
            <a:extLst>
              <a:ext uri="{FF2B5EF4-FFF2-40B4-BE49-F238E27FC236}">
                <a16:creationId xmlns:a16="http://schemas.microsoft.com/office/drawing/2014/main" id="{04742BFD-CBDB-7FE0-4D76-CC98B451EAAD}"/>
              </a:ext>
            </a:extLst>
          </p:cNvPr>
          <p:cNvSpPr txBox="1"/>
          <p:nvPr/>
        </p:nvSpPr>
        <p:spPr>
          <a:xfrm>
            <a:off x="2599171" y="1589482"/>
            <a:ext cx="15424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pt-PT" sz="1500" b="1">
                <a:latin typeface="Calibri"/>
                <a:ea typeface="Calibri"/>
                <a:cs typeface="Calibri"/>
                <a:sym typeface="Calibri"/>
              </a:rPr>
              <a:t>Registo Central Afiliações</a:t>
            </a:r>
            <a:endParaRPr sz="15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731;p140">
            <a:extLst>
              <a:ext uri="{FF2B5EF4-FFF2-40B4-BE49-F238E27FC236}">
                <a16:creationId xmlns:a16="http://schemas.microsoft.com/office/drawing/2014/main" id="{1F27E964-5790-691B-DE7F-EB67A97F488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75353" y="1469451"/>
            <a:ext cx="552329" cy="26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732;p140">
            <a:extLst>
              <a:ext uri="{FF2B5EF4-FFF2-40B4-BE49-F238E27FC236}">
                <a16:creationId xmlns:a16="http://schemas.microsoft.com/office/drawing/2014/main" id="{AE530E96-E84F-A0FC-0062-13AC2BB55EFD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745600" y="1766995"/>
            <a:ext cx="1053667" cy="3336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" name="Google Shape;1733;p140">
            <a:extLst>
              <a:ext uri="{FF2B5EF4-FFF2-40B4-BE49-F238E27FC236}">
                <a16:creationId xmlns:a16="http://schemas.microsoft.com/office/drawing/2014/main" id="{6B5DF9D1-8000-2E4B-74A9-47B8F6ADA0A0}"/>
              </a:ext>
            </a:extLst>
          </p:cNvPr>
          <p:cNvGrpSpPr/>
          <p:nvPr/>
        </p:nvGrpSpPr>
        <p:grpSpPr>
          <a:xfrm>
            <a:off x="784069" y="2400383"/>
            <a:ext cx="8771601" cy="427711"/>
            <a:chOff x="1045251" y="606750"/>
            <a:chExt cx="6578701" cy="320783"/>
          </a:xfrm>
        </p:grpSpPr>
        <p:sp>
          <p:nvSpPr>
            <p:cNvPr id="104" name="Google Shape;1734;p140">
              <a:extLst>
                <a:ext uri="{FF2B5EF4-FFF2-40B4-BE49-F238E27FC236}">
                  <a16:creationId xmlns:a16="http://schemas.microsoft.com/office/drawing/2014/main" id="{6411EE24-4B71-AD6C-AA90-01FFE2AF9192}"/>
                </a:ext>
              </a:extLst>
            </p:cNvPr>
            <p:cNvSpPr/>
            <p:nvPr/>
          </p:nvSpPr>
          <p:spPr>
            <a:xfrm>
              <a:off x="1045251" y="606750"/>
              <a:ext cx="6578701" cy="320783"/>
            </a:xfrm>
            <a:custGeom>
              <a:avLst/>
              <a:gdLst/>
              <a:ahLst/>
              <a:cxnLst/>
              <a:rect l="l" t="t" r="r" b="b"/>
              <a:pathLst>
                <a:path w="8920272" h="427710" extrusionOk="0">
                  <a:moveTo>
                    <a:pt x="0" y="42771"/>
                  </a:moveTo>
                  <a:cubicBezTo>
                    <a:pt x="0" y="19149"/>
                    <a:pt x="19149" y="0"/>
                    <a:pt x="42771" y="0"/>
                  </a:cubicBezTo>
                  <a:lnTo>
                    <a:pt x="8877501" y="0"/>
                  </a:lnTo>
                  <a:cubicBezTo>
                    <a:pt x="8901123" y="0"/>
                    <a:pt x="8920272" y="19149"/>
                    <a:pt x="8920272" y="42771"/>
                  </a:cubicBezTo>
                  <a:lnTo>
                    <a:pt x="8920272" y="384939"/>
                  </a:lnTo>
                  <a:cubicBezTo>
                    <a:pt x="8920272" y="408561"/>
                    <a:pt x="8901123" y="427710"/>
                    <a:pt x="8877501" y="427710"/>
                  </a:cubicBezTo>
                  <a:lnTo>
                    <a:pt x="42771" y="427710"/>
                  </a:lnTo>
                  <a:cubicBezTo>
                    <a:pt x="19149" y="427710"/>
                    <a:pt x="0" y="408561"/>
                    <a:pt x="0" y="384939"/>
                  </a:cubicBezTo>
                  <a:lnTo>
                    <a:pt x="0" y="42771"/>
                  </a:lnTo>
                  <a:close/>
                </a:path>
              </a:pathLst>
            </a:custGeom>
            <a:solidFill>
              <a:srgbClr val="F3F3F3"/>
            </a:solidFill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5875" tIns="65875" rIns="65875" bIns="65875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endParaRPr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5" name="Google Shape;1735;p140">
              <a:extLst>
                <a:ext uri="{FF2B5EF4-FFF2-40B4-BE49-F238E27FC236}">
                  <a16:creationId xmlns:a16="http://schemas.microsoft.com/office/drawing/2014/main" id="{DBB374B8-9162-A668-C0C3-60178963C67F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 amt="10000"/>
            </a:blip>
            <a:srcRect l="10255" t="41717" r="15642" b="44184"/>
            <a:stretch/>
          </p:blipFill>
          <p:spPr>
            <a:xfrm>
              <a:off x="3356300" y="637275"/>
              <a:ext cx="1905661" cy="256600"/>
            </a:xfrm>
            <a:prstGeom prst="rect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106" name="Google Shape;1736;p140">
            <a:extLst>
              <a:ext uri="{FF2B5EF4-FFF2-40B4-BE49-F238E27FC236}">
                <a16:creationId xmlns:a16="http://schemas.microsoft.com/office/drawing/2014/main" id="{A3C7D9B6-4665-F366-655F-DB57E7FE244C}"/>
              </a:ext>
            </a:extLst>
          </p:cNvPr>
          <p:cNvGrpSpPr/>
          <p:nvPr/>
        </p:nvGrpSpPr>
        <p:grpSpPr>
          <a:xfrm>
            <a:off x="589500" y="927465"/>
            <a:ext cx="1917200" cy="1348800"/>
            <a:chOff x="3642525" y="-116938"/>
            <a:chExt cx="1437900" cy="1011600"/>
          </a:xfrm>
        </p:grpSpPr>
        <p:sp>
          <p:nvSpPr>
            <p:cNvPr id="107" name="Google Shape;1737;p140">
              <a:extLst>
                <a:ext uri="{FF2B5EF4-FFF2-40B4-BE49-F238E27FC236}">
                  <a16:creationId xmlns:a16="http://schemas.microsoft.com/office/drawing/2014/main" id="{98375B15-0560-5B3E-B851-03A57FE2B29E}"/>
                </a:ext>
              </a:extLst>
            </p:cNvPr>
            <p:cNvSpPr/>
            <p:nvPr/>
          </p:nvSpPr>
          <p:spPr>
            <a:xfrm>
              <a:off x="3642525" y="-116938"/>
              <a:ext cx="1437900" cy="1011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400"/>
            </a:p>
          </p:txBody>
        </p:sp>
        <p:grpSp>
          <p:nvGrpSpPr>
            <p:cNvPr id="108" name="Google Shape;1738;p140">
              <a:extLst>
                <a:ext uri="{FF2B5EF4-FFF2-40B4-BE49-F238E27FC236}">
                  <a16:creationId xmlns:a16="http://schemas.microsoft.com/office/drawing/2014/main" id="{099CFC9A-9612-62F1-EFE8-87CC9D7F6AEB}"/>
                </a:ext>
              </a:extLst>
            </p:cNvPr>
            <p:cNvGrpSpPr/>
            <p:nvPr/>
          </p:nvGrpSpPr>
          <p:grpSpPr>
            <a:xfrm>
              <a:off x="3721575" y="172598"/>
              <a:ext cx="1258202" cy="660402"/>
              <a:chOff x="521175" y="1163198"/>
              <a:chExt cx="1258202" cy="660402"/>
            </a:xfrm>
          </p:grpSpPr>
          <p:sp>
            <p:nvSpPr>
              <p:cNvPr id="109" name="Google Shape;1739;p140">
                <a:extLst>
                  <a:ext uri="{FF2B5EF4-FFF2-40B4-BE49-F238E27FC236}">
                    <a16:creationId xmlns:a16="http://schemas.microsoft.com/office/drawing/2014/main" id="{383D025F-4A9F-2046-6B26-17C9F92CE4C9}"/>
                  </a:ext>
                </a:extLst>
              </p:cNvPr>
              <p:cNvSpPr/>
              <p:nvPr/>
            </p:nvSpPr>
            <p:spPr>
              <a:xfrm>
                <a:off x="559073" y="1170923"/>
                <a:ext cx="1220287" cy="648072"/>
              </a:xfrm>
              <a:custGeom>
                <a:avLst/>
                <a:gdLst/>
                <a:ahLst/>
                <a:cxnLst/>
                <a:rect l="l" t="t" r="r" b="b"/>
                <a:pathLst>
                  <a:path w="1574564" h="864096" extrusionOk="0">
                    <a:moveTo>
                      <a:pt x="0" y="86410"/>
                    </a:moveTo>
                    <a:cubicBezTo>
                      <a:pt x="0" y="38687"/>
                      <a:pt x="38687" y="0"/>
                      <a:pt x="86410" y="0"/>
                    </a:cubicBezTo>
                    <a:lnTo>
                      <a:pt x="1488154" y="0"/>
                    </a:lnTo>
                    <a:cubicBezTo>
                      <a:pt x="1535877" y="0"/>
                      <a:pt x="1574564" y="38687"/>
                      <a:pt x="1574564" y="86410"/>
                    </a:cubicBezTo>
                    <a:lnTo>
                      <a:pt x="1574564" y="777686"/>
                    </a:lnTo>
                    <a:cubicBezTo>
                      <a:pt x="1574564" y="825409"/>
                      <a:pt x="1535877" y="864096"/>
                      <a:pt x="1488154" y="864096"/>
                    </a:cubicBezTo>
                    <a:lnTo>
                      <a:pt x="86410" y="864096"/>
                    </a:lnTo>
                    <a:cubicBezTo>
                      <a:pt x="38687" y="864096"/>
                      <a:pt x="0" y="825409"/>
                      <a:pt x="0" y="777686"/>
                    </a:cubicBezTo>
                    <a:lnTo>
                      <a:pt x="0" y="8641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78625" tIns="78625" rIns="78625" bIns="78625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10" name="Google Shape;1740;p140">
                <a:extLst>
                  <a:ext uri="{FF2B5EF4-FFF2-40B4-BE49-F238E27FC236}">
                    <a16:creationId xmlns:a16="http://schemas.microsoft.com/office/drawing/2014/main" id="{2F5113B5-9FEC-0AF5-3BCA-C5DADBEC693E}"/>
                  </a:ext>
                </a:extLst>
              </p:cNvPr>
              <p:cNvPicPr preferRelativeResize="0"/>
              <p:nvPr/>
            </p:nvPicPr>
            <p:blipFill>
              <a:blip r:embed="rId5">
                <a:alphaModFix amt="18000"/>
              </a:blip>
              <a:stretch>
                <a:fillRect/>
              </a:stretch>
            </p:blipFill>
            <p:spPr>
              <a:xfrm>
                <a:off x="935374" y="1201274"/>
                <a:ext cx="473400" cy="4734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</p:pic>
          <p:sp>
            <p:nvSpPr>
              <p:cNvPr id="111" name="Google Shape;1741;p140">
                <a:extLst>
                  <a:ext uri="{FF2B5EF4-FFF2-40B4-BE49-F238E27FC236}">
                    <a16:creationId xmlns:a16="http://schemas.microsoft.com/office/drawing/2014/main" id="{6BE149EE-24DE-AE59-84E9-15A6C2DAEAD2}"/>
                  </a:ext>
                </a:extLst>
              </p:cNvPr>
              <p:cNvSpPr/>
              <p:nvPr/>
            </p:nvSpPr>
            <p:spPr>
              <a:xfrm>
                <a:off x="559090" y="1163198"/>
                <a:ext cx="1220287" cy="648072"/>
              </a:xfrm>
              <a:custGeom>
                <a:avLst/>
                <a:gdLst/>
                <a:ahLst/>
                <a:cxnLst/>
                <a:rect l="l" t="t" r="r" b="b"/>
                <a:pathLst>
                  <a:path w="1574564" h="864096" extrusionOk="0">
                    <a:moveTo>
                      <a:pt x="0" y="86410"/>
                    </a:moveTo>
                    <a:cubicBezTo>
                      <a:pt x="0" y="38687"/>
                      <a:pt x="38687" y="0"/>
                      <a:pt x="86410" y="0"/>
                    </a:cubicBezTo>
                    <a:lnTo>
                      <a:pt x="1488154" y="0"/>
                    </a:lnTo>
                    <a:cubicBezTo>
                      <a:pt x="1535877" y="0"/>
                      <a:pt x="1574564" y="38687"/>
                      <a:pt x="1574564" y="86410"/>
                    </a:cubicBezTo>
                    <a:lnTo>
                      <a:pt x="1574564" y="777686"/>
                    </a:lnTo>
                    <a:cubicBezTo>
                      <a:pt x="1574564" y="825409"/>
                      <a:pt x="1535877" y="864096"/>
                      <a:pt x="1488154" y="864096"/>
                    </a:cubicBezTo>
                    <a:lnTo>
                      <a:pt x="86410" y="864096"/>
                    </a:lnTo>
                    <a:cubicBezTo>
                      <a:pt x="38687" y="864096"/>
                      <a:pt x="0" y="825409"/>
                      <a:pt x="0" y="777686"/>
                    </a:cubicBezTo>
                    <a:lnTo>
                      <a:pt x="0" y="8641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8625" tIns="78625" rIns="78625" bIns="78625" anchor="ctr" anchorCtr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pt-PT" sz="1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 </a:t>
                </a:r>
                <a:endParaRPr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742;p140">
                <a:extLst>
                  <a:ext uri="{FF2B5EF4-FFF2-40B4-BE49-F238E27FC236}">
                    <a16:creationId xmlns:a16="http://schemas.microsoft.com/office/drawing/2014/main" id="{76A26E7D-72AB-6435-A94B-DF9401D04E7F}"/>
                  </a:ext>
                </a:extLst>
              </p:cNvPr>
              <p:cNvSpPr txBox="1"/>
              <p:nvPr/>
            </p:nvSpPr>
            <p:spPr>
              <a:xfrm>
                <a:off x="521175" y="1532300"/>
                <a:ext cx="1258200" cy="291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pt-PT" sz="1900">
                    <a:solidFill>
                      <a:srgbClr val="CCCCCC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Investigadores </a:t>
                </a:r>
                <a:endParaRPr sz="1900">
                  <a:solidFill>
                    <a:srgbClr val="CCCCCC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3" name="Google Shape;1743;p140">
            <a:extLst>
              <a:ext uri="{FF2B5EF4-FFF2-40B4-BE49-F238E27FC236}">
                <a16:creationId xmlns:a16="http://schemas.microsoft.com/office/drawing/2014/main" id="{5E99640C-A6ED-9009-7F63-657E126B48EC}"/>
              </a:ext>
            </a:extLst>
          </p:cNvPr>
          <p:cNvGrpSpPr/>
          <p:nvPr/>
        </p:nvGrpSpPr>
        <p:grpSpPr>
          <a:xfrm>
            <a:off x="2431950" y="975515"/>
            <a:ext cx="1848287" cy="1344000"/>
            <a:chOff x="2281325" y="-538100"/>
            <a:chExt cx="1404900" cy="1008000"/>
          </a:xfrm>
        </p:grpSpPr>
        <p:sp>
          <p:nvSpPr>
            <p:cNvPr id="114" name="Google Shape;1744;p140">
              <a:extLst>
                <a:ext uri="{FF2B5EF4-FFF2-40B4-BE49-F238E27FC236}">
                  <a16:creationId xmlns:a16="http://schemas.microsoft.com/office/drawing/2014/main" id="{8552B837-6326-9EC7-1211-7E17A3756C64}"/>
                </a:ext>
              </a:extLst>
            </p:cNvPr>
            <p:cNvSpPr/>
            <p:nvPr/>
          </p:nvSpPr>
          <p:spPr>
            <a:xfrm>
              <a:off x="2281325" y="-538100"/>
              <a:ext cx="1404900" cy="100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15" name="Google Shape;1745;p140">
              <a:extLst>
                <a:ext uri="{FF2B5EF4-FFF2-40B4-BE49-F238E27FC236}">
                  <a16:creationId xmlns:a16="http://schemas.microsoft.com/office/drawing/2014/main" id="{71A09312-D504-6FF6-DA24-95325754F77F}"/>
                </a:ext>
              </a:extLst>
            </p:cNvPr>
            <p:cNvSpPr/>
            <p:nvPr/>
          </p:nvSpPr>
          <p:spPr>
            <a:xfrm>
              <a:off x="2364615" y="-270102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25" tIns="78625" rIns="78625" bIns="78625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PT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Afiliações</a:t>
              </a: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6" name="Google Shape;1746;p140">
              <a:extLst>
                <a:ext uri="{FF2B5EF4-FFF2-40B4-BE49-F238E27FC236}">
                  <a16:creationId xmlns:a16="http://schemas.microsoft.com/office/drawing/2014/main" id="{3A261355-6915-3C76-F90E-13F59299FD7B}"/>
                </a:ext>
              </a:extLst>
            </p:cNvPr>
            <p:cNvPicPr preferRelativeResize="0"/>
            <p:nvPr/>
          </p:nvPicPr>
          <p:blipFill>
            <a:blip r:embed="rId5">
              <a:alphaModFix amt="16000"/>
            </a:blip>
            <a:stretch>
              <a:fillRect/>
            </a:stretch>
          </p:blipFill>
          <p:spPr>
            <a:xfrm>
              <a:off x="2431209" y="-220737"/>
              <a:ext cx="407375" cy="40737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17" name="Google Shape;1747;p140">
              <a:extLst>
                <a:ext uri="{FF2B5EF4-FFF2-40B4-BE49-F238E27FC236}">
                  <a16:creationId xmlns:a16="http://schemas.microsoft.com/office/drawing/2014/main" id="{3F1A3189-9377-C83A-06E6-6599E86A8D8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 amt="19000"/>
            </a:blip>
            <a:srcRect/>
            <a:stretch/>
          </p:blipFill>
          <p:spPr>
            <a:xfrm>
              <a:off x="3109425" y="-197498"/>
              <a:ext cx="360900" cy="3609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cxnSp>
          <p:nvCxnSpPr>
            <p:cNvPr id="118" name="Google Shape;1748;p140">
              <a:extLst>
                <a:ext uri="{FF2B5EF4-FFF2-40B4-BE49-F238E27FC236}">
                  <a16:creationId xmlns:a16="http://schemas.microsoft.com/office/drawing/2014/main" id="{B449EF41-68E7-5E25-AC9B-0B904A278151}"/>
                </a:ext>
              </a:extLst>
            </p:cNvPr>
            <p:cNvCxnSpPr/>
            <p:nvPr/>
          </p:nvCxnSpPr>
          <p:spPr>
            <a:xfrm>
              <a:off x="2839309" y="19025"/>
              <a:ext cx="270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sp>
          <p:nvSpPr>
            <p:cNvPr id="119" name="Google Shape;1749;p140">
              <a:extLst>
                <a:ext uri="{FF2B5EF4-FFF2-40B4-BE49-F238E27FC236}">
                  <a16:creationId xmlns:a16="http://schemas.microsoft.com/office/drawing/2014/main" id="{9D929888-5C63-3112-A009-9D0E05DB15F5}"/>
                </a:ext>
              </a:extLst>
            </p:cNvPr>
            <p:cNvSpPr txBox="1"/>
            <p:nvPr/>
          </p:nvSpPr>
          <p:spPr>
            <a:xfrm>
              <a:off x="2349975" y="91275"/>
              <a:ext cx="12582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pt-PT" sz="1900">
                  <a:solidFill>
                    <a:srgbClr val="CCCCCC"/>
                  </a:solidFill>
                  <a:latin typeface="Calibri"/>
                  <a:ea typeface="Calibri"/>
                  <a:cs typeface="Calibri"/>
                  <a:sym typeface="Calibri"/>
                </a:rPr>
                <a:t>Afiliações</a:t>
              </a:r>
              <a:endParaRPr sz="1900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" name="Google Shape;1750;p140">
            <a:extLst>
              <a:ext uri="{FF2B5EF4-FFF2-40B4-BE49-F238E27FC236}">
                <a16:creationId xmlns:a16="http://schemas.microsoft.com/office/drawing/2014/main" id="{69505C83-57AB-50BC-4947-D12E932F535A}"/>
              </a:ext>
            </a:extLst>
          </p:cNvPr>
          <p:cNvGrpSpPr/>
          <p:nvPr/>
        </p:nvGrpSpPr>
        <p:grpSpPr>
          <a:xfrm>
            <a:off x="4208133" y="896082"/>
            <a:ext cx="1892800" cy="1344000"/>
            <a:chOff x="3841900" y="-292875"/>
            <a:chExt cx="1419600" cy="1008000"/>
          </a:xfrm>
        </p:grpSpPr>
        <p:sp>
          <p:nvSpPr>
            <p:cNvPr id="121" name="Google Shape;1751;p140">
              <a:extLst>
                <a:ext uri="{FF2B5EF4-FFF2-40B4-BE49-F238E27FC236}">
                  <a16:creationId xmlns:a16="http://schemas.microsoft.com/office/drawing/2014/main" id="{F547897E-84AD-E337-D027-8490B710B458}"/>
                </a:ext>
              </a:extLst>
            </p:cNvPr>
            <p:cNvSpPr/>
            <p:nvPr/>
          </p:nvSpPr>
          <p:spPr>
            <a:xfrm>
              <a:off x="3841900" y="-292875"/>
              <a:ext cx="1419600" cy="100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22" name="Google Shape;1752;p140">
              <a:extLst>
                <a:ext uri="{FF2B5EF4-FFF2-40B4-BE49-F238E27FC236}">
                  <a16:creationId xmlns:a16="http://schemas.microsoft.com/office/drawing/2014/main" id="{829F0058-B125-16F3-5D8A-AD4D3DC6B9EF}"/>
                </a:ext>
              </a:extLst>
            </p:cNvPr>
            <p:cNvSpPr/>
            <p:nvPr/>
          </p:nvSpPr>
          <p:spPr>
            <a:xfrm>
              <a:off x="3941555" y="27923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25" tIns="78625" rIns="78625" bIns="78625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PT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Organizações</a:t>
              </a: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3" name="Google Shape;1753;p140">
              <a:extLst>
                <a:ext uri="{FF2B5EF4-FFF2-40B4-BE49-F238E27FC236}">
                  <a16:creationId xmlns:a16="http://schemas.microsoft.com/office/drawing/2014/main" id="{A5ED901A-B3FE-55E8-1CDE-26A6F07BE62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 amt="16000"/>
            </a:blip>
            <a:srcRect/>
            <a:stretch/>
          </p:blipFill>
          <p:spPr>
            <a:xfrm>
              <a:off x="4315000" y="50000"/>
              <a:ext cx="473400" cy="473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124" name="Google Shape;1754;p140">
              <a:extLst>
                <a:ext uri="{FF2B5EF4-FFF2-40B4-BE49-F238E27FC236}">
                  <a16:creationId xmlns:a16="http://schemas.microsoft.com/office/drawing/2014/main" id="{6740FC50-5708-F3F0-D731-7CAF241822D1}"/>
                </a:ext>
              </a:extLst>
            </p:cNvPr>
            <p:cNvSpPr txBox="1"/>
            <p:nvPr/>
          </p:nvSpPr>
          <p:spPr>
            <a:xfrm>
              <a:off x="3934238" y="389313"/>
              <a:ext cx="12582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pt-PT" sz="1900">
                  <a:solidFill>
                    <a:srgbClr val="CCCCCC"/>
                  </a:solidFill>
                  <a:latin typeface="Calibri"/>
                  <a:ea typeface="Calibri"/>
                  <a:cs typeface="Calibri"/>
                  <a:sym typeface="Calibri"/>
                </a:rPr>
                <a:t>Organizações</a:t>
              </a:r>
              <a:endParaRPr sz="1900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5" name="Google Shape;1760;p140">
            <a:extLst>
              <a:ext uri="{FF2B5EF4-FFF2-40B4-BE49-F238E27FC236}">
                <a16:creationId xmlns:a16="http://schemas.microsoft.com/office/drawing/2014/main" id="{63C724CA-10AF-948E-8CCD-209F548EC7B1}"/>
              </a:ext>
            </a:extLst>
          </p:cNvPr>
          <p:cNvSpPr txBox="1"/>
          <p:nvPr/>
        </p:nvSpPr>
        <p:spPr>
          <a:xfrm>
            <a:off x="7926783" y="1820465"/>
            <a:ext cx="1677600" cy="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pt-PT" sz="1900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Produções</a:t>
            </a:r>
            <a:endParaRPr sz="1900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6" name="Google Shape;1761;p140">
            <a:extLst>
              <a:ext uri="{FF2B5EF4-FFF2-40B4-BE49-F238E27FC236}">
                <a16:creationId xmlns:a16="http://schemas.microsoft.com/office/drawing/2014/main" id="{AD0F5D49-F076-AACE-23C7-78C218A6D7CF}"/>
              </a:ext>
            </a:extLst>
          </p:cNvPr>
          <p:cNvGrpSpPr/>
          <p:nvPr/>
        </p:nvGrpSpPr>
        <p:grpSpPr>
          <a:xfrm>
            <a:off x="9555104" y="1323814"/>
            <a:ext cx="2047600" cy="870253"/>
            <a:chOff x="7166328" y="1170923"/>
            <a:chExt cx="1535700" cy="652689"/>
          </a:xfrm>
        </p:grpSpPr>
        <p:sp>
          <p:nvSpPr>
            <p:cNvPr id="127" name="Google Shape;1762;p140">
              <a:extLst>
                <a:ext uri="{FF2B5EF4-FFF2-40B4-BE49-F238E27FC236}">
                  <a16:creationId xmlns:a16="http://schemas.microsoft.com/office/drawing/2014/main" id="{4D7D037B-BEFE-38B3-9A31-326652BF7AD7}"/>
                </a:ext>
              </a:extLst>
            </p:cNvPr>
            <p:cNvSpPr/>
            <p:nvPr/>
          </p:nvSpPr>
          <p:spPr>
            <a:xfrm>
              <a:off x="7324037" y="1170923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25" tIns="78625" rIns="78625" bIns="78625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PT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Outcomes / outputs</a:t>
              </a: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763;p140">
              <a:extLst>
                <a:ext uri="{FF2B5EF4-FFF2-40B4-BE49-F238E27FC236}">
                  <a16:creationId xmlns:a16="http://schemas.microsoft.com/office/drawing/2014/main" id="{978A52C1-57E7-CEBC-7271-821F52B73C25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 amt="11000"/>
            </a:blip>
            <a:srcRect/>
            <a:stretch/>
          </p:blipFill>
          <p:spPr>
            <a:xfrm>
              <a:off x="7697477" y="1194498"/>
              <a:ext cx="360900" cy="45813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129" name="Google Shape;1764;p140">
              <a:extLst>
                <a:ext uri="{FF2B5EF4-FFF2-40B4-BE49-F238E27FC236}">
                  <a16:creationId xmlns:a16="http://schemas.microsoft.com/office/drawing/2014/main" id="{688EAC2F-743A-29C5-E2D8-8530B887759A}"/>
                </a:ext>
              </a:extLst>
            </p:cNvPr>
            <p:cNvSpPr txBox="1"/>
            <p:nvPr/>
          </p:nvSpPr>
          <p:spPr>
            <a:xfrm>
              <a:off x="7166328" y="1532313"/>
              <a:ext cx="15357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pt-PT" sz="1900">
                  <a:solidFill>
                    <a:srgbClr val="CCCCCC"/>
                  </a:solidFill>
                  <a:latin typeface="Calibri"/>
                  <a:ea typeface="Calibri"/>
                  <a:cs typeface="Calibri"/>
                  <a:sym typeface="Calibri"/>
                </a:rPr>
                <a:t>Infras.científicas</a:t>
              </a:r>
              <a:endParaRPr sz="1900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5" name="Google Shape;1755;p140">
            <a:extLst>
              <a:ext uri="{FF2B5EF4-FFF2-40B4-BE49-F238E27FC236}">
                <a16:creationId xmlns:a16="http://schemas.microsoft.com/office/drawing/2014/main" id="{71AEE8BC-E12B-A1D0-4C4A-D12CF1C692D6}"/>
              </a:ext>
            </a:extLst>
          </p:cNvPr>
          <p:cNvGrpSpPr/>
          <p:nvPr/>
        </p:nvGrpSpPr>
        <p:grpSpPr>
          <a:xfrm>
            <a:off x="6066449" y="882506"/>
            <a:ext cx="1806000" cy="1391600"/>
            <a:chOff x="4994200" y="-310725"/>
            <a:chExt cx="1354500" cy="1043700"/>
          </a:xfrm>
        </p:grpSpPr>
        <p:sp>
          <p:nvSpPr>
            <p:cNvPr id="136" name="Google Shape;1756;p140">
              <a:extLst>
                <a:ext uri="{FF2B5EF4-FFF2-40B4-BE49-F238E27FC236}">
                  <a16:creationId xmlns:a16="http://schemas.microsoft.com/office/drawing/2014/main" id="{DBC2C9EB-3B60-2AAC-CCA5-A782073C5858}"/>
                </a:ext>
              </a:extLst>
            </p:cNvPr>
            <p:cNvSpPr/>
            <p:nvPr/>
          </p:nvSpPr>
          <p:spPr>
            <a:xfrm>
              <a:off x="4994200" y="-310725"/>
              <a:ext cx="1354500" cy="104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37" name="Google Shape;1757;p140">
              <a:extLst>
                <a:ext uri="{FF2B5EF4-FFF2-40B4-BE49-F238E27FC236}">
                  <a16:creationId xmlns:a16="http://schemas.microsoft.com/office/drawing/2014/main" id="{B2B96ABE-BC3D-584C-973A-CEB6982BDB32}"/>
                </a:ext>
              </a:extLst>
            </p:cNvPr>
            <p:cNvSpPr/>
            <p:nvPr/>
          </p:nvSpPr>
          <p:spPr>
            <a:xfrm>
              <a:off x="5061296" y="27923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25" tIns="78625" rIns="78625" bIns="78625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PT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Financiamento / projetos</a:t>
              </a: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8" name="Google Shape;1758;p140">
              <a:extLst>
                <a:ext uri="{FF2B5EF4-FFF2-40B4-BE49-F238E27FC236}">
                  <a16:creationId xmlns:a16="http://schemas.microsoft.com/office/drawing/2014/main" id="{C0C4C6A8-BB26-E817-EF02-3151AB09AA0A}"/>
                </a:ext>
              </a:extLst>
            </p:cNvPr>
            <p:cNvPicPr preferRelativeResize="0"/>
            <p:nvPr/>
          </p:nvPicPr>
          <p:blipFill rotWithShape="1">
            <a:blip r:embed="rId7">
              <a:alphaModFix amt="14000"/>
            </a:blip>
            <a:srcRect/>
            <a:stretch/>
          </p:blipFill>
          <p:spPr>
            <a:xfrm>
              <a:off x="5450037" y="65824"/>
              <a:ext cx="473400" cy="473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139" name="Google Shape;1759;p140">
              <a:extLst>
                <a:ext uri="{FF2B5EF4-FFF2-40B4-BE49-F238E27FC236}">
                  <a16:creationId xmlns:a16="http://schemas.microsoft.com/office/drawing/2014/main" id="{0D7D13B2-1D04-9725-B556-FF84A9F9437E}"/>
                </a:ext>
              </a:extLst>
            </p:cNvPr>
            <p:cNvSpPr txBox="1"/>
            <p:nvPr/>
          </p:nvSpPr>
          <p:spPr>
            <a:xfrm>
              <a:off x="5065588" y="379263"/>
              <a:ext cx="12582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pt-PT" sz="1900">
                  <a:solidFill>
                    <a:srgbClr val="CCCCCC"/>
                  </a:solidFill>
                  <a:latin typeface="Calibri"/>
                  <a:ea typeface="Calibri"/>
                  <a:cs typeface="Calibri"/>
                  <a:sym typeface="Calibri"/>
                </a:rPr>
                <a:t>Projetos/Fin.</a:t>
              </a:r>
              <a:endParaRPr sz="1900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0" name="Google Shape;793;p111">
            <a:extLst>
              <a:ext uri="{FF2B5EF4-FFF2-40B4-BE49-F238E27FC236}">
                <a16:creationId xmlns:a16="http://schemas.microsoft.com/office/drawing/2014/main" id="{0804B4A8-1DFE-9371-B5FB-4E9CC9FFE493}"/>
              </a:ext>
            </a:extLst>
          </p:cNvPr>
          <p:cNvSpPr txBox="1"/>
          <p:nvPr/>
        </p:nvSpPr>
        <p:spPr>
          <a:xfrm>
            <a:off x="2788431" y="6338753"/>
            <a:ext cx="6669875" cy="49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SoS = Sistema de Sistemas = ecossistema</a:t>
            </a:r>
            <a:endParaRPr sz="1867"/>
          </a:p>
        </p:txBody>
      </p:sp>
      <p:sp>
        <p:nvSpPr>
          <p:cNvPr id="141" name="Google Shape;796;p111">
            <a:extLst>
              <a:ext uri="{FF2B5EF4-FFF2-40B4-BE49-F238E27FC236}">
                <a16:creationId xmlns:a16="http://schemas.microsoft.com/office/drawing/2014/main" id="{B5FE8212-5596-B991-D417-19C875654F9E}"/>
              </a:ext>
            </a:extLst>
          </p:cNvPr>
          <p:cNvSpPr/>
          <p:nvPr/>
        </p:nvSpPr>
        <p:spPr>
          <a:xfrm>
            <a:off x="745431" y="5584697"/>
            <a:ext cx="10598217" cy="377221"/>
          </a:xfrm>
          <a:custGeom>
            <a:avLst/>
            <a:gdLst/>
            <a:ahLst/>
            <a:cxnLst/>
            <a:rect l="l" t="t" r="r" b="b"/>
            <a:pathLst>
              <a:path w="10888580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10842000" y="0"/>
                </a:lnTo>
                <a:cubicBezTo>
                  <a:pt x="10867725" y="0"/>
                  <a:pt x="10888580" y="20855"/>
                  <a:pt x="10888580" y="46580"/>
                </a:cubicBezTo>
                <a:lnTo>
                  <a:pt x="10888580" y="419221"/>
                </a:lnTo>
                <a:cubicBezTo>
                  <a:pt x="10888580" y="444946"/>
                  <a:pt x="10867725" y="465801"/>
                  <a:pt x="10842000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F3F3F3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75" tIns="66975" rIns="66975" bIns="66975" anchor="ctr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" sz="1600" b="1">
                <a:solidFill>
                  <a:srgbClr val="D9D9D9"/>
                </a:solidFill>
                <a:latin typeface="Calibri"/>
                <a:cs typeface="Calibri"/>
                <a:sym typeface="Calibri"/>
              </a:rPr>
              <a:t>Monitorização e Compliance</a:t>
            </a:r>
            <a:endParaRPr sz="1600" b="1">
              <a:solidFill>
                <a:srgbClr val="D9D9D9"/>
              </a:solidFill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03919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B2199098-0766-A85C-EE1A-BB8B475D443D}"/>
              </a:ext>
            </a:extLst>
          </p:cNvPr>
          <p:cNvSpPr/>
          <p:nvPr/>
        </p:nvSpPr>
        <p:spPr>
          <a:xfrm>
            <a:off x="10323222" y="0"/>
            <a:ext cx="1893783" cy="1758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5549FC-2838-2B82-08D6-5CC6C5CA3742}"/>
              </a:ext>
            </a:extLst>
          </p:cNvPr>
          <p:cNvSpPr/>
          <p:nvPr/>
        </p:nvSpPr>
        <p:spPr>
          <a:xfrm>
            <a:off x="3380509" y="6400514"/>
            <a:ext cx="8719127" cy="457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56E5C1-8835-75E4-38DF-32B4F5626464}"/>
              </a:ext>
            </a:extLst>
          </p:cNvPr>
          <p:cNvSpPr/>
          <p:nvPr/>
        </p:nvSpPr>
        <p:spPr>
          <a:xfrm>
            <a:off x="97204" y="107136"/>
            <a:ext cx="2699261" cy="813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Google Shape;791;p111">
            <a:extLst>
              <a:ext uri="{FF2B5EF4-FFF2-40B4-BE49-F238E27FC236}">
                <a16:creationId xmlns:a16="http://schemas.microsoft.com/office/drawing/2014/main" id="{16D1A251-5608-AD5A-C3E3-13E26D07DE08}"/>
              </a:ext>
            </a:extLst>
          </p:cNvPr>
          <p:cNvSpPr txBox="1"/>
          <p:nvPr/>
        </p:nvSpPr>
        <p:spPr>
          <a:xfrm>
            <a:off x="97205" y="-31498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PT</a:t>
            </a:r>
            <a:r>
              <a:rPr lang="pt-PT" sz="3600" b="1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CRIS </a:t>
            </a: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|</a:t>
            </a:r>
            <a:r>
              <a:rPr lang="pt-PT" sz="44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 </a:t>
            </a:r>
            <a:r>
              <a:rPr lang="pt-PT" sz="32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Sistema de Indicadores de C&amp;T</a:t>
            </a:r>
          </a:p>
        </p:txBody>
      </p:sp>
      <p:sp>
        <p:nvSpPr>
          <p:cNvPr id="2" name="Google Shape;1784;p141">
            <a:extLst>
              <a:ext uri="{FF2B5EF4-FFF2-40B4-BE49-F238E27FC236}">
                <a16:creationId xmlns:a16="http://schemas.microsoft.com/office/drawing/2014/main" id="{2EDB3276-14C3-C6DF-AC9E-AFBBA4E0F0CE}"/>
              </a:ext>
            </a:extLst>
          </p:cNvPr>
          <p:cNvSpPr txBox="1"/>
          <p:nvPr/>
        </p:nvSpPr>
        <p:spPr>
          <a:xfrm>
            <a:off x="447931" y="5734153"/>
            <a:ext cx="11528700" cy="101562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pt-PT" sz="1200" b="1" i="0" u="none" strike="noStrike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POCI-05-5762-FSE-000438</a:t>
            </a:r>
            <a:r>
              <a:rPr lang="pt-PT" sz="1200" b="0" i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  <a:endParaRPr lang="pt-PT" sz="1900" b="0" i="0">
              <a:solidFill>
                <a:srgbClr val="444444"/>
              </a:solidFill>
              <a:effectLst/>
              <a:latin typeface="Calibri"/>
              <a:cs typeface="Calibri"/>
              <a:sym typeface="Calibri"/>
            </a:endParaRPr>
          </a:p>
          <a:p>
            <a:pPr algn="ctr"/>
            <a:r>
              <a:rPr lang="pt-PT" sz="19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1900" i="1"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pt-PT" sz="1900" b="1" i="1">
                <a:latin typeface="Calibri"/>
                <a:ea typeface="Calibri"/>
                <a:cs typeface="Calibri"/>
                <a:sym typeface="Calibri"/>
              </a:rPr>
              <a:t>Transformação Digital na Investigação: Ciência Aberta e Gestão de Ciência</a:t>
            </a:r>
            <a:r>
              <a:rPr lang="pt-PT" sz="1900" i="1">
                <a:latin typeface="Calibri"/>
                <a:ea typeface="Calibri"/>
                <a:cs typeface="Calibri"/>
                <a:sym typeface="Calibri"/>
              </a:rPr>
              <a:t>”</a:t>
            </a:r>
          </a:p>
          <a:p>
            <a:pPr algn="ctr"/>
            <a:r>
              <a:rPr lang="pt-PT" sz="1900" i="1">
                <a:latin typeface="Calibri"/>
                <a:ea typeface="Calibri"/>
                <a:cs typeface="Calibri"/>
                <a:sym typeface="Calibri"/>
              </a:rPr>
              <a:t>WP5 – Desenvolvimento de um sistema de indicadores de C&amp;T</a:t>
            </a:r>
            <a:endParaRPr sz="1900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DE8F8F-B028-D629-31C9-A8825BE5E602}"/>
              </a:ext>
            </a:extLst>
          </p:cNvPr>
          <p:cNvSpPr/>
          <p:nvPr/>
        </p:nvSpPr>
        <p:spPr>
          <a:xfrm rot="5400000" flipH="1">
            <a:off x="8009612" y="2626226"/>
            <a:ext cx="4055163" cy="1067811"/>
          </a:xfrm>
          <a:prstGeom prst="rect">
            <a:avLst/>
          </a:prstGeom>
          <a:solidFill>
            <a:srgbClr val="44546A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vert="horz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WP5 - BI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CC7458-2800-9328-2BC0-04C8073C9983}"/>
              </a:ext>
            </a:extLst>
          </p:cNvPr>
          <p:cNvSpPr/>
          <p:nvPr/>
        </p:nvSpPr>
        <p:spPr>
          <a:xfrm>
            <a:off x="1331843" y="1094921"/>
            <a:ext cx="914400" cy="4055165"/>
          </a:xfrm>
          <a:prstGeom prst="rect">
            <a:avLst/>
          </a:prstGeom>
          <a:solidFill>
            <a:srgbClr val="E7E6E6">
              <a:lumMod val="5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WP 1 - Coordenação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09B9DA-C097-8B41-728F-E978173FAAAA}"/>
              </a:ext>
            </a:extLst>
          </p:cNvPr>
          <p:cNvSpPr/>
          <p:nvPr/>
        </p:nvSpPr>
        <p:spPr>
          <a:xfrm>
            <a:off x="2576764" y="1136923"/>
            <a:ext cx="6145205" cy="830997"/>
          </a:xfrm>
          <a:prstGeom prst="rect">
            <a:avLst/>
          </a:prstGeom>
          <a:solidFill>
            <a:srgbClr val="44546A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WP2 - GDI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6080CF-D6CC-45D2-9E61-1DD165E2BE74}"/>
              </a:ext>
            </a:extLst>
          </p:cNvPr>
          <p:cNvSpPr/>
          <p:nvPr/>
        </p:nvSpPr>
        <p:spPr>
          <a:xfrm>
            <a:off x="3388243" y="2188370"/>
            <a:ext cx="2878489" cy="830997"/>
          </a:xfrm>
          <a:prstGeom prst="rect">
            <a:avLst/>
          </a:prstGeom>
          <a:solidFill>
            <a:srgbClr val="44546A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WP3 - </a:t>
            </a:r>
            <a:r>
              <a:rPr kumimoji="0" lang="pt-PT" sz="20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SciProj</a:t>
            </a:r>
            <a:endParaRPr kumimoji="0" lang="pt-PT" sz="2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034F03D-79B1-3455-4094-E11C7297262C}"/>
              </a:ext>
            </a:extLst>
          </p:cNvPr>
          <p:cNvSpPr/>
          <p:nvPr/>
        </p:nvSpPr>
        <p:spPr>
          <a:xfrm>
            <a:off x="5441836" y="3174848"/>
            <a:ext cx="3280133" cy="830997"/>
          </a:xfrm>
          <a:prstGeom prst="rect">
            <a:avLst/>
          </a:prstGeom>
          <a:solidFill>
            <a:srgbClr val="44546A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WP4 - RNOCT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D1078B3-1AA1-C385-DB0B-E64E9DF8B2B3}"/>
              </a:ext>
            </a:extLst>
          </p:cNvPr>
          <p:cNvSpPr/>
          <p:nvPr/>
        </p:nvSpPr>
        <p:spPr>
          <a:xfrm rot="16200000">
            <a:off x="5217679" y="1645794"/>
            <a:ext cx="809097" cy="6199482"/>
          </a:xfrm>
          <a:prstGeom prst="rect">
            <a:avLst/>
          </a:prstGeom>
          <a:solidFill>
            <a:srgbClr val="44546A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vert="vert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WP6 – Monitorização &amp;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Compliance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63AD37F-868A-B9D1-4429-88D841F696F0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8721969" y="1552422"/>
            <a:ext cx="781320" cy="0"/>
          </a:xfrm>
          <a:prstGeom prst="line">
            <a:avLst/>
          </a:prstGeom>
          <a:noFill/>
          <a:ln w="38100" cap="flat" cmpd="sng" algn="ctr">
            <a:solidFill>
              <a:sysClr val="window" lastClr="FFFFFF">
                <a:lumMod val="75000"/>
              </a:sysClr>
            </a:solidFill>
            <a:prstDash val="dash"/>
            <a:miter lim="800000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BC63A84-44E6-7B82-F8BC-BF2069D9D558}"/>
              </a:ext>
            </a:extLst>
          </p:cNvPr>
          <p:cNvCxnSpPr>
            <a:cxnSpLocks/>
          </p:cNvCxnSpPr>
          <p:nvPr/>
        </p:nvCxnSpPr>
        <p:spPr>
          <a:xfrm>
            <a:off x="3209192" y="1967920"/>
            <a:ext cx="0" cy="1806744"/>
          </a:xfrm>
          <a:prstGeom prst="line">
            <a:avLst/>
          </a:prstGeom>
          <a:noFill/>
          <a:ln w="38100" cap="flat" cmpd="sng" algn="ctr">
            <a:solidFill>
              <a:sysClr val="window" lastClr="FFFFFF">
                <a:lumMod val="75000"/>
              </a:sysClr>
            </a:solidFill>
            <a:prstDash val="dash"/>
            <a:miter lim="800000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BEDD90C-50C0-47C2-F936-2CE6A6B41169}"/>
              </a:ext>
            </a:extLst>
          </p:cNvPr>
          <p:cNvCxnSpPr>
            <a:cxnSpLocks/>
          </p:cNvCxnSpPr>
          <p:nvPr/>
        </p:nvCxnSpPr>
        <p:spPr>
          <a:xfrm>
            <a:off x="2974730" y="1967920"/>
            <a:ext cx="0" cy="2373066"/>
          </a:xfrm>
          <a:prstGeom prst="line">
            <a:avLst/>
          </a:prstGeom>
          <a:noFill/>
          <a:ln w="38100" cap="flat" cmpd="sng" algn="ctr">
            <a:solidFill>
              <a:sysClr val="window" lastClr="FFFFFF">
                <a:lumMod val="75000"/>
              </a:sysClr>
            </a:solidFill>
            <a:prstDash val="dash"/>
            <a:miter lim="800000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8D75FDB-275A-6BF4-787E-71E4B5743C20}"/>
              </a:ext>
            </a:extLst>
          </p:cNvPr>
          <p:cNvCxnSpPr>
            <a:cxnSpLocks/>
          </p:cNvCxnSpPr>
          <p:nvPr/>
        </p:nvCxnSpPr>
        <p:spPr>
          <a:xfrm>
            <a:off x="8721969" y="3621546"/>
            <a:ext cx="781320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C4FA617-C985-8C28-0E3A-40B30477B3D6}"/>
              </a:ext>
            </a:extLst>
          </p:cNvPr>
          <p:cNvCxnSpPr>
            <a:cxnSpLocks/>
          </p:cNvCxnSpPr>
          <p:nvPr/>
        </p:nvCxnSpPr>
        <p:spPr>
          <a:xfrm>
            <a:off x="8721969" y="4749892"/>
            <a:ext cx="781320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9DB4174-AB7E-64F3-8467-E72ABFEF894A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6266732" y="2603869"/>
            <a:ext cx="3236557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E31B8D2-287A-46B3-71FD-8D4194FDCE8C}"/>
              </a:ext>
            </a:extLst>
          </p:cNvPr>
          <p:cNvCxnSpPr>
            <a:cxnSpLocks/>
          </p:cNvCxnSpPr>
          <p:nvPr/>
        </p:nvCxnSpPr>
        <p:spPr>
          <a:xfrm>
            <a:off x="4835769" y="3621546"/>
            <a:ext cx="606067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BFC47DD-2A24-F6DD-89B7-D89046389EFD}"/>
              </a:ext>
            </a:extLst>
          </p:cNvPr>
          <p:cNvCxnSpPr>
            <a:cxnSpLocks/>
          </p:cNvCxnSpPr>
          <p:nvPr/>
        </p:nvCxnSpPr>
        <p:spPr>
          <a:xfrm rot="16200000">
            <a:off x="4548663" y="3318512"/>
            <a:ext cx="606067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701639-FF0D-701B-F5A8-596A63DC6F15}"/>
              </a:ext>
            </a:extLst>
          </p:cNvPr>
          <p:cNvCxnSpPr>
            <a:cxnSpLocks/>
          </p:cNvCxnSpPr>
          <p:nvPr/>
        </p:nvCxnSpPr>
        <p:spPr>
          <a:xfrm flipV="1">
            <a:off x="6091869" y="4005845"/>
            <a:ext cx="4133" cy="3351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C689356-5AD6-5385-0E66-635DF9351504}"/>
              </a:ext>
            </a:extLst>
          </p:cNvPr>
          <p:cNvCxnSpPr>
            <a:cxnSpLocks/>
          </p:cNvCxnSpPr>
          <p:nvPr/>
        </p:nvCxnSpPr>
        <p:spPr>
          <a:xfrm flipH="1">
            <a:off x="3209192" y="3788623"/>
            <a:ext cx="2232644" cy="0"/>
          </a:xfrm>
          <a:prstGeom prst="line">
            <a:avLst/>
          </a:prstGeom>
          <a:noFill/>
          <a:ln w="38100" cap="flat" cmpd="sng" algn="ctr">
            <a:solidFill>
              <a:sysClr val="window" lastClr="FFFFFF">
                <a:lumMod val="75000"/>
              </a:sysClr>
            </a:solidFill>
            <a:prstDash val="dash"/>
            <a:miter lim="800000"/>
          </a:ln>
          <a:effectLst/>
        </p:spPr>
      </p:cxnSp>
      <p:pic>
        <p:nvPicPr>
          <p:cNvPr id="36" name="Google Shape;168;g134f5c2acae_0_22" descr="http://www.isel.pt/pInst/UnidadesComplementares/Biblioteca/imgs/LOGO_B_ON.jpg">
            <a:extLst>
              <a:ext uri="{FF2B5EF4-FFF2-40B4-BE49-F238E27FC236}">
                <a16:creationId xmlns:a16="http://schemas.microsoft.com/office/drawing/2014/main" id="{B7561894-6CD4-91C3-DFE5-0E8E6F4869E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2500" y1="35000" x2="52500" y2="35000"/>
                        <a14:foregroundMark x1="51000" y1="38500" x2="71000" y2="40000"/>
                        <a14:foregroundMark x1="71000" y1="40000" x2="71500" y2="41000"/>
                        <a14:foregroundMark x1="39500" y1="49500" x2="44500" y2="49000"/>
                        <a14:foregroundMark x1="57500" y1="47000" x2="71000" y2="55500"/>
                        <a14:foregroundMark x1="70000" y1="51500" x2="55500" y2="59000"/>
                        <a14:foregroundMark x1="57000" y1="57500" x2="70000" y2="48000"/>
                        <a14:foregroundMark x1="69000" y1="48000" x2="54000" y2="57000"/>
                        <a14:foregroundMark x1="57500" y1="49000" x2="71000" y2="46500"/>
                        <a14:foregroundMark x1="70500" y1="46000" x2="55000" y2="44500"/>
                        <a14:foregroundMark x1="40500" y1="48000" x2="45500" y2="50000"/>
                        <a14:foregroundMark x1="45500" y1="50000" x2="43500" y2="50000"/>
                        <a14:foregroundMark x1="43500" y1="50000" x2="49500" y2="58000"/>
                        <a14:foregroundMark x1="40500" y1="50000" x2="49000" y2="58000"/>
                        <a14:foregroundMark x1="43500" y1="57500" x2="43000" y2="61000"/>
                        <a14:foregroundMark x1="42000" y1="60000" x2="36500" y2="52500"/>
                        <a14:foregroundMark x1="29500" y1="27000" x2="23000" y2="38000"/>
                        <a14:foregroundMark x1="26000" y1="32500" x2="21000" y2="27500"/>
                        <a14:foregroundMark x1="23000" y1="27000" x2="21500" y2="25500"/>
                        <a14:foregroundMark x1="22500" y1="24500" x2="22500" y2="24500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9655427" y="4300827"/>
            <a:ext cx="805106" cy="805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68;g134f5c2acae_0_22" descr="http://www.isel.pt/pInst/UnidadesComplementares/Biblioteca/imgs/LOGO_B_ON.jpg">
            <a:extLst>
              <a:ext uri="{FF2B5EF4-FFF2-40B4-BE49-F238E27FC236}">
                <a16:creationId xmlns:a16="http://schemas.microsoft.com/office/drawing/2014/main" id="{B486283B-5D8E-3734-4A9A-D926EB70D52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2500" y1="35000" x2="52500" y2="35000"/>
                        <a14:foregroundMark x1="51000" y1="38500" x2="71000" y2="40000"/>
                        <a14:foregroundMark x1="71000" y1="40000" x2="71500" y2="41000"/>
                        <a14:foregroundMark x1="39500" y1="49500" x2="44500" y2="49000"/>
                        <a14:foregroundMark x1="57500" y1="47000" x2="71000" y2="55500"/>
                        <a14:foregroundMark x1="70000" y1="51500" x2="55500" y2="59000"/>
                        <a14:foregroundMark x1="57000" y1="57500" x2="70000" y2="48000"/>
                        <a14:foregroundMark x1="69000" y1="48000" x2="54000" y2="57000"/>
                        <a14:foregroundMark x1="57500" y1="49000" x2="71000" y2="46500"/>
                        <a14:foregroundMark x1="70500" y1="46000" x2="55000" y2="44500"/>
                        <a14:foregroundMark x1="40500" y1="48000" x2="45500" y2="50000"/>
                        <a14:foregroundMark x1="45500" y1="50000" x2="43500" y2="50000"/>
                        <a14:foregroundMark x1="43500" y1="50000" x2="49500" y2="58000"/>
                        <a14:foregroundMark x1="40500" y1="50000" x2="49000" y2="58000"/>
                        <a14:foregroundMark x1="43500" y1="57500" x2="43000" y2="61000"/>
                        <a14:foregroundMark x1="42000" y1="60000" x2="36500" y2="52500"/>
                        <a14:foregroundMark x1="29500" y1="27000" x2="23000" y2="38000"/>
                        <a14:foregroundMark x1="26000" y1="32500" x2="21000" y2="27500"/>
                        <a14:foregroundMark x1="23000" y1="27000" x2="21500" y2="25500"/>
                        <a14:foregroundMark x1="22500" y1="24500" x2="22500" y2="24500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972146" y="4340986"/>
            <a:ext cx="805106" cy="805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13;p4">
            <a:extLst>
              <a:ext uri="{FF2B5EF4-FFF2-40B4-BE49-F238E27FC236}">
                <a16:creationId xmlns:a16="http://schemas.microsoft.com/office/drawing/2014/main" id="{A5C826A9-39FD-5258-12D4-FEA57208CCF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84352" y="4494367"/>
            <a:ext cx="1157404" cy="523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13;p4">
            <a:extLst>
              <a:ext uri="{FF2B5EF4-FFF2-40B4-BE49-F238E27FC236}">
                <a16:creationId xmlns:a16="http://schemas.microsoft.com/office/drawing/2014/main" id="{F6C542DF-91AD-379E-5E23-4FE5B52255B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55708" y="2913219"/>
            <a:ext cx="1015391" cy="459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13;p4">
            <a:extLst>
              <a:ext uri="{FF2B5EF4-FFF2-40B4-BE49-F238E27FC236}">
                <a16:creationId xmlns:a16="http://schemas.microsoft.com/office/drawing/2014/main" id="{2D6BDC75-D676-ECAD-4BEA-C5810D9D705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3343" y="2382982"/>
            <a:ext cx="1157404" cy="523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07;g134f5c2acae_0_30">
            <a:extLst>
              <a:ext uri="{FF2B5EF4-FFF2-40B4-BE49-F238E27FC236}">
                <a16:creationId xmlns:a16="http://schemas.microsoft.com/office/drawing/2014/main" id="{D1999974-94EA-0A3F-A981-5134933D85E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48411" y="4407849"/>
            <a:ext cx="685613" cy="6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07;g134f5c2acae_0_30">
            <a:extLst>
              <a:ext uri="{FF2B5EF4-FFF2-40B4-BE49-F238E27FC236}">
                <a16:creationId xmlns:a16="http://schemas.microsoft.com/office/drawing/2014/main" id="{1B0D318E-3F8E-93D3-F239-96F8FE4CEA1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53078" y="3227237"/>
            <a:ext cx="685613" cy="6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07;g134f5c2acae_0_30">
            <a:extLst>
              <a:ext uri="{FF2B5EF4-FFF2-40B4-BE49-F238E27FC236}">
                <a16:creationId xmlns:a16="http://schemas.microsoft.com/office/drawing/2014/main" id="{40924732-0E4B-CF56-F775-612C2F2B7BB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23807" y="3656986"/>
            <a:ext cx="685613" cy="6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57;g134f5c2acae_0_35">
            <a:extLst>
              <a:ext uri="{FF2B5EF4-FFF2-40B4-BE49-F238E27FC236}">
                <a16:creationId xmlns:a16="http://schemas.microsoft.com/office/drawing/2014/main" id="{2ED73722-C108-9FF3-1148-9D9F623FF77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1284" y="1219046"/>
            <a:ext cx="1267895" cy="600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6BCEDCA6-A0AB-6178-127E-563EFB2F4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801" y="6360318"/>
            <a:ext cx="2237650" cy="34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62568CF3-2F40-29F0-8750-2B92ABBD51A2}"/>
              </a:ext>
            </a:extLst>
          </p:cNvPr>
          <p:cNvSpPr/>
          <p:nvPr/>
        </p:nvSpPr>
        <p:spPr>
          <a:xfrm>
            <a:off x="9516585" y="1143929"/>
            <a:ext cx="1067812" cy="404378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EB094E1-939C-82BB-7E16-63F2C8BBE4A1}"/>
              </a:ext>
            </a:extLst>
          </p:cNvPr>
          <p:cNvGrpSpPr/>
          <p:nvPr/>
        </p:nvGrpSpPr>
        <p:grpSpPr>
          <a:xfrm>
            <a:off x="10721648" y="-4291"/>
            <a:ext cx="1447231" cy="1444260"/>
            <a:chOff x="713884" y="2153856"/>
            <a:chExt cx="3165600" cy="3257394"/>
          </a:xfrm>
        </p:grpSpPr>
        <p:pic>
          <p:nvPicPr>
            <p:cNvPr id="50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9C4807B8-42AE-3003-B6FD-484B8B222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51" name="Google Shape;426;p97">
              <a:extLst>
                <a:ext uri="{FF2B5EF4-FFF2-40B4-BE49-F238E27FC236}">
                  <a16:creationId xmlns:a16="http://schemas.microsoft.com/office/drawing/2014/main" id="{77A319A5-1FFF-1F40-B913-900AF10A29FB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A0F75D1-6C2B-04BD-7AAC-D298B39E391A}"/>
              </a:ext>
            </a:extLst>
          </p:cNvPr>
          <p:cNvSpPr txBox="1"/>
          <p:nvPr/>
        </p:nvSpPr>
        <p:spPr>
          <a:xfrm>
            <a:off x="11076740" y="404020"/>
            <a:ext cx="1082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/>
              <a:t>Oe3</a:t>
            </a:r>
          </a:p>
        </p:txBody>
      </p:sp>
    </p:spTree>
    <p:extLst>
      <p:ext uri="{BB962C8B-B14F-4D97-AF65-F5344CB8AC3E}">
        <p14:creationId xmlns:p14="http://schemas.microsoft.com/office/powerpoint/2010/main" val="11435015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42840DE-F70E-C993-0694-D3E807C64A7A}"/>
              </a:ext>
            </a:extLst>
          </p:cNvPr>
          <p:cNvSpPr/>
          <p:nvPr/>
        </p:nvSpPr>
        <p:spPr>
          <a:xfrm>
            <a:off x="10323222" y="0"/>
            <a:ext cx="1893783" cy="1758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Flowchart: Manual Input 5">
            <a:extLst>
              <a:ext uri="{FF2B5EF4-FFF2-40B4-BE49-F238E27FC236}">
                <a16:creationId xmlns:a16="http://schemas.microsoft.com/office/drawing/2014/main" id="{7AE7D538-F9A0-10F2-9E8A-C85A9CCC727B}"/>
              </a:ext>
            </a:extLst>
          </p:cNvPr>
          <p:cNvSpPr/>
          <p:nvPr/>
        </p:nvSpPr>
        <p:spPr>
          <a:xfrm>
            <a:off x="-1408" y="1439968"/>
            <a:ext cx="6327566" cy="5291815"/>
          </a:xfrm>
          <a:prstGeom prst="flowChartManualInpu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73491A-046D-0EE6-4B10-0FF203BBBFDF}"/>
              </a:ext>
            </a:extLst>
          </p:cNvPr>
          <p:cNvSpPr txBox="1"/>
          <p:nvPr/>
        </p:nvSpPr>
        <p:spPr>
          <a:xfrm>
            <a:off x="869872" y="2667230"/>
            <a:ext cx="503177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PT" sz="2000">
                <a:latin typeface="Montserrat"/>
              </a:rPr>
              <a:t>Análise do financiamento atribuído e executado no ecossistema de C&amp;T: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81A21A-4130-6D11-8904-9D3DC0519E8D}"/>
              </a:ext>
            </a:extLst>
          </p:cNvPr>
          <p:cNvSpPr txBox="1"/>
          <p:nvPr/>
        </p:nvSpPr>
        <p:spPr>
          <a:xfrm>
            <a:off x="345004" y="4057375"/>
            <a:ext cx="4363560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§"/>
            </a:pPr>
            <a:endParaRPr lang="pt-PT" sz="1700">
              <a:latin typeface="Montserra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14FCA1-A8F4-09EF-A49B-CC32FD936FD1}"/>
              </a:ext>
            </a:extLst>
          </p:cNvPr>
          <p:cNvSpPr txBox="1"/>
          <p:nvPr/>
        </p:nvSpPr>
        <p:spPr>
          <a:xfrm>
            <a:off x="869872" y="4057375"/>
            <a:ext cx="5320547" cy="877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§"/>
            </a:pPr>
            <a:r>
              <a:rPr lang="pt-PT" sz="1700" b="1">
                <a:latin typeface="Montserrat"/>
              </a:rPr>
              <a:t>Visão de ecossistema (supra financiador)</a:t>
            </a:r>
          </a:p>
          <a:p>
            <a:pPr marL="285750" indent="-285750">
              <a:buFont typeface="Wingdings"/>
              <a:buChar char="§"/>
            </a:pPr>
            <a:r>
              <a:rPr lang="pt-PT" sz="1700" b="1">
                <a:latin typeface="Montserrat"/>
              </a:rPr>
              <a:t>Entidades normalizadas</a:t>
            </a:r>
          </a:p>
          <a:p>
            <a:pPr marL="285750" indent="-285750">
              <a:buFont typeface="Wingdings"/>
              <a:buChar char="§"/>
            </a:pPr>
            <a:r>
              <a:rPr lang="pt-PT" sz="1700" b="1">
                <a:latin typeface="Montserrat"/>
              </a:rPr>
              <a:t>Perspetiva da Instituição</a:t>
            </a:r>
          </a:p>
        </p:txBody>
      </p:sp>
      <p:pic>
        <p:nvPicPr>
          <p:cNvPr id="12" name="Picture 12" descr="Chart&#10;&#10;Description automatically generated">
            <a:extLst>
              <a:ext uri="{FF2B5EF4-FFF2-40B4-BE49-F238E27FC236}">
                <a16:creationId xmlns:a16="http://schemas.microsoft.com/office/drawing/2014/main" id="{E8A84AFA-25E7-9680-90DD-16008F9EA2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610"/>
          <a:stretch/>
        </p:blipFill>
        <p:spPr>
          <a:xfrm>
            <a:off x="6403216" y="1457046"/>
            <a:ext cx="5736730" cy="5218298"/>
          </a:xfrm>
          <a:prstGeom prst="rect">
            <a:avLst/>
          </a:prstGeom>
        </p:spPr>
      </p:pic>
      <p:sp>
        <p:nvSpPr>
          <p:cNvPr id="4" name="Google Shape;791;p111">
            <a:extLst>
              <a:ext uri="{FF2B5EF4-FFF2-40B4-BE49-F238E27FC236}">
                <a16:creationId xmlns:a16="http://schemas.microsoft.com/office/drawing/2014/main" id="{ECB5821D-0A0C-1188-8520-9C9EC30EC843}"/>
              </a:ext>
            </a:extLst>
          </p:cNvPr>
          <p:cNvSpPr txBox="1"/>
          <p:nvPr/>
        </p:nvSpPr>
        <p:spPr>
          <a:xfrm>
            <a:off x="97205" y="-31498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PT</a:t>
            </a:r>
            <a:r>
              <a:rPr lang="pt-PT" sz="3600" b="1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CRIS </a:t>
            </a: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|</a:t>
            </a:r>
            <a:r>
              <a:rPr lang="pt-PT" sz="44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 </a:t>
            </a:r>
            <a:r>
              <a:rPr lang="pt-PT" sz="32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Sistema de Indicadores de C&amp;T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2DB9C7A-5268-D8F6-6950-1144ECE2E5A6}"/>
              </a:ext>
            </a:extLst>
          </p:cNvPr>
          <p:cNvGrpSpPr/>
          <p:nvPr/>
        </p:nvGrpSpPr>
        <p:grpSpPr>
          <a:xfrm>
            <a:off x="10721648" y="-4291"/>
            <a:ext cx="1447231" cy="1444260"/>
            <a:chOff x="713884" y="2153856"/>
            <a:chExt cx="3165600" cy="3257394"/>
          </a:xfrm>
        </p:grpSpPr>
        <p:pic>
          <p:nvPicPr>
            <p:cNvPr id="13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A7051939-C824-9172-689F-28D3666F2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14" name="Google Shape;426;p97">
              <a:extLst>
                <a:ext uri="{FF2B5EF4-FFF2-40B4-BE49-F238E27FC236}">
                  <a16:creationId xmlns:a16="http://schemas.microsoft.com/office/drawing/2014/main" id="{FC08B57D-E3F6-2EDC-3C8F-4EF7860CA8ED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9164A5F-7F20-B960-CAA7-2FA87D972AB2}"/>
              </a:ext>
            </a:extLst>
          </p:cNvPr>
          <p:cNvSpPr txBox="1"/>
          <p:nvPr/>
        </p:nvSpPr>
        <p:spPr>
          <a:xfrm>
            <a:off x="11076740" y="404020"/>
            <a:ext cx="1082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/>
              <a:t>Oe3</a:t>
            </a:r>
          </a:p>
        </p:txBody>
      </p:sp>
    </p:spTree>
    <p:extLst>
      <p:ext uri="{BB962C8B-B14F-4D97-AF65-F5344CB8AC3E}">
        <p14:creationId xmlns:p14="http://schemas.microsoft.com/office/powerpoint/2010/main" val="224953111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Manual Input 10">
            <a:extLst>
              <a:ext uri="{FF2B5EF4-FFF2-40B4-BE49-F238E27FC236}">
                <a16:creationId xmlns:a16="http://schemas.microsoft.com/office/drawing/2014/main" id="{B7BAFC9E-0925-91E8-A519-FB93C1DE34FD}"/>
              </a:ext>
            </a:extLst>
          </p:cNvPr>
          <p:cNvSpPr/>
          <p:nvPr/>
        </p:nvSpPr>
        <p:spPr>
          <a:xfrm>
            <a:off x="-2703" y="1506780"/>
            <a:ext cx="3391474" cy="4971586"/>
          </a:xfrm>
          <a:prstGeom prst="flowChartManualInpu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667D42-DFA5-3319-2BD0-A642A1E335CA}"/>
              </a:ext>
            </a:extLst>
          </p:cNvPr>
          <p:cNvSpPr txBox="1"/>
          <p:nvPr/>
        </p:nvSpPr>
        <p:spPr>
          <a:xfrm>
            <a:off x="304187" y="2705536"/>
            <a:ext cx="3312900" cy="877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700" b="1">
                <a:latin typeface="Montserrat"/>
                <a:sym typeface="Montserrat"/>
              </a:rPr>
              <a:t>CIÊNCIA</a:t>
            </a:r>
            <a:r>
              <a:rPr lang="en-GB" sz="1700">
                <a:latin typeface="Montserrat"/>
                <a:sym typeface="Montserrat"/>
              </a:rPr>
              <a:t>VITAE</a:t>
            </a:r>
            <a:r>
              <a:rPr lang="en-GB" sz="1700" b="1">
                <a:latin typeface="Montserrat"/>
                <a:sym typeface="Montserrat"/>
              </a:rPr>
              <a:t>: </a:t>
            </a:r>
            <a:endParaRPr lang="en-US" b="1"/>
          </a:p>
          <a:p>
            <a:r>
              <a:rPr lang="en-GB" sz="1700" b="1">
                <a:latin typeface="Montserrat"/>
                <a:sym typeface="Montserrat"/>
              </a:rPr>
              <a:t>Serviço de </a:t>
            </a:r>
            <a:r>
              <a:rPr lang="en-GB" sz="1700" b="1" err="1">
                <a:latin typeface="Montserrat"/>
                <a:sym typeface="Montserrat"/>
              </a:rPr>
              <a:t>Indicadores</a:t>
            </a:r>
            <a:r>
              <a:rPr lang="en-GB" sz="1700" b="1">
                <a:latin typeface="Montserrat"/>
                <a:sym typeface="Montserrat"/>
              </a:rPr>
              <a:t> </a:t>
            </a:r>
            <a:r>
              <a:rPr lang="en-GB" sz="1700" b="1" err="1">
                <a:latin typeface="Montserrat"/>
                <a:sym typeface="Montserrat"/>
              </a:rPr>
              <a:t>Institucionais</a:t>
            </a:r>
            <a:endParaRPr lang="en-GB" sz="1700" b="1" err="1">
              <a:latin typeface="Montserra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F59583-9093-5DF0-D835-80D16E1F5666}"/>
              </a:ext>
            </a:extLst>
          </p:cNvPr>
          <p:cNvSpPr txBox="1"/>
          <p:nvPr/>
        </p:nvSpPr>
        <p:spPr>
          <a:xfrm>
            <a:off x="371707" y="3744952"/>
            <a:ext cx="345687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§"/>
            </a:pPr>
            <a:endParaRPr lang="pt-PT">
              <a:latin typeface="Montserra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D5688A-76E3-5730-BBCE-3FA1CB4A59D0}"/>
              </a:ext>
            </a:extLst>
          </p:cNvPr>
          <p:cNvSpPr txBox="1"/>
          <p:nvPr/>
        </p:nvSpPr>
        <p:spPr>
          <a:xfrm>
            <a:off x="371707" y="4146979"/>
            <a:ext cx="2750634" cy="14619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PT" b="1">
                <a:latin typeface="Montserrat"/>
              </a:rPr>
              <a:t>63 Instituições Subscritoras</a:t>
            </a:r>
            <a:endParaRPr lang="en-US"/>
          </a:p>
          <a:p>
            <a:endParaRPr lang="pt-PT" b="1">
              <a:latin typeface="Montserrat"/>
            </a:endParaRPr>
          </a:p>
          <a:p>
            <a:r>
              <a:rPr lang="pt-PT" b="1">
                <a:latin typeface="Montserrat"/>
              </a:rPr>
              <a:t>Dimensão temporal</a:t>
            </a:r>
            <a:endParaRPr lang="pt-PT"/>
          </a:p>
          <a:p>
            <a:endParaRPr lang="pt-PT" sz="1700">
              <a:latin typeface="Montserra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5CB6AE-69E2-38AB-DA51-818088285F83}"/>
              </a:ext>
            </a:extLst>
          </p:cNvPr>
          <p:cNvSpPr/>
          <p:nvPr/>
        </p:nvSpPr>
        <p:spPr>
          <a:xfrm>
            <a:off x="3520633" y="5796986"/>
            <a:ext cx="3347012" cy="2507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Google Shape;791;p111">
            <a:extLst>
              <a:ext uri="{FF2B5EF4-FFF2-40B4-BE49-F238E27FC236}">
                <a16:creationId xmlns:a16="http://schemas.microsoft.com/office/drawing/2014/main" id="{E587E09B-08B7-2912-94F3-717F6247A21F}"/>
              </a:ext>
            </a:extLst>
          </p:cNvPr>
          <p:cNvSpPr txBox="1"/>
          <p:nvPr/>
        </p:nvSpPr>
        <p:spPr>
          <a:xfrm>
            <a:off x="97205" y="-31498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PT</a:t>
            </a:r>
            <a:r>
              <a:rPr lang="pt-PT" sz="3600" b="1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CRIS </a:t>
            </a: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|</a:t>
            </a:r>
            <a:r>
              <a:rPr lang="pt-PT" sz="44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 </a:t>
            </a:r>
            <a:r>
              <a:rPr lang="pt-PT" sz="32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Sistema de Indicadores de C&amp;T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AC49FA-3073-66F9-63EE-FEFF19C803B3}"/>
              </a:ext>
            </a:extLst>
          </p:cNvPr>
          <p:cNvSpPr/>
          <p:nvPr/>
        </p:nvSpPr>
        <p:spPr>
          <a:xfrm>
            <a:off x="10323222" y="0"/>
            <a:ext cx="1893783" cy="1758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83E0189-8120-44A3-CFC2-2910A796F0B3}"/>
              </a:ext>
            </a:extLst>
          </p:cNvPr>
          <p:cNvGrpSpPr/>
          <p:nvPr/>
        </p:nvGrpSpPr>
        <p:grpSpPr>
          <a:xfrm>
            <a:off x="10721648" y="-4291"/>
            <a:ext cx="1447231" cy="1444260"/>
            <a:chOff x="713884" y="2153856"/>
            <a:chExt cx="3165600" cy="3257394"/>
          </a:xfrm>
        </p:grpSpPr>
        <p:pic>
          <p:nvPicPr>
            <p:cNvPr id="9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2440B922-4D62-CECD-EA08-73058A4E4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10" name="Google Shape;426;p97">
              <a:extLst>
                <a:ext uri="{FF2B5EF4-FFF2-40B4-BE49-F238E27FC236}">
                  <a16:creationId xmlns:a16="http://schemas.microsoft.com/office/drawing/2014/main" id="{91CECBD2-62F3-39B0-4628-444F373D3BE9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B120FCE-E050-F0CD-9265-FD233B199EF4}"/>
              </a:ext>
            </a:extLst>
          </p:cNvPr>
          <p:cNvSpPr txBox="1"/>
          <p:nvPr/>
        </p:nvSpPr>
        <p:spPr>
          <a:xfrm>
            <a:off x="11076740" y="404020"/>
            <a:ext cx="1082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/>
              <a:t>Oe3</a:t>
            </a:r>
          </a:p>
        </p:txBody>
      </p:sp>
      <p:pic>
        <p:nvPicPr>
          <p:cNvPr id="2" name="Picture 3" descr="Graphical user interface, chart, treemap chart&#10;&#10;Description automatically generated">
            <a:extLst>
              <a:ext uri="{FF2B5EF4-FFF2-40B4-BE49-F238E27FC236}">
                <a16:creationId xmlns:a16="http://schemas.microsoft.com/office/drawing/2014/main" id="{A2C8B018-792C-2D94-7489-2F95EF7A9B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56" t="5764" r="135" b="-251"/>
          <a:stretch/>
        </p:blipFill>
        <p:spPr>
          <a:xfrm>
            <a:off x="3480121" y="1572111"/>
            <a:ext cx="8646967" cy="496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098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A63A543A-A0CF-0495-DBAF-2459D8DFA6CC}"/>
              </a:ext>
            </a:extLst>
          </p:cNvPr>
          <p:cNvSpPr/>
          <p:nvPr/>
        </p:nvSpPr>
        <p:spPr>
          <a:xfrm>
            <a:off x="10323222" y="0"/>
            <a:ext cx="1893783" cy="1758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5" name="Google Shape;405;p63">
            <a:extLst>
              <a:ext uri="{FF2B5EF4-FFF2-40B4-BE49-F238E27FC236}">
                <a16:creationId xmlns:a16="http://schemas.microsoft.com/office/drawing/2014/main" id="{39100BE6-40BC-28E0-BC18-633DB76225D4}"/>
              </a:ext>
            </a:extLst>
          </p:cNvPr>
          <p:cNvSpPr/>
          <p:nvPr/>
        </p:nvSpPr>
        <p:spPr>
          <a:xfrm rot="10800000">
            <a:off x="3722333" y="699900"/>
            <a:ext cx="630956" cy="5267304"/>
          </a:xfrm>
          <a:prstGeom prst="triangle">
            <a:avLst>
              <a:gd name="adj" fmla="val 10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45C1B45-121B-FF92-C89E-D40B7EC024B1}"/>
              </a:ext>
            </a:extLst>
          </p:cNvPr>
          <p:cNvSpPr/>
          <p:nvPr/>
        </p:nvSpPr>
        <p:spPr>
          <a:xfrm>
            <a:off x="10239274" y="1"/>
            <a:ext cx="1969475" cy="1742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86397F2-7106-CFBC-3013-2B566D5676D2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Google Shape;791;p111">
            <a:extLst>
              <a:ext uri="{FF2B5EF4-FFF2-40B4-BE49-F238E27FC236}">
                <a16:creationId xmlns:a16="http://schemas.microsoft.com/office/drawing/2014/main" id="{74E7FEC5-9355-3BC6-781F-880631A6041E}"/>
              </a:ext>
            </a:extLst>
          </p:cNvPr>
          <p:cNvSpPr txBox="1"/>
          <p:nvPr/>
        </p:nvSpPr>
        <p:spPr>
          <a:xfrm>
            <a:off x="383678" y="66738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PT</a:t>
            </a:r>
            <a:r>
              <a:rPr lang="pt-PT" sz="3600" b="1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CRIS </a:t>
            </a: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|</a:t>
            </a:r>
            <a:r>
              <a:rPr lang="pt-PT" sz="44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 </a:t>
            </a:r>
            <a:r>
              <a:rPr lang="pt-PT" sz="32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ecossistema integrado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42711DD-D191-10BE-1677-2D9AE9C56111}"/>
              </a:ext>
            </a:extLst>
          </p:cNvPr>
          <p:cNvGrpSpPr/>
          <p:nvPr/>
        </p:nvGrpSpPr>
        <p:grpSpPr>
          <a:xfrm>
            <a:off x="10721648" y="-4291"/>
            <a:ext cx="1447231" cy="1444260"/>
            <a:chOff x="713884" y="2153856"/>
            <a:chExt cx="3165600" cy="3257394"/>
          </a:xfrm>
        </p:grpSpPr>
        <p:pic>
          <p:nvPicPr>
            <p:cNvPr id="51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CA6AC69E-BD03-5634-D338-B127D0362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67" name="Google Shape;426;p97">
              <a:extLst>
                <a:ext uri="{FF2B5EF4-FFF2-40B4-BE49-F238E27FC236}">
                  <a16:creationId xmlns:a16="http://schemas.microsoft.com/office/drawing/2014/main" id="{92DE52E5-FD2B-D773-0770-F0214AC50643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90A6DE15-374C-C00B-D199-BCA6FABA7D82}"/>
              </a:ext>
            </a:extLst>
          </p:cNvPr>
          <p:cNvSpPr txBox="1"/>
          <p:nvPr/>
        </p:nvSpPr>
        <p:spPr>
          <a:xfrm>
            <a:off x="11076740" y="404020"/>
            <a:ext cx="1082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/>
              <a:t>Oe3</a:t>
            </a:r>
          </a:p>
        </p:txBody>
      </p:sp>
      <p:pic>
        <p:nvPicPr>
          <p:cNvPr id="48" name="Google Shape;1704;p140">
            <a:extLst>
              <a:ext uri="{FF2B5EF4-FFF2-40B4-BE49-F238E27FC236}">
                <a16:creationId xmlns:a16="http://schemas.microsoft.com/office/drawing/2014/main" id="{C9AA73A7-BC6A-5E6B-335C-DCC5196367A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1645" r="7428" b="30767"/>
          <a:stretch/>
        </p:blipFill>
        <p:spPr>
          <a:xfrm>
            <a:off x="6207201" y="1589482"/>
            <a:ext cx="1490233" cy="4924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706;p140">
            <a:extLst>
              <a:ext uri="{FF2B5EF4-FFF2-40B4-BE49-F238E27FC236}">
                <a16:creationId xmlns:a16="http://schemas.microsoft.com/office/drawing/2014/main" id="{FA39CC99-C89F-2B54-37D2-C0CFBF481F1B}"/>
              </a:ext>
            </a:extLst>
          </p:cNvPr>
          <p:cNvSpPr/>
          <p:nvPr/>
        </p:nvSpPr>
        <p:spPr>
          <a:xfrm>
            <a:off x="793269" y="3937583"/>
            <a:ext cx="8756777" cy="465801"/>
          </a:xfrm>
          <a:custGeom>
            <a:avLst/>
            <a:gdLst/>
            <a:ahLst/>
            <a:cxnLst/>
            <a:rect l="l" t="t" r="r" b="b"/>
            <a:pathLst>
              <a:path w="8965983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8919403" y="0"/>
                </a:lnTo>
                <a:cubicBezTo>
                  <a:pt x="8945128" y="0"/>
                  <a:pt x="8965983" y="20855"/>
                  <a:pt x="8965983" y="46580"/>
                </a:cubicBezTo>
                <a:lnTo>
                  <a:pt x="8965983" y="419221"/>
                </a:lnTo>
                <a:cubicBezTo>
                  <a:pt x="8965983" y="444946"/>
                  <a:pt x="8945128" y="465801"/>
                  <a:pt x="8919403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F3F3F3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75" tIns="66975" rIns="66975" bIns="6697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PT" sz="16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Sistemas de Gestão Ciência Institucionais </a:t>
            </a:r>
            <a:endParaRPr sz="1600" b="1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1707;p140">
            <a:extLst>
              <a:ext uri="{FF2B5EF4-FFF2-40B4-BE49-F238E27FC236}">
                <a16:creationId xmlns:a16="http://schemas.microsoft.com/office/drawing/2014/main" id="{8755DFAB-E765-DF37-DE9E-0E29905F7109}"/>
              </a:ext>
            </a:extLst>
          </p:cNvPr>
          <p:cNvSpPr/>
          <p:nvPr/>
        </p:nvSpPr>
        <p:spPr>
          <a:xfrm>
            <a:off x="764699" y="4495751"/>
            <a:ext cx="10598219" cy="465801"/>
          </a:xfrm>
          <a:custGeom>
            <a:avLst/>
            <a:gdLst/>
            <a:ahLst/>
            <a:cxnLst/>
            <a:rect l="l" t="t" r="r" b="b"/>
            <a:pathLst>
              <a:path w="10888580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10842000" y="0"/>
                </a:lnTo>
                <a:cubicBezTo>
                  <a:pt x="10867725" y="0"/>
                  <a:pt x="10888580" y="20855"/>
                  <a:pt x="10888580" y="46580"/>
                </a:cubicBezTo>
                <a:lnTo>
                  <a:pt x="10888580" y="419221"/>
                </a:lnTo>
                <a:cubicBezTo>
                  <a:pt x="10888580" y="444946"/>
                  <a:pt x="10867725" y="465801"/>
                  <a:pt x="10842000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262626"/>
          </a:solidFill>
          <a:ln w="28575" cap="flat" cmpd="sng">
            <a:solidFill>
              <a:srgbClr val="00AD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75" tIns="66975" rIns="66975" bIns="6697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PT" sz="1600" b="1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Portal de Investigação</a:t>
            </a:r>
            <a:endParaRPr sz="1600" b="1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78" name="Google Shape;1708;p140">
            <a:extLst>
              <a:ext uri="{FF2B5EF4-FFF2-40B4-BE49-F238E27FC236}">
                <a16:creationId xmlns:a16="http://schemas.microsoft.com/office/drawing/2014/main" id="{2FCDD590-A8ED-1900-8CEF-9D25BA741118}"/>
              </a:ext>
            </a:extLst>
          </p:cNvPr>
          <p:cNvSpPr/>
          <p:nvPr/>
        </p:nvSpPr>
        <p:spPr>
          <a:xfrm>
            <a:off x="764699" y="5053916"/>
            <a:ext cx="10598219" cy="465801"/>
          </a:xfrm>
          <a:custGeom>
            <a:avLst/>
            <a:gdLst/>
            <a:ahLst/>
            <a:cxnLst/>
            <a:rect l="l" t="t" r="r" b="b"/>
            <a:pathLst>
              <a:path w="10888580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10842000" y="0"/>
                </a:lnTo>
                <a:cubicBezTo>
                  <a:pt x="10867725" y="0"/>
                  <a:pt x="10888580" y="20855"/>
                  <a:pt x="10888580" y="46580"/>
                </a:cubicBezTo>
                <a:lnTo>
                  <a:pt x="10888580" y="419221"/>
                </a:lnTo>
                <a:cubicBezTo>
                  <a:pt x="10888580" y="444946"/>
                  <a:pt x="10867725" y="465801"/>
                  <a:pt x="10842000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F3F3F3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75" tIns="66975" rIns="66975" bIns="6697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PT" sz="1600" b="1">
                <a:solidFill>
                  <a:srgbClr val="D9D9D9"/>
                </a:solidFill>
                <a:latin typeface="Calibri"/>
                <a:cs typeface="Calibri"/>
                <a:sym typeface="Calibri"/>
              </a:rPr>
              <a:t>Indicadores</a:t>
            </a:r>
            <a:endParaRPr sz="1600" b="1">
              <a:solidFill>
                <a:srgbClr val="D9D9D9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79" name="Google Shape;1709;p140">
            <a:extLst>
              <a:ext uri="{FF2B5EF4-FFF2-40B4-BE49-F238E27FC236}">
                <a16:creationId xmlns:a16="http://schemas.microsoft.com/office/drawing/2014/main" id="{B95E389E-86BC-43EC-5F6E-D1769A949C47}"/>
              </a:ext>
            </a:extLst>
          </p:cNvPr>
          <p:cNvSpPr/>
          <p:nvPr/>
        </p:nvSpPr>
        <p:spPr>
          <a:xfrm>
            <a:off x="745433" y="1323813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algn="ctr">
              <a:lnSpc>
                <a:spcPct val="90000"/>
              </a:lnSpc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1710;p140">
            <a:extLst>
              <a:ext uri="{FF2B5EF4-FFF2-40B4-BE49-F238E27FC236}">
                <a16:creationId xmlns:a16="http://schemas.microsoft.com/office/drawing/2014/main" id="{E9C18FAA-6E2C-E03C-557F-A6440FC1BFBE}"/>
              </a:ext>
            </a:extLst>
          </p:cNvPr>
          <p:cNvSpPr/>
          <p:nvPr/>
        </p:nvSpPr>
        <p:spPr>
          <a:xfrm>
            <a:off x="2543221" y="1323813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PT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Afiliações</a:t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1711;p140">
            <a:extLst>
              <a:ext uri="{FF2B5EF4-FFF2-40B4-BE49-F238E27FC236}">
                <a16:creationId xmlns:a16="http://schemas.microsoft.com/office/drawing/2014/main" id="{664E96E2-7154-97B8-2A48-479D635A0C8C}"/>
              </a:ext>
            </a:extLst>
          </p:cNvPr>
          <p:cNvSpPr/>
          <p:nvPr/>
        </p:nvSpPr>
        <p:spPr>
          <a:xfrm>
            <a:off x="4341009" y="1323813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PT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Organizações</a:t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1712;p140">
            <a:extLst>
              <a:ext uri="{FF2B5EF4-FFF2-40B4-BE49-F238E27FC236}">
                <a16:creationId xmlns:a16="http://schemas.microsoft.com/office/drawing/2014/main" id="{2BFF9E6C-DAEE-A7B8-1A5C-B41F84E0A616}"/>
              </a:ext>
            </a:extLst>
          </p:cNvPr>
          <p:cNvSpPr/>
          <p:nvPr/>
        </p:nvSpPr>
        <p:spPr>
          <a:xfrm>
            <a:off x="6138796" y="1323813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algn="ctr">
              <a:lnSpc>
                <a:spcPct val="90000"/>
              </a:lnSpc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1713;p140">
            <a:extLst>
              <a:ext uri="{FF2B5EF4-FFF2-40B4-BE49-F238E27FC236}">
                <a16:creationId xmlns:a16="http://schemas.microsoft.com/office/drawing/2014/main" id="{C5DBBEA8-55A0-30FB-3772-05F9F930C3D5}"/>
              </a:ext>
            </a:extLst>
          </p:cNvPr>
          <p:cNvSpPr/>
          <p:nvPr/>
        </p:nvSpPr>
        <p:spPr>
          <a:xfrm>
            <a:off x="7936585" y="1323813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PT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Outcomes / outputs</a:t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1714;p140">
            <a:extLst>
              <a:ext uri="{FF2B5EF4-FFF2-40B4-BE49-F238E27FC236}">
                <a16:creationId xmlns:a16="http://schemas.microsoft.com/office/drawing/2014/main" id="{082FE59B-790C-B98E-D73E-AACFE53DCC87}"/>
              </a:ext>
            </a:extLst>
          </p:cNvPr>
          <p:cNvSpPr/>
          <p:nvPr/>
        </p:nvSpPr>
        <p:spPr>
          <a:xfrm>
            <a:off x="782822" y="2908949"/>
            <a:ext cx="8771601" cy="427711"/>
          </a:xfrm>
          <a:custGeom>
            <a:avLst/>
            <a:gdLst/>
            <a:ahLst/>
            <a:cxnLst/>
            <a:rect l="l" t="t" r="r" b="b"/>
            <a:pathLst>
              <a:path w="8920272" h="427710" extrusionOk="0">
                <a:moveTo>
                  <a:pt x="0" y="42771"/>
                </a:moveTo>
                <a:cubicBezTo>
                  <a:pt x="0" y="19149"/>
                  <a:pt x="19149" y="0"/>
                  <a:pt x="42771" y="0"/>
                </a:cubicBezTo>
                <a:lnTo>
                  <a:pt x="8877501" y="0"/>
                </a:lnTo>
                <a:cubicBezTo>
                  <a:pt x="8901123" y="0"/>
                  <a:pt x="8920272" y="19149"/>
                  <a:pt x="8920272" y="42771"/>
                </a:cubicBezTo>
                <a:lnTo>
                  <a:pt x="8920272" y="384939"/>
                </a:lnTo>
                <a:cubicBezTo>
                  <a:pt x="8920272" y="408561"/>
                  <a:pt x="8901123" y="427710"/>
                  <a:pt x="8877501" y="427710"/>
                </a:cubicBezTo>
                <a:lnTo>
                  <a:pt x="42771" y="427710"/>
                </a:lnTo>
                <a:cubicBezTo>
                  <a:pt x="19149" y="427710"/>
                  <a:pt x="0" y="408561"/>
                  <a:pt x="0" y="384939"/>
                </a:cubicBezTo>
                <a:lnTo>
                  <a:pt x="0" y="42771"/>
                </a:lnTo>
                <a:close/>
              </a:path>
            </a:pathLst>
          </a:custGeom>
          <a:solidFill>
            <a:srgbClr val="F3F3F3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75" tIns="65875" rIns="65875" bIns="6587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PT" sz="16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Sistemas de Gestão Financiamento </a:t>
            </a:r>
            <a:endParaRPr sz="1600" b="1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1715;p140">
            <a:extLst>
              <a:ext uri="{FF2B5EF4-FFF2-40B4-BE49-F238E27FC236}">
                <a16:creationId xmlns:a16="http://schemas.microsoft.com/office/drawing/2014/main" id="{2F3AE76B-B298-1894-963D-93E90CC30C62}"/>
              </a:ext>
            </a:extLst>
          </p:cNvPr>
          <p:cNvSpPr/>
          <p:nvPr/>
        </p:nvSpPr>
        <p:spPr>
          <a:xfrm>
            <a:off x="782834" y="3417549"/>
            <a:ext cx="8771601" cy="427711"/>
          </a:xfrm>
          <a:custGeom>
            <a:avLst/>
            <a:gdLst/>
            <a:ahLst/>
            <a:cxnLst/>
            <a:rect l="l" t="t" r="r" b="b"/>
            <a:pathLst>
              <a:path w="8920272" h="427710" extrusionOk="0">
                <a:moveTo>
                  <a:pt x="0" y="42771"/>
                </a:moveTo>
                <a:cubicBezTo>
                  <a:pt x="0" y="19149"/>
                  <a:pt x="19149" y="0"/>
                  <a:pt x="42771" y="0"/>
                </a:cubicBezTo>
                <a:lnTo>
                  <a:pt x="8877501" y="0"/>
                </a:lnTo>
                <a:cubicBezTo>
                  <a:pt x="8901123" y="0"/>
                  <a:pt x="8920272" y="19149"/>
                  <a:pt x="8920272" y="42771"/>
                </a:cubicBezTo>
                <a:lnTo>
                  <a:pt x="8920272" y="384939"/>
                </a:lnTo>
                <a:cubicBezTo>
                  <a:pt x="8920272" y="408561"/>
                  <a:pt x="8901123" y="427710"/>
                  <a:pt x="8877501" y="427710"/>
                </a:cubicBezTo>
                <a:lnTo>
                  <a:pt x="42771" y="427710"/>
                </a:lnTo>
                <a:cubicBezTo>
                  <a:pt x="19149" y="427710"/>
                  <a:pt x="0" y="408561"/>
                  <a:pt x="0" y="384939"/>
                </a:cubicBezTo>
                <a:lnTo>
                  <a:pt x="0" y="42771"/>
                </a:lnTo>
                <a:close/>
              </a:path>
            </a:pathLst>
          </a:custGeom>
          <a:solidFill>
            <a:srgbClr val="F3F3F3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75" tIns="65875" rIns="65875" bIns="6587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PT" sz="16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Sistemas Gestão Ciência Nacionais</a:t>
            </a:r>
            <a:endParaRPr sz="1600" b="1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" name="Google Shape;1716;p140">
            <a:extLst>
              <a:ext uri="{FF2B5EF4-FFF2-40B4-BE49-F238E27FC236}">
                <a16:creationId xmlns:a16="http://schemas.microsoft.com/office/drawing/2014/main" id="{D842C2B2-AB92-E4BB-BA3F-E60786051820}"/>
              </a:ext>
            </a:extLst>
          </p:cNvPr>
          <p:cNvPicPr preferRelativeResize="0"/>
          <p:nvPr/>
        </p:nvPicPr>
        <p:blipFill rotWithShape="1">
          <a:blip r:embed="rId4">
            <a:alphaModFix amt="11000"/>
          </a:blip>
          <a:srcRect/>
          <a:stretch/>
        </p:blipFill>
        <p:spPr>
          <a:xfrm>
            <a:off x="8396570" y="1374351"/>
            <a:ext cx="725167" cy="7251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87" name="Google Shape;1717;p140">
            <a:extLst>
              <a:ext uri="{FF2B5EF4-FFF2-40B4-BE49-F238E27FC236}">
                <a16:creationId xmlns:a16="http://schemas.microsoft.com/office/drawing/2014/main" id="{15F84724-6E83-58F9-D0F6-49027A7CC5C7}"/>
              </a:ext>
            </a:extLst>
          </p:cNvPr>
          <p:cNvSpPr/>
          <p:nvPr/>
        </p:nvSpPr>
        <p:spPr>
          <a:xfrm>
            <a:off x="735600" y="1060015"/>
            <a:ext cx="725200" cy="631200"/>
          </a:xfrm>
          <a:prstGeom prst="ellipse">
            <a:avLst/>
          </a:prstGeom>
          <a:solidFill>
            <a:srgbClr val="D0E0E3"/>
          </a:solidFill>
          <a:ln w="9525" cap="flat" cmpd="sng">
            <a:solidFill>
              <a:srgbClr val="005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400"/>
          </a:p>
        </p:txBody>
      </p:sp>
      <p:pic>
        <p:nvPicPr>
          <p:cNvPr id="88" name="Google Shape;1718;p140">
            <a:extLst>
              <a:ext uri="{FF2B5EF4-FFF2-40B4-BE49-F238E27FC236}">
                <a16:creationId xmlns:a16="http://schemas.microsoft.com/office/drawing/2014/main" id="{5F735D45-8FF1-3212-5F86-7EE0BF5577A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351" y="1161765"/>
            <a:ext cx="427700" cy="427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89" name="Google Shape;1719;p140">
            <a:extLst>
              <a:ext uri="{FF2B5EF4-FFF2-40B4-BE49-F238E27FC236}">
                <a16:creationId xmlns:a16="http://schemas.microsoft.com/office/drawing/2014/main" id="{28758F1A-EA6B-4042-0220-1C3C90E3DDB8}"/>
              </a:ext>
            </a:extLst>
          </p:cNvPr>
          <p:cNvSpPr/>
          <p:nvPr/>
        </p:nvSpPr>
        <p:spPr>
          <a:xfrm>
            <a:off x="2497568" y="995715"/>
            <a:ext cx="725200" cy="631200"/>
          </a:xfrm>
          <a:prstGeom prst="ellipse">
            <a:avLst/>
          </a:prstGeom>
          <a:solidFill>
            <a:srgbClr val="D0E0E3"/>
          </a:solidFill>
          <a:ln w="9525" cap="flat" cmpd="sng">
            <a:solidFill>
              <a:srgbClr val="005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400"/>
          </a:p>
        </p:txBody>
      </p:sp>
      <p:grpSp>
        <p:nvGrpSpPr>
          <p:cNvPr id="90" name="Google Shape;1720;p140">
            <a:extLst>
              <a:ext uri="{FF2B5EF4-FFF2-40B4-BE49-F238E27FC236}">
                <a16:creationId xmlns:a16="http://schemas.microsoft.com/office/drawing/2014/main" id="{DBBE5F9C-D1EF-8120-B35B-EF5334DDDFBA}"/>
              </a:ext>
            </a:extLst>
          </p:cNvPr>
          <p:cNvGrpSpPr/>
          <p:nvPr/>
        </p:nvGrpSpPr>
        <p:grpSpPr>
          <a:xfrm>
            <a:off x="2554496" y="1185465"/>
            <a:ext cx="598808" cy="251703"/>
            <a:chOff x="2431209" y="1296488"/>
            <a:chExt cx="1039115" cy="407375"/>
          </a:xfrm>
        </p:grpSpPr>
        <p:pic>
          <p:nvPicPr>
            <p:cNvPr id="91" name="Google Shape;1721;p140">
              <a:extLst>
                <a:ext uri="{FF2B5EF4-FFF2-40B4-BE49-F238E27FC236}">
                  <a16:creationId xmlns:a16="http://schemas.microsoft.com/office/drawing/2014/main" id="{CC7A0897-7596-85E0-2B9B-BDFC69757EF2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431209" y="1296488"/>
              <a:ext cx="407375" cy="40737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92" name="Google Shape;1722;p140">
              <a:extLst>
                <a:ext uri="{FF2B5EF4-FFF2-40B4-BE49-F238E27FC236}">
                  <a16:creationId xmlns:a16="http://schemas.microsoft.com/office/drawing/2014/main" id="{605E98A2-6B01-E6BF-9020-95DB4EC72416}"/>
                </a:ext>
              </a:extLst>
            </p:cNvPr>
            <p:cNvPicPr preferRelativeResize="0"/>
            <p:nvPr/>
          </p:nvPicPr>
          <p:blipFill rotWithShape="1">
            <a:blip r:embed="rId6">
              <a:alphaModFix amt="50000"/>
            </a:blip>
            <a:srcRect/>
            <a:stretch/>
          </p:blipFill>
          <p:spPr>
            <a:xfrm>
              <a:off x="3109425" y="1319727"/>
              <a:ext cx="360900" cy="3609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cxnSp>
          <p:nvCxnSpPr>
            <p:cNvPr id="93" name="Google Shape;1723;p140">
              <a:extLst>
                <a:ext uri="{FF2B5EF4-FFF2-40B4-BE49-F238E27FC236}">
                  <a16:creationId xmlns:a16="http://schemas.microsoft.com/office/drawing/2014/main" id="{677E010F-2245-DEA4-268A-1F775BAC9936}"/>
                </a:ext>
              </a:extLst>
            </p:cNvPr>
            <p:cNvCxnSpPr/>
            <p:nvPr/>
          </p:nvCxnSpPr>
          <p:spPr>
            <a:xfrm>
              <a:off x="2839309" y="1536250"/>
              <a:ext cx="2709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</p:grpSp>
      <p:sp>
        <p:nvSpPr>
          <p:cNvPr id="94" name="Google Shape;1724;p140">
            <a:extLst>
              <a:ext uri="{FF2B5EF4-FFF2-40B4-BE49-F238E27FC236}">
                <a16:creationId xmlns:a16="http://schemas.microsoft.com/office/drawing/2014/main" id="{A608F883-E3A8-F010-43B5-C38BA4CFC0CF}"/>
              </a:ext>
            </a:extLst>
          </p:cNvPr>
          <p:cNvSpPr/>
          <p:nvPr/>
        </p:nvSpPr>
        <p:spPr>
          <a:xfrm>
            <a:off x="6035633" y="1060015"/>
            <a:ext cx="725200" cy="631200"/>
          </a:xfrm>
          <a:prstGeom prst="ellipse">
            <a:avLst/>
          </a:prstGeom>
          <a:solidFill>
            <a:srgbClr val="D0E0E3"/>
          </a:solidFill>
          <a:ln w="9525" cap="flat" cmpd="sng">
            <a:solidFill>
              <a:srgbClr val="005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400"/>
          </a:p>
        </p:txBody>
      </p:sp>
      <p:sp>
        <p:nvSpPr>
          <p:cNvPr id="95" name="Google Shape;1725;p140">
            <a:extLst>
              <a:ext uri="{FF2B5EF4-FFF2-40B4-BE49-F238E27FC236}">
                <a16:creationId xmlns:a16="http://schemas.microsoft.com/office/drawing/2014/main" id="{8C50E7DB-FE06-BA4C-58B5-55155B05E2F0}"/>
              </a:ext>
            </a:extLst>
          </p:cNvPr>
          <p:cNvSpPr/>
          <p:nvPr/>
        </p:nvSpPr>
        <p:spPr>
          <a:xfrm>
            <a:off x="4261717" y="1060033"/>
            <a:ext cx="725200" cy="631200"/>
          </a:xfrm>
          <a:prstGeom prst="ellipse">
            <a:avLst/>
          </a:prstGeom>
          <a:solidFill>
            <a:srgbClr val="D0E0E3"/>
          </a:solidFill>
          <a:ln w="9525" cap="flat" cmpd="sng">
            <a:solidFill>
              <a:srgbClr val="005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400"/>
          </a:p>
        </p:txBody>
      </p:sp>
      <p:pic>
        <p:nvPicPr>
          <p:cNvPr id="96" name="Google Shape;1726;p140">
            <a:extLst>
              <a:ext uri="{FF2B5EF4-FFF2-40B4-BE49-F238E27FC236}">
                <a16:creationId xmlns:a16="http://schemas.microsoft.com/office/drawing/2014/main" id="{D3C9A8ED-9F0E-478A-108E-8A3CCEFBAF29}"/>
              </a:ext>
            </a:extLst>
          </p:cNvPr>
          <p:cNvPicPr preferRelativeResize="0"/>
          <p:nvPr/>
        </p:nvPicPr>
        <p:blipFill rotWithShape="1">
          <a:blip r:embed="rId6">
            <a:alphaModFix amt="50000"/>
          </a:blip>
          <a:srcRect/>
          <a:stretch/>
        </p:blipFill>
        <p:spPr>
          <a:xfrm>
            <a:off x="4432201" y="1097466"/>
            <a:ext cx="427699" cy="427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97" name="Google Shape;1727;p140">
            <a:extLst>
              <a:ext uri="{FF2B5EF4-FFF2-40B4-BE49-F238E27FC236}">
                <a16:creationId xmlns:a16="http://schemas.microsoft.com/office/drawing/2014/main" id="{0DE5EC4F-1ECC-2AF6-F863-245E5F963C13}"/>
              </a:ext>
            </a:extLst>
          </p:cNvPr>
          <p:cNvPicPr preferRelativeResize="0"/>
          <p:nvPr/>
        </p:nvPicPr>
        <p:blipFill rotWithShape="1">
          <a:blip r:embed="rId7">
            <a:alphaModFix amt="50000"/>
          </a:blip>
          <a:srcRect/>
          <a:stretch/>
        </p:blipFill>
        <p:spPr>
          <a:xfrm>
            <a:off x="6157633" y="1145711"/>
            <a:ext cx="481200" cy="481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98" name="Google Shape;1728;p140">
            <a:extLst>
              <a:ext uri="{FF2B5EF4-FFF2-40B4-BE49-F238E27FC236}">
                <a16:creationId xmlns:a16="http://schemas.microsoft.com/office/drawing/2014/main" id="{BDF7E23E-AE08-DD8D-8E3E-557A8CA5D01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84369" y="1894450"/>
            <a:ext cx="1388449" cy="188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1729;p140">
            <a:extLst>
              <a:ext uri="{FF2B5EF4-FFF2-40B4-BE49-F238E27FC236}">
                <a16:creationId xmlns:a16="http://schemas.microsoft.com/office/drawing/2014/main" id="{85403EAE-504F-508A-F820-CB97D2E22F41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90535" y="1468775"/>
            <a:ext cx="1005965" cy="34213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730;p140">
            <a:extLst>
              <a:ext uri="{FF2B5EF4-FFF2-40B4-BE49-F238E27FC236}">
                <a16:creationId xmlns:a16="http://schemas.microsoft.com/office/drawing/2014/main" id="{04742BFD-CBDB-7FE0-4D76-CC98B451EAAD}"/>
              </a:ext>
            </a:extLst>
          </p:cNvPr>
          <p:cNvSpPr txBox="1"/>
          <p:nvPr/>
        </p:nvSpPr>
        <p:spPr>
          <a:xfrm>
            <a:off x="2599171" y="1589482"/>
            <a:ext cx="15424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pt-PT" sz="1500" b="1">
                <a:latin typeface="Calibri"/>
                <a:ea typeface="Calibri"/>
                <a:cs typeface="Calibri"/>
                <a:sym typeface="Calibri"/>
              </a:rPr>
              <a:t>Registo Central Afiliações</a:t>
            </a:r>
            <a:endParaRPr sz="15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731;p140">
            <a:extLst>
              <a:ext uri="{FF2B5EF4-FFF2-40B4-BE49-F238E27FC236}">
                <a16:creationId xmlns:a16="http://schemas.microsoft.com/office/drawing/2014/main" id="{1F27E964-5790-691B-DE7F-EB67A97F488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75353" y="1469451"/>
            <a:ext cx="552329" cy="26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732;p140">
            <a:extLst>
              <a:ext uri="{FF2B5EF4-FFF2-40B4-BE49-F238E27FC236}">
                <a16:creationId xmlns:a16="http://schemas.microsoft.com/office/drawing/2014/main" id="{AE530E96-E84F-A0FC-0062-13AC2BB55EFD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745600" y="1766995"/>
            <a:ext cx="1053667" cy="3336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" name="Google Shape;1733;p140">
            <a:extLst>
              <a:ext uri="{FF2B5EF4-FFF2-40B4-BE49-F238E27FC236}">
                <a16:creationId xmlns:a16="http://schemas.microsoft.com/office/drawing/2014/main" id="{6B5DF9D1-8000-2E4B-74A9-47B8F6ADA0A0}"/>
              </a:ext>
            </a:extLst>
          </p:cNvPr>
          <p:cNvGrpSpPr/>
          <p:nvPr/>
        </p:nvGrpSpPr>
        <p:grpSpPr>
          <a:xfrm>
            <a:off x="784069" y="2400383"/>
            <a:ext cx="8771601" cy="427711"/>
            <a:chOff x="1045251" y="606750"/>
            <a:chExt cx="6578701" cy="320783"/>
          </a:xfrm>
        </p:grpSpPr>
        <p:sp>
          <p:nvSpPr>
            <p:cNvPr id="104" name="Google Shape;1734;p140">
              <a:extLst>
                <a:ext uri="{FF2B5EF4-FFF2-40B4-BE49-F238E27FC236}">
                  <a16:creationId xmlns:a16="http://schemas.microsoft.com/office/drawing/2014/main" id="{6411EE24-4B71-AD6C-AA90-01FFE2AF9192}"/>
                </a:ext>
              </a:extLst>
            </p:cNvPr>
            <p:cNvSpPr/>
            <p:nvPr/>
          </p:nvSpPr>
          <p:spPr>
            <a:xfrm>
              <a:off x="1045251" y="606750"/>
              <a:ext cx="6578701" cy="320783"/>
            </a:xfrm>
            <a:custGeom>
              <a:avLst/>
              <a:gdLst/>
              <a:ahLst/>
              <a:cxnLst/>
              <a:rect l="l" t="t" r="r" b="b"/>
              <a:pathLst>
                <a:path w="8920272" h="427710" extrusionOk="0">
                  <a:moveTo>
                    <a:pt x="0" y="42771"/>
                  </a:moveTo>
                  <a:cubicBezTo>
                    <a:pt x="0" y="19149"/>
                    <a:pt x="19149" y="0"/>
                    <a:pt x="42771" y="0"/>
                  </a:cubicBezTo>
                  <a:lnTo>
                    <a:pt x="8877501" y="0"/>
                  </a:lnTo>
                  <a:cubicBezTo>
                    <a:pt x="8901123" y="0"/>
                    <a:pt x="8920272" y="19149"/>
                    <a:pt x="8920272" y="42771"/>
                  </a:cubicBezTo>
                  <a:lnTo>
                    <a:pt x="8920272" y="384939"/>
                  </a:lnTo>
                  <a:cubicBezTo>
                    <a:pt x="8920272" y="408561"/>
                    <a:pt x="8901123" y="427710"/>
                    <a:pt x="8877501" y="427710"/>
                  </a:cubicBezTo>
                  <a:lnTo>
                    <a:pt x="42771" y="427710"/>
                  </a:lnTo>
                  <a:cubicBezTo>
                    <a:pt x="19149" y="427710"/>
                    <a:pt x="0" y="408561"/>
                    <a:pt x="0" y="384939"/>
                  </a:cubicBezTo>
                  <a:lnTo>
                    <a:pt x="0" y="42771"/>
                  </a:lnTo>
                  <a:close/>
                </a:path>
              </a:pathLst>
            </a:custGeom>
            <a:solidFill>
              <a:srgbClr val="F3F3F3"/>
            </a:solidFill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5875" tIns="65875" rIns="65875" bIns="65875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endParaRPr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5" name="Google Shape;1735;p140">
              <a:extLst>
                <a:ext uri="{FF2B5EF4-FFF2-40B4-BE49-F238E27FC236}">
                  <a16:creationId xmlns:a16="http://schemas.microsoft.com/office/drawing/2014/main" id="{DBB374B8-9162-A668-C0C3-60178963C67F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 amt="10000"/>
            </a:blip>
            <a:srcRect l="10255" t="41717" r="15642" b="44184"/>
            <a:stretch/>
          </p:blipFill>
          <p:spPr>
            <a:xfrm>
              <a:off x="3356300" y="637275"/>
              <a:ext cx="1905661" cy="256600"/>
            </a:xfrm>
            <a:prstGeom prst="rect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106" name="Google Shape;1736;p140">
            <a:extLst>
              <a:ext uri="{FF2B5EF4-FFF2-40B4-BE49-F238E27FC236}">
                <a16:creationId xmlns:a16="http://schemas.microsoft.com/office/drawing/2014/main" id="{A3C7D9B6-4665-F366-655F-DB57E7FE244C}"/>
              </a:ext>
            </a:extLst>
          </p:cNvPr>
          <p:cNvGrpSpPr/>
          <p:nvPr/>
        </p:nvGrpSpPr>
        <p:grpSpPr>
          <a:xfrm>
            <a:off x="589500" y="927465"/>
            <a:ext cx="1917200" cy="1348800"/>
            <a:chOff x="3642525" y="-116938"/>
            <a:chExt cx="1437900" cy="1011600"/>
          </a:xfrm>
        </p:grpSpPr>
        <p:sp>
          <p:nvSpPr>
            <p:cNvPr id="107" name="Google Shape;1737;p140">
              <a:extLst>
                <a:ext uri="{FF2B5EF4-FFF2-40B4-BE49-F238E27FC236}">
                  <a16:creationId xmlns:a16="http://schemas.microsoft.com/office/drawing/2014/main" id="{98375B15-0560-5B3E-B851-03A57FE2B29E}"/>
                </a:ext>
              </a:extLst>
            </p:cNvPr>
            <p:cNvSpPr/>
            <p:nvPr/>
          </p:nvSpPr>
          <p:spPr>
            <a:xfrm>
              <a:off x="3642525" y="-116938"/>
              <a:ext cx="1437900" cy="1011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400"/>
            </a:p>
          </p:txBody>
        </p:sp>
        <p:grpSp>
          <p:nvGrpSpPr>
            <p:cNvPr id="108" name="Google Shape;1738;p140">
              <a:extLst>
                <a:ext uri="{FF2B5EF4-FFF2-40B4-BE49-F238E27FC236}">
                  <a16:creationId xmlns:a16="http://schemas.microsoft.com/office/drawing/2014/main" id="{099CFC9A-9612-62F1-EFE8-87CC9D7F6AEB}"/>
                </a:ext>
              </a:extLst>
            </p:cNvPr>
            <p:cNvGrpSpPr/>
            <p:nvPr/>
          </p:nvGrpSpPr>
          <p:grpSpPr>
            <a:xfrm>
              <a:off x="3721575" y="172598"/>
              <a:ext cx="1258202" cy="660402"/>
              <a:chOff x="521175" y="1163198"/>
              <a:chExt cx="1258202" cy="660402"/>
            </a:xfrm>
          </p:grpSpPr>
          <p:sp>
            <p:nvSpPr>
              <p:cNvPr id="109" name="Google Shape;1739;p140">
                <a:extLst>
                  <a:ext uri="{FF2B5EF4-FFF2-40B4-BE49-F238E27FC236}">
                    <a16:creationId xmlns:a16="http://schemas.microsoft.com/office/drawing/2014/main" id="{383D025F-4A9F-2046-6B26-17C9F92CE4C9}"/>
                  </a:ext>
                </a:extLst>
              </p:cNvPr>
              <p:cNvSpPr/>
              <p:nvPr/>
            </p:nvSpPr>
            <p:spPr>
              <a:xfrm>
                <a:off x="559073" y="1170923"/>
                <a:ext cx="1220287" cy="648072"/>
              </a:xfrm>
              <a:custGeom>
                <a:avLst/>
                <a:gdLst/>
                <a:ahLst/>
                <a:cxnLst/>
                <a:rect l="l" t="t" r="r" b="b"/>
                <a:pathLst>
                  <a:path w="1574564" h="864096" extrusionOk="0">
                    <a:moveTo>
                      <a:pt x="0" y="86410"/>
                    </a:moveTo>
                    <a:cubicBezTo>
                      <a:pt x="0" y="38687"/>
                      <a:pt x="38687" y="0"/>
                      <a:pt x="86410" y="0"/>
                    </a:cubicBezTo>
                    <a:lnTo>
                      <a:pt x="1488154" y="0"/>
                    </a:lnTo>
                    <a:cubicBezTo>
                      <a:pt x="1535877" y="0"/>
                      <a:pt x="1574564" y="38687"/>
                      <a:pt x="1574564" y="86410"/>
                    </a:cubicBezTo>
                    <a:lnTo>
                      <a:pt x="1574564" y="777686"/>
                    </a:lnTo>
                    <a:cubicBezTo>
                      <a:pt x="1574564" y="825409"/>
                      <a:pt x="1535877" y="864096"/>
                      <a:pt x="1488154" y="864096"/>
                    </a:cubicBezTo>
                    <a:lnTo>
                      <a:pt x="86410" y="864096"/>
                    </a:lnTo>
                    <a:cubicBezTo>
                      <a:pt x="38687" y="864096"/>
                      <a:pt x="0" y="825409"/>
                      <a:pt x="0" y="777686"/>
                    </a:cubicBezTo>
                    <a:lnTo>
                      <a:pt x="0" y="8641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78625" tIns="78625" rIns="78625" bIns="78625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10" name="Google Shape;1740;p140">
                <a:extLst>
                  <a:ext uri="{FF2B5EF4-FFF2-40B4-BE49-F238E27FC236}">
                    <a16:creationId xmlns:a16="http://schemas.microsoft.com/office/drawing/2014/main" id="{2F5113B5-9FEC-0AF5-3BCA-C5DADBEC693E}"/>
                  </a:ext>
                </a:extLst>
              </p:cNvPr>
              <p:cNvPicPr preferRelativeResize="0"/>
              <p:nvPr/>
            </p:nvPicPr>
            <p:blipFill>
              <a:blip r:embed="rId5">
                <a:alphaModFix amt="18000"/>
              </a:blip>
              <a:stretch>
                <a:fillRect/>
              </a:stretch>
            </p:blipFill>
            <p:spPr>
              <a:xfrm>
                <a:off x="935374" y="1201274"/>
                <a:ext cx="473400" cy="4734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</p:pic>
          <p:sp>
            <p:nvSpPr>
              <p:cNvPr id="111" name="Google Shape;1741;p140">
                <a:extLst>
                  <a:ext uri="{FF2B5EF4-FFF2-40B4-BE49-F238E27FC236}">
                    <a16:creationId xmlns:a16="http://schemas.microsoft.com/office/drawing/2014/main" id="{6BE149EE-24DE-AE59-84E9-15A6C2DAEAD2}"/>
                  </a:ext>
                </a:extLst>
              </p:cNvPr>
              <p:cNvSpPr/>
              <p:nvPr/>
            </p:nvSpPr>
            <p:spPr>
              <a:xfrm>
                <a:off x="559090" y="1163198"/>
                <a:ext cx="1220287" cy="648072"/>
              </a:xfrm>
              <a:custGeom>
                <a:avLst/>
                <a:gdLst/>
                <a:ahLst/>
                <a:cxnLst/>
                <a:rect l="l" t="t" r="r" b="b"/>
                <a:pathLst>
                  <a:path w="1574564" h="864096" extrusionOk="0">
                    <a:moveTo>
                      <a:pt x="0" y="86410"/>
                    </a:moveTo>
                    <a:cubicBezTo>
                      <a:pt x="0" y="38687"/>
                      <a:pt x="38687" y="0"/>
                      <a:pt x="86410" y="0"/>
                    </a:cubicBezTo>
                    <a:lnTo>
                      <a:pt x="1488154" y="0"/>
                    </a:lnTo>
                    <a:cubicBezTo>
                      <a:pt x="1535877" y="0"/>
                      <a:pt x="1574564" y="38687"/>
                      <a:pt x="1574564" y="86410"/>
                    </a:cubicBezTo>
                    <a:lnTo>
                      <a:pt x="1574564" y="777686"/>
                    </a:lnTo>
                    <a:cubicBezTo>
                      <a:pt x="1574564" y="825409"/>
                      <a:pt x="1535877" y="864096"/>
                      <a:pt x="1488154" y="864096"/>
                    </a:cubicBezTo>
                    <a:lnTo>
                      <a:pt x="86410" y="864096"/>
                    </a:lnTo>
                    <a:cubicBezTo>
                      <a:pt x="38687" y="864096"/>
                      <a:pt x="0" y="825409"/>
                      <a:pt x="0" y="777686"/>
                    </a:cubicBezTo>
                    <a:lnTo>
                      <a:pt x="0" y="8641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8625" tIns="78625" rIns="78625" bIns="78625" anchor="ctr" anchorCtr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pt-PT" sz="1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 </a:t>
                </a:r>
                <a:endParaRPr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742;p140">
                <a:extLst>
                  <a:ext uri="{FF2B5EF4-FFF2-40B4-BE49-F238E27FC236}">
                    <a16:creationId xmlns:a16="http://schemas.microsoft.com/office/drawing/2014/main" id="{76A26E7D-72AB-6435-A94B-DF9401D04E7F}"/>
                  </a:ext>
                </a:extLst>
              </p:cNvPr>
              <p:cNvSpPr txBox="1"/>
              <p:nvPr/>
            </p:nvSpPr>
            <p:spPr>
              <a:xfrm>
                <a:off x="521175" y="1532300"/>
                <a:ext cx="1258200" cy="291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pt-PT" sz="1900">
                    <a:solidFill>
                      <a:srgbClr val="CCCCCC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Investigadores </a:t>
                </a:r>
                <a:endParaRPr sz="1900">
                  <a:solidFill>
                    <a:srgbClr val="CCCCCC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3" name="Google Shape;1743;p140">
            <a:extLst>
              <a:ext uri="{FF2B5EF4-FFF2-40B4-BE49-F238E27FC236}">
                <a16:creationId xmlns:a16="http://schemas.microsoft.com/office/drawing/2014/main" id="{5E99640C-A6ED-9009-7F63-657E126B48EC}"/>
              </a:ext>
            </a:extLst>
          </p:cNvPr>
          <p:cNvGrpSpPr/>
          <p:nvPr/>
        </p:nvGrpSpPr>
        <p:grpSpPr>
          <a:xfrm>
            <a:off x="2431950" y="975515"/>
            <a:ext cx="1848287" cy="1344000"/>
            <a:chOff x="2281325" y="-538100"/>
            <a:chExt cx="1404900" cy="1008000"/>
          </a:xfrm>
        </p:grpSpPr>
        <p:sp>
          <p:nvSpPr>
            <p:cNvPr id="114" name="Google Shape;1744;p140">
              <a:extLst>
                <a:ext uri="{FF2B5EF4-FFF2-40B4-BE49-F238E27FC236}">
                  <a16:creationId xmlns:a16="http://schemas.microsoft.com/office/drawing/2014/main" id="{8552B837-6326-9EC7-1211-7E17A3756C64}"/>
                </a:ext>
              </a:extLst>
            </p:cNvPr>
            <p:cNvSpPr/>
            <p:nvPr/>
          </p:nvSpPr>
          <p:spPr>
            <a:xfrm>
              <a:off x="2281325" y="-538100"/>
              <a:ext cx="1404900" cy="100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15" name="Google Shape;1745;p140">
              <a:extLst>
                <a:ext uri="{FF2B5EF4-FFF2-40B4-BE49-F238E27FC236}">
                  <a16:creationId xmlns:a16="http://schemas.microsoft.com/office/drawing/2014/main" id="{71A09312-D504-6FF6-DA24-95325754F77F}"/>
                </a:ext>
              </a:extLst>
            </p:cNvPr>
            <p:cNvSpPr/>
            <p:nvPr/>
          </p:nvSpPr>
          <p:spPr>
            <a:xfrm>
              <a:off x="2364615" y="-270102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25" tIns="78625" rIns="78625" bIns="78625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PT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Afiliações</a:t>
              </a: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6" name="Google Shape;1746;p140">
              <a:extLst>
                <a:ext uri="{FF2B5EF4-FFF2-40B4-BE49-F238E27FC236}">
                  <a16:creationId xmlns:a16="http://schemas.microsoft.com/office/drawing/2014/main" id="{3A261355-6915-3C76-F90E-13F59299FD7B}"/>
                </a:ext>
              </a:extLst>
            </p:cNvPr>
            <p:cNvPicPr preferRelativeResize="0"/>
            <p:nvPr/>
          </p:nvPicPr>
          <p:blipFill>
            <a:blip r:embed="rId5">
              <a:alphaModFix amt="16000"/>
            </a:blip>
            <a:stretch>
              <a:fillRect/>
            </a:stretch>
          </p:blipFill>
          <p:spPr>
            <a:xfrm>
              <a:off x="2431209" y="-220737"/>
              <a:ext cx="407375" cy="40737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17" name="Google Shape;1747;p140">
              <a:extLst>
                <a:ext uri="{FF2B5EF4-FFF2-40B4-BE49-F238E27FC236}">
                  <a16:creationId xmlns:a16="http://schemas.microsoft.com/office/drawing/2014/main" id="{3F1A3189-9377-C83A-06E6-6599E86A8D8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 amt="19000"/>
            </a:blip>
            <a:srcRect/>
            <a:stretch/>
          </p:blipFill>
          <p:spPr>
            <a:xfrm>
              <a:off x="3109425" y="-197498"/>
              <a:ext cx="360900" cy="3609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cxnSp>
          <p:nvCxnSpPr>
            <p:cNvPr id="118" name="Google Shape;1748;p140">
              <a:extLst>
                <a:ext uri="{FF2B5EF4-FFF2-40B4-BE49-F238E27FC236}">
                  <a16:creationId xmlns:a16="http://schemas.microsoft.com/office/drawing/2014/main" id="{B449EF41-68E7-5E25-AC9B-0B904A278151}"/>
                </a:ext>
              </a:extLst>
            </p:cNvPr>
            <p:cNvCxnSpPr/>
            <p:nvPr/>
          </p:nvCxnSpPr>
          <p:spPr>
            <a:xfrm>
              <a:off x="2839309" y="19025"/>
              <a:ext cx="270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sp>
          <p:nvSpPr>
            <p:cNvPr id="119" name="Google Shape;1749;p140">
              <a:extLst>
                <a:ext uri="{FF2B5EF4-FFF2-40B4-BE49-F238E27FC236}">
                  <a16:creationId xmlns:a16="http://schemas.microsoft.com/office/drawing/2014/main" id="{9D929888-5C63-3112-A009-9D0E05DB15F5}"/>
                </a:ext>
              </a:extLst>
            </p:cNvPr>
            <p:cNvSpPr txBox="1"/>
            <p:nvPr/>
          </p:nvSpPr>
          <p:spPr>
            <a:xfrm>
              <a:off x="2349975" y="91275"/>
              <a:ext cx="12582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pt-PT" sz="1900">
                  <a:solidFill>
                    <a:srgbClr val="CCCCCC"/>
                  </a:solidFill>
                  <a:latin typeface="Calibri"/>
                  <a:ea typeface="Calibri"/>
                  <a:cs typeface="Calibri"/>
                  <a:sym typeface="Calibri"/>
                </a:rPr>
                <a:t>Afiliações</a:t>
              </a:r>
              <a:endParaRPr sz="1900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" name="Google Shape;1750;p140">
            <a:extLst>
              <a:ext uri="{FF2B5EF4-FFF2-40B4-BE49-F238E27FC236}">
                <a16:creationId xmlns:a16="http://schemas.microsoft.com/office/drawing/2014/main" id="{69505C83-57AB-50BC-4947-D12E932F535A}"/>
              </a:ext>
            </a:extLst>
          </p:cNvPr>
          <p:cNvGrpSpPr/>
          <p:nvPr/>
        </p:nvGrpSpPr>
        <p:grpSpPr>
          <a:xfrm>
            <a:off x="4208133" y="896082"/>
            <a:ext cx="1892800" cy="1344000"/>
            <a:chOff x="3841900" y="-292875"/>
            <a:chExt cx="1419600" cy="1008000"/>
          </a:xfrm>
        </p:grpSpPr>
        <p:sp>
          <p:nvSpPr>
            <p:cNvPr id="121" name="Google Shape;1751;p140">
              <a:extLst>
                <a:ext uri="{FF2B5EF4-FFF2-40B4-BE49-F238E27FC236}">
                  <a16:creationId xmlns:a16="http://schemas.microsoft.com/office/drawing/2014/main" id="{F547897E-84AD-E337-D027-8490B710B458}"/>
                </a:ext>
              </a:extLst>
            </p:cNvPr>
            <p:cNvSpPr/>
            <p:nvPr/>
          </p:nvSpPr>
          <p:spPr>
            <a:xfrm>
              <a:off x="3841900" y="-292875"/>
              <a:ext cx="1419600" cy="100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22" name="Google Shape;1752;p140">
              <a:extLst>
                <a:ext uri="{FF2B5EF4-FFF2-40B4-BE49-F238E27FC236}">
                  <a16:creationId xmlns:a16="http://schemas.microsoft.com/office/drawing/2014/main" id="{829F0058-B125-16F3-5D8A-AD4D3DC6B9EF}"/>
                </a:ext>
              </a:extLst>
            </p:cNvPr>
            <p:cNvSpPr/>
            <p:nvPr/>
          </p:nvSpPr>
          <p:spPr>
            <a:xfrm>
              <a:off x="3941555" y="27923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25" tIns="78625" rIns="78625" bIns="78625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PT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Organizações</a:t>
              </a: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3" name="Google Shape;1753;p140">
              <a:extLst>
                <a:ext uri="{FF2B5EF4-FFF2-40B4-BE49-F238E27FC236}">
                  <a16:creationId xmlns:a16="http://schemas.microsoft.com/office/drawing/2014/main" id="{A5ED901A-B3FE-55E8-1CDE-26A6F07BE62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 amt="16000"/>
            </a:blip>
            <a:srcRect/>
            <a:stretch/>
          </p:blipFill>
          <p:spPr>
            <a:xfrm>
              <a:off x="4315000" y="50000"/>
              <a:ext cx="473400" cy="473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124" name="Google Shape;1754;p140">
              <a:extLst>
                <a:ext uri="{FF2B5EF4-FFF2-40B4-BE49-F238E27FC236}">
                  <a16:creationId xmlns:a16="http://schemas.microsoft.com/office/drawing/2014/main" id="{6740FC50-5708-F3F0-D731-7CAF241822D1}"/>
                </a:ext>
              </a:extLst>
            </p:cNvPr>
            <p:cNvSpPr txBox="1"/>
            <p:nvPr/>
          </p:nvSpPr>
          <p:spPr>
            <a:xfrm>
              <a:off x="3934238" y="389313"/>
              <a:ext cx="12582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pt-PT" sz="1900">
                  <a:solidFill>
                    <a:srgbClr val="CCCCCC"/>
                  </a:solidFill>
                  <a:latin typeface="Calibri"/>
                  <a:ea typeface="Calibri"/>
                  <a:cs typeface="Calibri"/>
                  <a:sym typeface="Calibri"/>
                </a:rPr>
                <a:t>Organizações</a:t>
              </a:r>
              <a:endParaRPr sz="1900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5" name="Google Shape;1760;p140">
            <a:extLst>
              <a:ext uri="{FF2B5EF4-FFF2-40B4-BE49-F238E27FC236}">
                <a16:creationId xmlns:a16="http://schemas.microsoft.com/office/drawing/2014/main" id="{63C724CA-10AF-948E-8CCD-209F548EC7B1}"/>
              </a:ext>
            </a:extLst>
          </p:cNvPr>
          <p:cNvSpPr txBox="1"/>
          <p:nvPr/>
        </p:nvSpPr>
        <p:spPr>
          <a:xfrm>
            <a:off x="7926783" y="1820465"/>
            <a:ext cx="1677600" cy="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pt-PT" sz="1900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Produções</a:t>
            </a:r>
            <a:endParaRPr sz="1900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6" name="Google Shape;1761;p140">
            <a:extLst>
              <a:ext uri="{FF2B5EF4-FFF2-40B4-BE49-F238E27FC236}">
                <a16:creationId xmlns:a16="http://schemas.microsoft.com/office/drawing/2014/main" id="{AD0F5D49-F076-AACE-23C7-78C218A6D7CF}"/>
              </a:ext>
            </a:extLst>
          </p:cNvPr>
          <p:cNvGrpSpPr/>
          <p:nvPr/>
        </p:nvGrpSpPr>
        <p:grpSpPr>
          <a:xfrm>
            <a:off x="9555104" y="1323814"/>
            <a:ext cx="2047600" cy="870253"/>
            <a:chOff x="7166328" y="1170923"/>
            <a:chExt cx="1535700" cy="652689"/>
          </a:xfrm>
        </p:grpSpPr>
        <p:sp>
          <p:nvSpPr>
            <p:cNvPr id="127" name="Google Shape;1762;p140">
              <a:extLst>
                <a:ext uri="{FF2B5EF4-FFF2-40B4-BE49-F238E27FC236}">
                  <a16:creationId xmlns:a16="http://schemas.microsoft.com/office/drawing/2014/main" id="{4D7D037B-BEFE-38B3-9A31-326652BF7AD7}"/>
                </a:ext>
              </a:extLst>
            </p:cNvPr>
            <p:cNvSpPr/>
            <p:nvPr/>
          </p:nvSpPr>
          <p:spPr>
            <a:xfrm>
              <a:off x="7324037" y="1170923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25" tIns="78625" rIns="78625" bIns="78625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PT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Outcomes / outputs</a:t>
              </a: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763;p140">
              <a:extLst>
                <a:ext uri="{FF2B5EF4-FFF2-40B4-BE49-F238E27FC236}">
                  <a16:creationId xmlns:a16="http://schemas.microsoft.com/office/drawing/2014/main" id="{978A52C1-57E7-CEBC-7271-821F52B73C25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 amt="11000"/>
            </a:blip>
            <a:srcRect/>
            <a:stretch/>
          </p:blipFill>
          <p:spPr>
            <a:xfrm>
              <a:off x="7697477" y="1194498"/>
              <a:ext cx="360900" cy="45813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129" name="Google Shape;1764;p140">
              <a:extLst>
                <a:ext uri="{FF2B5EF4-FFF2-40B4-BE49-F238E27FC236}">
                  <a16:creationId xmlns:a16="http://schemas.microsoft.com/office/drawing/2014/main" id="{688EAC2F-743A-29C5-E2D8-8530B887759A}"/>
                </a:ext>
              </a:extLst>
            </p:cNvPr>
            <p:cNvSpPr txBox="1"/>
            <p:nvPr/>
          </p:nvSpPr>
          <p:spPr>
            <a:xfrm>
              <a:off x="7166328" y="1532313"/>
              <a:ext cx="15357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pt-PT" sz="1900">
                  <a:solidFill>
                    <a:srgbClr val="CCCCCC"/>
                  </a:solidFill>
                  <a:latin typeface="Calibri"/>
                  <a:ea typeface="Calibri"/>
                  <a:cs typeface="Calibri"/>
                  <a:sym typeface="Calibri"/>
                </a:rPr>
                <a:t>Infras.científicas</a:t>
              </a:r>
              <a:endParaRPr sz="1900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5" name="Google Shape;1755;p140">
            <a:extLst>
              <a:ext uri="{FF2B5EF4-FFF2-40B4-BE49-F238E27FC236}">
                <a16:creationId xmlns:a16="http://schemas.microsoft.com/office/drawing/2014/main" id="{71AEE8BC-E12B-A1D0-4C4A-D12CF1C692D6}"/>
              </a:ext>
            </a:extLst>
          </p:cNvPr>
          <p:cNvGrpSpPr/>
          <p:nvPr/>
        </p:nvGrpSpPr>
        <p:grpSpPr>
          <a:xfrm>
            <a:off x="6066449" y="882506"/>
            <a:ext cx="1806000" cy="1391600"/>
            <a:chOff x="4994200" y="-310725"/>
            <a:chExt cx="1354500" cy="1043700"/>
          </a:xfrm>
        </p:grpSpPr>
        <p:sp>
          <p:nvSpPr>
            <p:cNvPr id="136" name="Google Shape;1756;p140">
              <a:extLst>
                <a:ext uri="{FF2B5EF4-FFF2-40B4-BE49-F238E27FC236}">
                  <a16:creationId xmlns:a16="http://schemas.microsoft.com/office/drawing/2014/main" id="{DBC2C9EB-3B60-2AAC-CCA5-A782073C5858}"/>
                </a:ext>
              </a:extLst>
            </p:cNvPr>
            <p:cNvSpPr/>
            <p:nvPr/>
          </p:nvSpPr>
          <p:spPr>
            <a:xfrm>
              <a:off x="4994200" y="-310725"/>
              <a:ext cx="1354500" cy="104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37" name="Google Shape;1757;p140">
              <a:extLst>
                <a:ext uri="{FF2B5EF4-FFF2-40B4-BE49-F238E27FC236}">
                  <a16:creationId xmlns:a16="http://schemas.microsoft.com/office/drawing/2014/main" id="{B2B96ABE-BC3D-584C-973A-CEB6982BDB32}"/>
                </a:ext>
              </a:extLst>
            </p:cNvPr>
            <p:cNvSpPr/>
            <p:nvPr/>
          </p:nvSpPr>
          <p:spPr>
            <a:xfrm>
              <a:off x="5061296" y="27923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25" tIns="78625" rIns="78625" bIns="78625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PT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Financiamento / projetos</a:t>
              </a: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8" name="Google Shape;1758;p140">
              <a:extLst>
                <a:ext uri="{FF2B5EF4-FFF2-40B4-BE49-F238E27FC236}">
                  <a16:creationId xmlns:a16="http://schemas.microsoft.com/office/drawing/2014/main" id="{C0C4C6A8-BB26-E817-EF02-3151AB09AA0A}"/>
                </a:ext>
              </a:extLst>
            </p:cNvPr>
            <p:cNvPicPr preferRelativeResize="0"/>
            <p:nvPr/>
          </p:nvPicPr>
          <p:blipFill rotWithShape="1">
            <a:blip r:embed="rId7">
              <a:alphaModFix amt="14000"/>
            </a:blip>
            <a:srcRect/>
            <a:stretch/>
          </p:blipFill>
          <p:spPr>
            <a:xfrm>
              <a:off x="5450037" y="65824"/>
              <a:ext cx="473400" cy="473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139" name="Google Shape;1759;p140">
              <a:extLst>
                <a:ext uri="{FF2B5EF4-FFF2-40B4-BE49-F238E27FC236}">
                  <a16:creationId xmlns:a16="http://schemas.microsoft.com/office/drawing/2014/main" id="{0D7D13B2-1D04-9725-B556-FF84A9F9437E}"/>
                </a:ext>
              </a:extLst>
            </p:cNvPr>
            <p:cNvSpPr txBox="1"/>
            <p:nvPr/>
          </p:nvSpPr>
          <p:spPr>
            <a:xfrm>
              <a:off x="5065588" y="379263"/>
              <a:ext cx="12582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pt-PT" sz="1900">
                  <a:solidFill>
                    <a:srgbClr val="CCCCCC"/>
                  </a:solidFill>
                  <a:latin typeface="Calibri"/>
                  <a:ea typeface="Calibri"/>
                  <a:cs typeface="Calibri"/>
                  <a:sym typeface="Calibri"/>
                </a:rPr>
                <a:t>Projetos/Fin.</a:t>
              </a:r>
              <a:endParaRPr sz="1900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0" name="Google Shape;793;p111">
            <a:extLst>
              <a:ext uri="{FF2B5EF4-FFF2-40B4-BE49-F238E27FC236}">
                <a16:creationId xmlns:a16="http://schemas.microsoft.com/office/drawing/2014/main" id="{0804B4A8-1DFE-9371-B5FB-4E9CC9FFE493}"/>
              </a:ext>
            </a:extLst>
          </p:cNvPr>
          <p:cNvSpPr txBox="1"/>
          <p:nvPr/>
        </p:nvSpPr>
        <p:spPr>
          <a:xfrm>
            <a:off x="2788431" y="6338753"/>
            <a:ext cx="6669875" cy="49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SoS = Sistema de Sistemas = ecossistema</a:t>
            </a:r>
            <a:endParaRPr sz="1867"/>
          </a:p>
        </p:txBody>
      </p:sp>
      <p:sp>
        <p:nvSpPr>
          <p:cNvPr id="141" name="Google Shape;796;p111">
            <a:extLst>
              <a:ext uri="{FF2B5EF4-FFF2-40B4-BE49-F238E27FC236}">
                <a16:creationId xmlns:a16="http://schemas.microsoft.com/office/drawing/2014/main" id="{B5FE8212-5596-B991-D417-19C875654F9E}"/>
              </a:ext>
            </a:extLst>
          </p:cNvPr>
          <p:cNvSpPr/>
          <p:nvPr/>
        </p:nvSpPr>
        <p:spPr>
          <a:xfrm>
            <a:off x="745431" y="5584697"/>
            <a:ext cx="10598217" cy="377221"/>
          </a:xfrm>
          <a:custGeom>
            <a:avLst/>
            <a:gdLst/>
            <a:ahLst/>
            <a:cxnLst/>
            <a:rect l="l" t="t" r="r" b="b"/>
            <a:pathLst>
              <a:path w="10888580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10842000" y="0"/>
                </a:lnTo>
                <a:cubicBezTo>
                  <a:pt x="10867725" y="0"/>
                  <a:pt x="10888580" y="20855"/>
                  <a:pt x="10888580" y="46580"/>
                </a:cubicBezTo>
                <a:lnTo>
                  <a:pt x="10888580" y="419221"/>
                </a:lnTo>
                <a:cubicBezTo>
                  <a:pt x="10888580" y="444946"/>
                  <a:pt x="10867725" y="465801"/>
                  <a:pt x="10842000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F3F3F3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75" tIns="66975" rIns="66975" bIns="66975" anchor="ctr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" sz="1600" b="1">
                <a:solidFill>
                  <a:srgbClr val="D9D9D9"/>
                </a:solidFill>
                <a:latin typeface="Calibri"/>
                <a:cs typeface="Calibri"/>
                <a:sym typeface="Calibri"/>
              </a:rPr>
              <a:t>Monitorização e Compliance</a:t>
            </a:r>
            <a:endParaRPr sz="1600" b="1">
              <a:solidFill>
                <a:srgbClr val="D9D9D9"/>
              </a:solidFill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11294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A63A543A-A0CF-0495-DBAF-2459D8DFA6CC}"/>
              </a:ext>
            </a:extLst>
          </p:cNvPr>
          <p:cNvSpPr/>
          <p:nvPr/>
        </p:nvSpPr>
        <p:spPr>
          <a:xfrm>
            <a:off x="10323222" y="0"/>
            <a:ext cx="1893783" cy="1758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5" name="Google Shape;405;p63">
            <a:extLst>
              <a:ext uri="{FF2B5EF4-FFF2-40B4-BE49-F238E27FC236}">
                <a16:creationId xmlns:a16="http://schemas.microsoft.com/office/drawing/2014/main" id="{39100BE6-40BC-28E0-BC18-633DB76225D4}"/>
              </a:ext>
            </a:extLst>
          </p:cNvPr>
          <p:cNvSpPr/>
          <p:nvPr/>
        </p:nvSpPr>
        <p:spPr>
          <a:xfrm rot="10800000">
            <a:off x="3722333" y="699900"/>
            <a:ext cx="630956" cy="5267304"/>
          </a:xfrm>
          <a:prstGeom prst="triangle">
            <a:avLst>
              <a:gd name="adj" fmla="val 10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45C1B45-121B-FF92-C89E-D40B7EC024B1}"/>
              </a:ext>
            </a:extLst>
          </p:cNvPr>
          <p:cNvSpPr/>
          <p:nvPr/>
        </p:nvSpPr>
        <p:spPr>
          <a:xfrm>
            <a:off x="10239274" y="1"/>
            <a:ext cx="1969475" cy="1742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86397F2-7106-CFBC-3013-2B566D5676D2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Google Shape;791;p111">
            <a:extLst>
              <a:ext uri="{FF2B5EF4-FFF2-40B4-BE49-F238E27FC236}">
                <a16:creationId xmlns:a16="http://schemas.microsoft.com/office/drawing/2014/main" id="{74E7FEC5-9355-3BC6-781F-880631A6041E}"/>
              </a:ext>
            </a:extLst>
          </p:cNvPr>
          <p:cNvSpPr txBox="1"/>
          <p:nvPr/>
        </p:nvSpPr>
        <p:spPr>
          <a:xfrm>
            <a:off x="383678" y="66738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PT</a:t>
            </a:r>
            <a:r>
              <a:rPr lang="pt-PT" sz="3600" b="1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CRIS </a:t>
            </a: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|</a:t>
            </a:r>
            <a:r>
              <a:rPr lang="pt-PT" sz="44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 </a:t>
            </a:r>
            <a:r>
              <a:rPr lang="pt-PT" sz="32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Portal de Investigação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42711DD-D191-10BE-1677-2D9AE9C56111}"/>
              </a:ext>
            </a:extLst>
          </p:cNvPr>
          <p:cNvGrpSpPr/>
          <p:nvPr/>
        </p:nvGrpSpPr>
        <p:grpSpPr>
          <a:xfrm>
            <a:off x="10721648" y="-4291"/>
            <a:ext cx="1447231" cy="1444260"/>
            <a:chOff x="713884" y="2153856"/>
            <a:chExt cx="3165600" cy="3257394"/>
          </a:xfrm>
        </p:grpSpPr>
        <p:pic>
          <p:nvPicPr>
            <p:cNvPr id="51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CA6AC69E-BD03-5634-D338-B127D0362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67" name="Google Shape;426;p97">
              <a:extLst>
                <a:ext uri="{FF2B5EF4-FFF2-40B4-BE49-F238E27FC236}">
                  <a16:creationId xmlns:a16="http://schemas.microsoft.com/office/drawing/2014/main" id="{92DE52E5-FD2B-D773-0770-F0214AC50643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90A6DE15-374C-C00B-D199-BCA6FABA7D82}"/>
              </a:ext>
            </a:extLst>
          </p:cNvPr>
          <p:cNvSpPr txBox="1"/>
          <p:nvPr/>
        </p:nvSpPr>
        <p:spPr>
          <a:xfrm>
            <a:off x="11076740" y="404020"/>
            <a:ext cx="1082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/>
              <a:t>Oe3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772045B6-FAB2-AF4F-9BBF-86FA4E49A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70" y="1519500"/>
            <a:ext cx="4476750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0C7C13DB-ABC4-3CB8-930D-470E876D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713" y="2729175"/>
            <a:ext cx="2847975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35101945-470A-8072-3285-C1575F536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300" y="1506706"/>
            <a:ext cx="6029325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0632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B9E577D-3351-4225-09AE-9FDA3E25C1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3686" t="5183" r="3258" b="4325"/>
          <a:stretch/>
        </p:blipFill>
        <p:spPr>
          <a:xfrm>
            <a:off x="7657446" y="1631407"/>
            <a:ext cx="2515454" cy="25154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85C233-D56C-1BC3-9CD6-089978B803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3686" t="5183" r="3258" b="4325"/>
          <a:stretch/>
        </p:blipFill>
        <p:spPr>
          <a:xfrm>
            <a:off x="4698342" y="1631407"/>
            <a:ext cx="2515454" cy="2515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7B6E1B-60E8-05DA-8063-48B764FC21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3686" t="5183" r="3258" b="4325"/>
          <a:stretch/>
        </p:blipFill>
        <p:spPr>
          <a:xfrm>
            <a:off x="1859892" y="1631407"/>
            <a:ext cx="2515454" cy="2515452"/>
          </a:xfrm>
          <a:prstGeom prst="rect">
            <a:avLst/>
          </a:prstGeom>
        </p:spPr>
      </p:pic>
      <p:sp>
        <p:nvSpPr>
          <p:cNvPr id="2" name="Google Shape;806;p87">
            <a:extLst>
              <a:ext uri="{FF2B5EF4-FFF2-40B4-BE49-F238E27FC236}">
                <a16:creationId xmlns:a16="http://schemas.microsoft.com/office/drawing/2014/main" id="{402F6DD0-7B81-2B23-AA44-7A5424926B5E}"/>
              </a:ext>
            </a:extLst>
          </p:cNvPr>
          <p:cNvSpPr txBox="1"/>
          <p:nvPr/>
        </p:nvSpPr>
        <p:spPr>
          <a:xfrm>
            <a:off x="2792072" y="2430277"/>
            <a:ext cx="7506281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600" b="1"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lang="pt-PT" sz="9600" b="1" i="1">
                <a:latin typeface="Montserrat"/>
                <a:ea typeface="Montserrat"/>
                <a:cs typeface="Montserrat"/>
                <a:sym typeface="Montserrat"/>
              </a:rPr>
              <a:t>briga</a:t>
            </a:r>
            <a:r>
              <a:rPr lang="pt-PT" sz="9600" b="1">
                <a:latin typeface="Montserrat"/>
                <a:ea typeface="Montserrat"/>
                <a:cs typeface="Montserrat"/>
                <a:sym typeface="Montserrat"/>
              </a:rPr>
              <a:t>do!</a:t>
            </a:r>
            <a:endParaRPr sz="9600"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84B571-0B2F-D2E9-8F9A-0F7854715EF2}"/>
              </a:ext>
            </a:extLst>
          </p:cNvPr>
          <p:cNvSpPr/>
          <p:nvPr/>
        </p:nvSpPr>
        <p:spPr>
          <a:xfrm>
            <a:off x="10369899" y="0"/>
            <a:ext cx="1822101" cy="1748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31E42A1-E826-78AC-1705-CBFBCF380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4448" y="40232"/>
            <a:ext cx="2331111" cy="108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30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D1766-7F9D-9861-AAD4-2BF8EB5C4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166" y="73891"/>
            <a:ext cx="3085667" cy="1047750"/>
          </a:xfrm>
        </p:spPr>
        <p:txBody>
          <a:bodyPr/>
          <a:lstStyle/>
          <a:p>
            <a:r>
              <a:rPr lang="pt-PT" sz="4400" b="1">
                <a:solidFill>
                  <a:schemeClr val="accent5">
                    <a:lumMod val="50000"/>
                  </a:schemeClr>
                </a:solidFill>
              </a:rPr>
              <a:t>Agenda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9EF84BE-57D5-34D5-7873-5EE031EFA45C}"/>
              </a:ext>
            </a:extLst>
          </p:cNvPr>
          <p:cNvSpPr txBox="1">
            <a:spLocks/>
          </p:cNvSpPr>
          <p:nvPr/>
        </p:nvSpPr>
        <p:spPr>
          <a:xfrm>
            <a:off x="568568" y="1620525"/>
            <a:ext cx="5350597" cy="503237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pt-PT" i="1" u="sng"/>
              <a:t>Parte I</a:t>
            </a:r>
            <a:r>
              <a:rPr lang="en-US" i="1" u="sng"/>
              <a:t>​</a:t>
            </a:r>
          </a:p>
          <a:p>
            <a:pPr fontAlgn="base"/>
            <a:r>
              <a:rPr lang="pt-PT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Sessão de Abertura: o ano PTCRIS em foco</a:t>
            </a:r>
          </a:p>
          <a:p>
            <a:pPr fontAlgn="base"/>
            <a:endParaRPr lang="pt-PT" sz="1900">
              <a:solidFill>
                <a:srgbClr val="595959"/>
              </a:solidFill>
              <a:latin typeface="Montserrat" panose="00000500000000000000" pitchFamily="2" charset="0"/>
            </a:endParaRPr>
          </a:p>
          <a:p>
            <a:pPr fontAlgn="base"/>
            <a:r>
              <a:rPr lang="pt-PT" sz="1900">
                <a:solidFill>
                  <a:srgbClr val="595959"/>
                </a:solidFill>
                <a:latin typeface="Montserrat" panose="00000500000000000000" pitchFamily="2" charset="0"/>
              </a:rPr>
              <a:t>Pilares PTCRIS: </a:t>
            </a:r>
            <a:r>
              <a:rPr lang="pt-PT" sz="1900" err="1">
                <a:solidFill>
                  <a:srgbClr val="595959"/>
                </a:solidFill>
                <a:latin typeface="Montserrat" panose="00000500000000000000" pitchFamily="2" charset="0"/>
              </a:rPr>
              <a:t>SciPROJ</a:t>
            </a:r>
            <a:r>
              <a:rPr lang="pt-PT" sz="1900">
                <a:solidFill>
                  <a:srgbClr val="595959"/>
                </a:solidFill>
                <a:latin typeface="Montserrat" panose="00000500000000000000" pitchFamily="2" charset="0"/>
              </a:rPr>
              <a:t> 2.0 e a promessa dos </a:t>
            </a:r>
            <a:r>
              <a:rPr lang="pt-PT" sz="1900" i="1">
                <a:solidFill>
                  <a:srgbClr val="595959"/>
                </a:solidFill>
                <a:latin typeface="Montserrat" panose="00000500000000000000" pitchFamily="2" charset="0"/>
              </a:rPr>
              <a:t>Grant </a:t>
            </a:r>
            <a:r>
              <a:rPr lang="pt-PT" sz="1900" i="1" err="1">
                <a:solidFill>
                  <a:srgbClr val="595959"/>
                </a:solidFill>
                <a:latin typeface="Montserrat" panose="00000500000000000000" pitchFamily="2" charset="0"/>
              </a:rPr>
              <a:t>DOIs</a:t>
            </a:r>
            <a:endParaRPr lang="pt-PT" sz="1900" i="1">
              <a:solidFill>
                <a:srgbClr val="595959"/>
              </a:solidFill>
              <a:latin typeface="Montserrat" panose="00000500000000000000" pitchFamily="2" charset="0"/>
            </a:endParaRPr>
          </a:p>
          <a:p>
            <a:pPr fontAlgn="base"/>
            <a:endParaRPr lang="pt-PT" sz="1900">
              <a:solidFill>
                <a:srgbClr val="595959"/>
              </a:solidFill>
              <a:latin typeface="Montserrat" panose="00000500000000000000" pitchFamily="2" charset="0"/>
            </a:endParaRPr>
          </a:p>
          <a:p>
            <a:pPr fontAlgn="base"/>
            <a:r>
              <a:rPr lang="pt-PT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O que há de novo no </a:t>
            </a:r>
            <a:r>
              <a:rPr lang="pt-PT" sz="1900" b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CIÊNCIA</a:t>
            </a:r>
            <a:r>
              <a:rPr lang="pt-PT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VITAE</a:t>
            </a:r>
          </a:p>
          <a:p>
            <a:pPr fontAlgn="base"/>
            <a:endParaRPr lang="pt-PT" sz="19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fontAlgn="base"/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Desvendando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o </a:t>
            </a:r>
            <a:r>
              <a:rPr lang="en-US" sz="1900" b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CIÊNCIA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VITAE: a </a:t>
            </a:r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perspetiva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de um promotor</a:t>
            </a: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“</a:t>
            </a:r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Experiência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institucional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no IEF”</a:t>
            </a:r>
          </a:p>
          <a:p>
            <a:pPr marL="0" indent="0" fontAlgn="base">
              <a:buFont typeface="Arial" panose="020B0604020202020204" pitchFamily="34" charset="0"/>
              <a:buNone/>
            </a:pPr>
            <a:endParaRPr lang="en-US" sz="19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fontAlgn="base"/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Explorando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a </a:t>
            </a:r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ciência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nas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instituições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através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do </a:t>
            </a:r>
            <a:r>
              <a:rPr lang="en-US" sz="1900" b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CIÊNCIA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VITAE: </a:t>
            </a:r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Serviço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de </a:t>
            </a:r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Indicadores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Institucionais</a:t>
            </a:r>
            <a:endParaRPr lang="pt-PT" sz="190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7745FDE0-C8CC-259B-30BA-003C2B77BEE7}"/>
              </a:ext>
            </a:extLst>
          </p:cNvPr>
          <p:cNvSpPr txBox="1">
            <a:spLocks/>
          </p:cNvSpPr>
          <p:nvPr/>
        </p:nvSpPr>
        <p:spPr>
          <a:xfrm>
            <a:off x="6545148" y="1620524"/>
            <a:ext cx="5350598" cy="47374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800" i="1" u="sng">
                <a:solidFill>
                  <a:schemeClr val="bg1">
                    <a:lumMod val="85000"/>
                  </a:schemeClr>
                </a:solidFill>
              </a:rPr>
              <a:t>Parte II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pt-PT" sz="1900" b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CIÊNCIA</a:t>
            </a:r>
            <a:r>
              <a:rPr lang="pt-PT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VITAE @ Ecossistema de C&amp;T (I): ​</a:t>
            </a:r>
          </a:p>
          <a:p>
            <a:pPr lvl="1" fontAlgn="base"/>
            <a:endParaRPr lang="pt-PT" sz="18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lvl="1" fontAlgn="base"/>
            <a:r>
              <a:rPr lang="pt-PT" sz="18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Integração CRIS:CV – grupo de trabalho ​</a:t>
            </a:r>
          </a:p>
          <a:p>
            <a:pPr lvl="1" fontAlgn="base"/>
            <a:endParaRPr lang="pt-PT" sz="18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pt-PT" sz="1900" b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CIÊNCIA</a:t>
            </a:r>
            <a:r>
              <a:rPr lang="pt-PT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VITAE @ Ecossistema de C&amp;T (II): ​</a:t>
            </a:r>
          </a:p>
          <a:p>
            <a:pPr lvl="1" fontAlgn="base"/>
            <a:endParaRPr lang="pt-PT" sz="18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lvl="1" fontAlgn="base"/>
            <a:r>
              <a:rPr lang="pt-PT" sz="18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PortAberta</a:t>
            </a:r>
            <a:r>
              <a:rPr lang="pt-PT" sz="18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 | U Minho &amp; IPB</a:t>
            </a:r>
          </a:p>
          <a:p>
            <a:pPr lvl="1" fontAlgn="base"/>
            <a:endParaRPr lang="pt-PT" sz="18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pt-PT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A Ciência da Ciência: Sistema de Indicadores do Ecossistema de C&amp;T</a:t>
            </a:r>
          </a:p>
          <a:p>
            <a:pPr fontAlgn="base"/>
            <a:endParaRPr lang="pt-PT" sz="19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pt-PT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Em busca do Santo Graal: Portal de Investigação </a:t>
            </a:r>
          </a:p>
          <a:p>
            <a:pPr fontAlgn="base"/>
            <a:endParaRPr lang="pt-PT" sz="18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fontAlgn="base"/>
            <a:endParaRPr lang="pt-PT" sz="18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fontAlgn="base"/>
            <a:endParaRPr lang="pt-PT" sz="18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112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D1766-7F9D-9861-AAD4-2BF8EB5C4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166" y="73891"/>
            <a:ext cx="3085667" cy="1047750"/>
          </a:xfrm>
        </p:spPr>
        <p:txBody>
          <a:bodyPr/>
          <a:lstStyle/>
          <a:p>
            <a:r>
              <a:rPr lang="pt-PT" sz="4400" b="1">
                <a:solidFill>
                  <a:schemeClr val="accent5">
                    <a:lumMod val="50000"/>
                  </a:schemeClr>
                </a:solidFill>
              </a:rPr>
              <a:t>Agenda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9EF84BE-57D5-34D5-7873-5EE031EFA45C}"/>
              </a:ext>
            </a:extLst>
          </p:cNvPr>
          <p:cNvSpPr txBox="1">
            <a:spLocks/>
          </p:cNvSpPr>
          <p:nvPr/>
        </p:nvSpPr>
        <p:spPr>
          <a:xfrm>
            <a:off x="568568" y="1620525"/>
            <a:ext cx="5350597" cy="503237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pt-PT" i="1" u="sng"/>
              <a:t>Parte I</a:t>
            </a:r>
            <a:r>
              <a:rPr lang="en-US" i="1" u="sng"/>
              <a:t>​</a:t>
            </a:r>
          </a:p>
          <a:p>
            <a:pPr fontAlgn="base"/>
            <a:r>
              <a:rPr lang="pt-PT" sz="1900">
                <a:solidFill>
                  <a:srgbClr val="595959"/>
                </a:solidFill>
                <a:latin typeface="Montserrat" panose="00000500000000000000" pitchFamily="2" charset="0"/>
              </a:rPr>
              <a:t>Sessão de Abertura: o ano PTCRIS em foco</a:t>
            </a:r>
          </a:p>
          <a:p>
            <a:pPr fontAlgn="base"/>
            <a:endParaRPr lang="pt-PT" sz="1900">
              <a:solidFill>
                <a:srgbClr val="595959"/>
              </a:solidFill>
              <a:latin typeface="Montserrat" panose="00000500000000000000" pitchFamily="2" charset="0"/>
            </a:endParaRPr>
          </a:p>
          <a:p>
            <a:pPr fontAlgn="base"/>
            <a:r>
              <a:rPr lang="pt-PT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Pilares PTCRIS: </a:t>
            </a:r>
            <a:r>
              <a:rPr lang="pt-PT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SciPROJ</a:t>
            </a:r>
            <a:r>
              <a:rPr lang="pt-PT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2.0 e a promessa dos </a:t>
            </a:r>
            <a:r>
              <a:rPr lang="pt-PT" sz="1900" i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Grant </a:t>
            </a:r>
            <a:r>
              <a:rPr lang="pt-PT" sz="1900" i="1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DOIs</a:t>
            </a:r>
            <a:endParaRPr lang="pt-PT" sz="1900" i="1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fontAlgn="base"/>
            <a:endParaRPr lang="pt-PT" sz="19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fontAlgn="base"/>
            <a:r>
              <a:rPr lang="pt-PT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O que há de novo no </a:t>
            </a:r>
            <a:r>
              <a:rPr lang="pt-PT" sz="1900" b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CIÊNCIA</a:t>
            </a:r>
            <a:r>
              <a:rPr lang="pt-PT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VITAE</a:t>
            </a:r>
          </a:p>
          <a:p>
            <a:pPr fontAlgn="base"/>
            <a:endParaRPr lang="pt-PT" sz="19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fontAlgn="base"/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Desvendando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o </a:t>
            </a:r>
            <a:r>
              <a:rPr lang="en-US" sz="1900" b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CIÊNCIA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VITAE: a </a:t>
            </a:r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perspetiva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de um promotor</a:t>
            </a: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“</a:t>
            </a:r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Experiência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institucional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no IEF”</a:t>
            </a:r>
          </a:p>
          <a:p>
            <a:pPr marL="0" indent="0" fontAlgn="base">
              <a:buFont typeface="Arial" panose="020B0604020202020204" pitchFamily="34" charset="0"/>
              <a:buNone/>
            </a:pPr>
            <a:endParaRPr lang="en-US" sz="19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fontAlgn="base"/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Explorando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a </a:t>
            </a:r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ciência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nas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instituições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através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do </a:t>
            </a:r>
            <a:r>
              <a:rPr lang="en-US" sz="1900" b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CIÊNCIA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VITAE: </a:t>
            </a:r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Serviço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de </a:t>
            </a:r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Indicadores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Institucionais</a:t>
            </a:r>
            <a:endParaRPr lang="pt-PT" sz="190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7745FDE0-C8CC-259B-30BA-003C2B77BEE7}"/>
              </a:ext>
            </a:extLst>
          </p:cNvPr>
          <p:cNvSpPr txBox="1">
            <a:spLocks/>
          </p:cNvSpPr>
          <p:nvPr/>
        </p:nvSpPr>
        <p:spPr>
          <a:xfrm>
            <a:off x="6545148" y="1620524"/>
            <a:ext cx="5350598" cy="47374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80000"/>
              </a:lnSpc>
            </a:pPr>
            <a:r>
              <a:rPr lang="pt-PT" sz="2800" i="1" u="sng">
                <a:solidFill>
                  <a:schemeClr val="bg1">
                    <a:lumMod val="85000"/>
                  </a:schemeClr>
                </a:solidFill>
              </a:rPr>
              <a:t>Parte II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pt-PT" sz="1900" b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CIÊNCIA</a:t>
            </a:r>
            <a:r>
              <a:rPr lang="pt-PT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VITAE @ Ecossistema de C&amp;T (I): ​</a:t>
            </a:r>
          </a:p>
          <a:p>
            <a:pPr lvl="1" fontAlgn="base"/>
            <a:endParaRPr lang="pt-PT" sz="18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lvl="1" fontAlgn="base"/>
            <a:r>
              <a:rPr lang="pt-PT" sz="18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Integração CRIS:CV – grupo de trabalho ​</a:t>
            </a:r>
          </a:p>
          <a:p>
            <a:pPr lvl="1" fontAlgn="base"/>
            <a:endParaRPr lang="pt-PT" sz="18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pt-PT" sz="1900" b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CIÊNCIA</a:t>
            </a:r>
            <a:r>
              <a:rPr lang="pt-PT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VITAE @ Ecossistema de C&amp;T (II): ​</a:t>
            </a:r>
          </a:p>
          <a:p>
            <a:pPr lvl="1" fontAlgn="base"/>
            <a:endParaRPr lang="pt-PT" sz="18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lvl="1" fontAlgn="base"/>
            <a:r>
              <a:rPr lang="pt-PT" sz="18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PortAberta</a:t>
            </a:r>
            <a:r>
              <a:rPr lang="pt-PT" sz="18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 | U Minho &amp; IPB</a:t>
            </a:r>
          </a:p>
          <a:p>
            <a:pPr lvl="1" fontAlgn="base"/>
            <a:endParaRPr lang="pt-PT" sz="18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pt-PT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A Ciência da Ciência: Sistema de Indicadores do Ecossistema de C&amp;T</a:t>
            </a:r>
          </a:p>
          <a:p>
            <a:pPr fontAlgn="base"/>
            <a:endParaRPr lang="pt-PT" sz="19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pt-PT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Em busca do Santo Graal: Portal de Investigação </a:t>
            </a:r>
          </a:p>
          <a:p>
            <a:pPr fontAlgn="base"/>
            <a:endParaRPr lang="pt-PT" sz="18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fontAlgn="base"/>
            <a:endParaRPr lang="pt-PT" sz="18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fontAlgn="base"/>
            <a:endParaRPr lang="pt-PT" sz="18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7019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27B2D626-09B7-B48E-DEA1-A004733E7953}"/>
              </a:ext>
            </a:extLst>
          </p:cNvPr>
          <p:cNvSpPr/>
          <p:nvPr/>
        </p:nvSpPr>
        <p:spPr>
          <a:xfrm>
            <a:off x="4340585" y="5909899"/>
            <a:ext cx="2521979" cy="3873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5" name="Google Shape;405;p63">
            <a:extLst>
              <a:ext uri="{FF2B5EF4-FFF2-40B4-BE49-F238E27FC236}">
                <a16:creationId xmlns:a16="http://schemas.microsoft.com/office/drawing/2014/main" id="{39100BE6-40BC-28E0-BC18-633DB76225D4}"/>
              </a:ext>
            </a:extLst>
          </p:cNvPr>
          <p:cNvSpPr/>
          <p:nvPr/>
        </p:nvSpPr>
        <p:spPr>
          <a:xfrm rot="10800000">
            <a:off x="3722333" y="699900"/>
            <a:ext cx="630956" cy="5267304"/>
          </a:xfrm>
          <a:prstGeom prst="triangle">
            <a:avLst>
              <a:gd name="adj" fmla="val 10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793;p111">
            <a:extLst>
              <a:ext uri="{FF2B5EF4-FFF2-40B4-BE49-F238E27FC236}">
                <a16:creationId xmlns:a16="http://schemas.microsoft.com/office/drawing/2014/main" id="{32A36243-8372-4C73-356E-B353179605B5}"/>
              </a:ext>
            </a:extLst>
          </p:cNvPr>
          <p:cNvSpPr txBox="1"/>
          <p:nvPr/>
        </p:nvSpPr>
        <p:spPr>
          <a:xfrm>
            <a:off x="2788431" y="6338753"/>
            <a:ext cx="6669875" cy="49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SoS = Sistema de Sistemas = ecossistema</a:t>
            </a:r>
            <a:endParaRPr sz="1867"/>
          </a:p>
        </p:txBody>
      </p:sp>
      <p:sp>
        <p:nvSpPr>
          <p:cNvPr id="4" name="Google Shape;794;p111">
            <a:extLst>
              <a:ext uri="{FF2B5EF4-FFF2-40B4-BE49-F238E27FC236}">
                <a16:creationId xmlns:a16="http://schemas.microsoft.com/office/drawing/2014/main" id="{9DA1A59B-0E5F-1C88-FF97-B33B38CB2BC4}"/>
              </a:ext>
            </a:extLst>
          </p:cNvPr>
          <p:cNvSpPr/>
          <p:nvPr/>
        </p:nvSpPr>
        <p:spPr>
          <a:xfrm>
            <a:off x="585299" y="4211597"/>
            <a:ext cx="8756777" cy="465801"/>
          </a:xfrm>
          <a:custGeom>
            <a:avLst/>
            <a:gdLst/>
            <a:ahLst/>
            <a:cxnLst/>
            <a:rect l="l" t="t" r="r" b="b"/>
            <a:pathLst>
              <a:path w="8965983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8919403" y="0"/>
                </a:lnTo>
                <a:cubicBezTo>
                  <a:pt x="8945128" y="0"/>
                  <a:pt x="8965983" y="20855"/>
                  <a:pt x="8965983" y="46580"/>
                </a:cubicBezTo>
                <a:lnTo>
                  <a:pt x="8965983" y="419221"/>
                </a:lnTo>
                <a:cubicBezTo>
                  <a:pt x="8965983" y="444946"/>
                  <a:pt x="8945128" y="465801"/>
                  <a:pt x="8919403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B7B7B7"/>
          </a:solidFill>
          <a:ln w="952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67" tIns="66967" rIns="66967" bIns="66967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1600" b="1">
                <a:latin typeface="Calibri"/>
                <a:ea typeface="Calibri"/>
                <a:cs typeface="Calibri"/>
                <a:sym typeface="Calibri"/>
              </a:rPr>
              <a:t>Sistemas de Gestão Ciência Institucionais </a:t>
            </a:r>
            <a:endParaRPr sz="16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795;p111">
            <a:extLst>
              <a:ext uri="{FF2B5EF4-FFF2-40B4-BE49-F238E27FC236}">
                <a16:creationId xmlns:a16="http://schemas.microsoft.com/office/drawing/2014/main" id="{20EB892F-4C2B-DE77-D90B-28B736E4F6F0}"/>
              </a:ext>
            </a:extLst>
          </p:cNvPr>
          <p:cNvSpPr/>
          <p:nvPr/>
        </p:nvSpPr>
        <p:spPr>
          <a:xfrm>
            <a:off x="556731" y="4769764"/>
            <a:ext cx="10598217" cy="465801"/>
          </a:xfrm>
          <a:custGeom>
            <a:avLst/>
            <a:gdLst/>
            <a:ahLst/>
            <a:cxnLst/>
            <a:rect l="l" t="t" r="r" b="b"/>
            <a:pathLst>
              <a:path w="10888580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10842000" y="0"/>
                </a:lnTo>
                <a:cubicBezTo>
                  <a:pt x="10867725" y="0"/>
                  <a:pt x="10888580" y="20855"/>
                  <a:pt x="10888580" y="46580"/>
                </a:cubicBezTo>
                <a:lnTo>
                  <a:pt x="10888580" y="419221"/>
                </a:lnTo>
                <a:cubicBezTo>
                  <a:pt x="10888580" y="444946"/>
                  <a:pt x="10867725" y="465801"/>
                  <a:pt x="10842000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262626"/>
          </a:solidFill>
          <a:ln w="9525" cap="flat" cmpd="sng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67" tIns="66967" rIns="66967" bIns="66967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Portal de Investigação</a:t>
            </a:r>
            <a:endParaRPr sz="16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796;p111">
            <a:extLst>
              <a:ext uri="{FF2B5EF4-FFF2-40B4-BE49-F238E27FC236}">
                <a16:creationId xmlns:a16="http://schemas.microsoft.com/office/drawing/2014/main" id="{6C6FAFC5-0376-8FD2-1E32-439980C46BFE}"/>
              </a:ext>
            </a:extLst>
          </p:cNvPr>
          <p:cNvSpPr/>
          <p:nvPr/>
        </p:nvSpPr>
        <p:spPr>
          <a:xfrm>
            <a:off x="549911" y="5254809"/>
            <a:ext cx="10598217" cy="465801"/>
          </a:xfrm>
          <a:custGeom>
            <a:avLst/>
            <a:gdLst/>
            <a:ahLst/>
            <a:cxnLst/>
            <a:rect l="l" t="t" r="r" b="b"/>
            <a:pathLst>
              <a:path w="10888580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10842000" y="0"/>
                </a:lnTo>
                <a:cubicBezTo>
                  <a:pt x="10867725" y="0"/>
                  <a:pt x="10888580" y="20855"/>
                  <a:pt x="10888580" y="46580"/>
                </a:cubicBezTo>
                <a:lnTo>
                  <a:pt x="10888580" y="419221"/>
                </a:lnTo>
                <a:cubicBezTo>
                  <a:pt x="10888580" y="444946"/>
                  <a:pt x="10867725" y="465801"/>
                  <a:pt x="10842000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262626"/>
          </a:solidFill>
          <a:ln w="9525" cap="flat" cmpd="sng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67" tIns="66967" rIns="66967" bIns="66967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Indicadores</a:t>
            </a:r>
            <a:endParaRPr sz="16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97;p111">
            <a:extLst>
              <a:ext uri="{FF2B5EF4-FFF2-40B4-BE49-F238E27FC236}">
                <a16:creationId xmlns:a16="http://schemas.microsoft.com/office/drawing/2014/main" id="{C29DA12D-B188-167F-6B67-7E1604B5B34A}"/>
              </a:ext>
            </a:extLst>
          </p:cNvPr>
          <p:cNvSpPr/>
          <p:nvPr/>
        </p:nvSpPr>
        <p:spPr>
          <a:xfrm>
            <a:off x="537463" y="1597827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33" tIns="78633" rIns="78633" bIns="78633" anchor="ctr" anchorCtr="0">
            <a:noAutofit/>
          </a:bodyPr>
          <a:lstStyle/>
          <a:p>
            <a:pPr algn="ctr">
              <a:lnSpc>
                <a:spcPct val="90000"/>
              </a:lnSpc>
            </a:pPr>
            <a:endParaRPr sz="14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798;p111">
            <a:extLst>
              <a:ext uri="{FF2B5EF4-FFF2-40B4-BE49-F238E27FC236}">
                <a16:creationId xmlns:a16="http://schemas.microsoft.com/office/drawing/2014/main" id="{BCD81CB5-7907-CF70-0915-180C3A44377A}"/>
              </a:ext>
            </a:extLst>
          </p:cNvPr>
          <p:cNvSpPr/>
          <p:nvPr/>
        </p:nvSpPr>
        <p:spPr>
          <a:xfrm>
            <a:off x="4133039" y="1597827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33" tIns="78633" rIns="78633" bIns="78633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1467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Organizações</a:t>
            </a:r>
            <a:endParaRPr sz="1467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9" name="Google Shape;799;p111">
            <a:extLst>
              <a:ext uri="{FF2B5EF4-FFF2-40B4-BE49-F238E27FC236}">
                <a16:creationId xmlns:a16="http://schemas.microsoft.com/office/drawing/2014/main" id="{B034D385-AEB3-901B-A8B3-35AF8C3535EA}"/>
              </a:ext>
            </a:extLst>
          </p:cNvPr>
          <p:cNvSpPr/>
          <p:nvPr/>
        </p:nvSpPr>
        <p:spPr>
          <a:xfrm>
            <a:off x="5930827" y="1597827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33" tIns="78633" rIns="78633" bIns="78633" anchor="ctr" anchorCtr="0">
            <a:noAutofit/>
          </a:bodyPr>
          <a:lstStyle/>
          <a:p>
            <a:pPr algn="ctr">
              <a:lnSpc>
                <a:spcPct val="90000"/>
              </a:lnSpc>
            </a:pPr>
            <a:endParaRPr sz="1467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0" name="Google Shape;801;p111">
            <a:extLst>
              <a:ext uri="{FF2B5EF4-FFF2-40B4-BE49-F238E27FC236}">
                <a16:creationId xmlns:a16="http://schemas.microsoft.com/office/drawing/2014/main" id="{E5F4452B-B316-5C5A-2E02-D17C6CE2C1B4}"/>
              </a:ext>
            </a:extLst>
          </p:cNvPr>
          <p:cNvSpPr/>
          <p:nvPr/>
        </p:nvSpPr>
        <p:spPr>
          <a:xfrm>
            <a:off x="574853" y="3182963"/>
            <a:ext cx="8771601" cy="427711"/>
          </a:xfrm>
          <a:custGeom>
            <a:avLst/>
            <a:gdLst/>
            <a:ahLst/>
            <a:cxnLst/>
            <a:rect l="l" t="t" r="r" b="b"/>
            <a:pathLst>
              <a:path w="8920272" h="427710" extrusionOk="0">
                <a:moveTo>
                  <a:pt x="0" y="42771"/>
                </a:moveTo>
                <a:cubicBezTo>
                  <a:pt x="0" y="19149"/>
                  <a:pt x="19149" y="0"/>
                  <a:pt x="42771" y="0"/>
                </a:cubicBezTo>
                <a:lnTo>
                  <a:pt x="8877501" y="0"/>
                </a:lnTo>
                <a:cubicBezTo>
                  <a:pt x="8901123" y="0"/>
                  <a:pt x="8920272" y="19149"/>
                  <a:pt x="8920272" y="42771"/>
                </a:cubicBezTo>
                <a:lnTo>
                  <a:pt x="8920272" y="384939"/>
                </a:lnTo>
                <a:cubicBezTo>
                  <a:pt x="8920272" y="408561"/>
                  <a:pt x="8901123" y="427710"/>
                  <a:pt x="8877501" y="427710"/>
                </a:cubicBezTo>
                <a:lnTo>
                  <a:pt x="42771" y="427710"/>
                </a:lnTo>
                <a:cubicBezTo>
                  <a:pt x="19149" y="427710"/>
                  <a:pt x="0" y="408561"/>
                  <a:pt x="0" y="384939"/>
                </a:cubicBezTo>
                <a:lnTo>
                  <a:pt x="0" y="42771"/>
                </a:lnTo>
                <a:close/>
              </a:path>
            </a:pathLst>
          </a:custGeom>
          <a:solidFill>
            <a:srgbClr val="CFE2F3"/>
          </a:solidFill>
          <a:ln w="9525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67" tIns="65867" rIns="65867" bIns="65867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de Gestão Financiamento 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802;p111">
            <a:extLst>
              <a:ext uri="{FF2B5EF4-FFF2-40B4-BE49-F238E27FC236}">
                <a16:creationId xmlns:a16="http://schemas.microsoft.com/office/drawing/2014/main" id="{22B0BA9A-1A1B-314B-115D-50AFAF7D6803}"/>
              </a:ext>
            </a:extLst>
          </p:cNvPr>
          <p:cNvSpPr/>
          <p:nvPr/>
        </p:nvSpPr>
        <p:spPr>
          <a:xfrm>
            <a:off x="574865" y="3691563"/>
            <a:ext cx="8771601" cy="427711"/>
          </a:xfrm>
          <a:custGeom>
            <a:avLst/>
            <a:gdLst/>
            <a:ahLst/>
            <a:cxnLst/>
            <a:rect l="l" t="t" r="r" b="b"/>
            <a:pathLst>
              <a:path w="8920272" h="427710" extrusionOk="0">
                <a:moveTo>
                  <a:pt x="0" y="42771"/>
                </a:moveTo>
                <a:cubicBezTo>
                  <a:pt x="0" y="19149"/>
                  <a:pt x="19149" y="0"/>
                  <a:pt x="42771" y="0"/>
                </a:cubicBezTo>
                <a:lnTo>
                  <a:pt x="8877501" y="0"/>
                </a:lnTo>
                <a:cubicBezTo>
                  <a:pt x="8901123" y="0"/>
                  <a:pt x="8920272" y="19149"/>
                  <a:pt x="8920272" y="42771"/>
                </a:cubicBezTo>
                <a:lnTo>
                  <a:pt x="8920272" y="384939"/>
                </a:lnTo>
                <a:cubicBezTo>
                  <a:pt x="8920272" y="408561"/>
                  <a:pt x="8901123" y="427710"/>
                  <a:pt x="8877501" y="427710"/>
                </a:cubicBezTo>
                <a:lnTo>
                  <a:pt x="42771" y="427710"/>
                </a:lnTo>
                <a:cubicBezTo>
                  <a:pt x="19149" y="427710"/>
                  <a:pt x="0" y="408561"/>
                  <a:pt x="0" y="384939"/>
                </a:cubicBezTo>
                <a:lnTo>
                  <a:pt x="0" y="42771"/>
                </a:lnTo>
                <a:close/>
              </a:path>
            </a:pathLst>
          </a:custGeom>
          <a:solidFill>
            <a:srgbClr val="CFE2F3"/>
          </a:solidFill>
          <a:ln w="9525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67" tIns="65867" rIns="65867" bIns="65867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Gestão Ciência Nacionais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804;p111">
            <a:extLst>
              <a:ext uri="{FF2B5EF4-FFF2-40B4-BE49-F238E27FC236}">
                <a16:creationId xmlns:a16="http://schemas.microsoft.com/office/drawing/2014/main" id="{5E9AC211-2446-EE87-FB4A-6ED03ADAE002}"/>
              </a:ext>
            </a:extLst>
          </p:cNvPr>
          <p:cNvSpPr/>
          <p:nvPr/>
        </p:nvSpPr>
        <p:spPr>
          <a:xfrm>
            <a:off x="527631" y="1334029"/>
            <a:ext cx="725200" cy="63120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952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3" name="Google Shape;805;p111">
            <a:extLst>
              <a:ext uri="{FF2B5EF4-FFF2-40B4-BE49-F238E27FC236}">
                <a16:creationId xmlns:a16="http://schemas.microsoft.com/office/drawing/2014/main" id="{9A094B27-697B-E9D7-8EC7-AEB65A81961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6382" y="1435781"/>
            <a:ext cx="427700" cy="427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14" name="Google Shape;806;p111">
            <a:extLst>
              <a:ext uri="{FF2B5EF4-FFF2-40B4-BE49-F238E27FC236}">
                <a16:creationId xmlns:a16="http://schemas.microsoft.com/office/drawing/2014/main" id="{99A47DBD-709B-3F68-32D0-B601BDA2C4CF}"/>
              </a:ext>
            </a:extLst>
          </p:cNvPr>
          <p:cNvSpPr/>
          <p:nvPr/>
        </p:nvSpPr>
        <p:spPr>
          <a:xfrm>
            <a:off x="5932439" y="1334029"/>
            <a:ext cx="725200" cy="63120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952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" name="Google Shape;807;p111">
            <a:extLst>
              <a:ext uri="{FF2B5EF4-FFF2-40B4-BE49-F238E27FC236}">
                <a16:creationId xmlns:a16="http://schemas.microsoft.com/office/drawing/2014/main" id="{43321384-512F-267E-2246-18271CA2FF28}"/>
              </a:ext>
            </a:extLst>
          </p:cNvPr>
          <p:cNvSpPr/>
          <p:nvPr/>
        </p:nvSpPr>
        <p:spPr>
          <a:xfrm>
            <a:off x="4053748" y="1334047"/>
            <a:ext cx="725200" cy="63120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952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6" name="Google Shape;808;p111">
            <a:extLst>
              <a:ext uri="{FF2B5EF4-FFF2-40B4-BE49-F238E27FC236}">
                <a16:creationId xmlns:a16="http://schemas.microsoft.com/office/drawing/2014/main" id="{6C97FAC3-75D5-EC0D-7E23-CC56C26B13B6}"/>
              </a:ext>
            </a:extLst>
          </p:cNvPr>
          <p:cNvPicPr preferRelativeResize="0"/>
          <p:nvPr/>
        </p:nvPicPr>
        <p:blipFill rotWithShape="1">
          <a:blip r:embed="rId3">
            <a:alphaModFix amt="50000"/>
          </a:blip>
          <a:srcRect/>
          <a:stretch/>
        </p:blipFill>
        <p:spPr>
          <a:xfrm>
            <a:off x="4224231" y="1371480"/>
            <a:ext cx="427699" cy="427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17" name="Google Shape;809;p111">
            <a:extLst>
              <a:ext uri="{FF2B5EF4-FFF2-40B4-BE49-F238E27FC236}">
                <a16:creationId xmlns:a16="http://schemas.microsoft.com/office/drawing/2014/main" id="{E67F062C-CA94-9680-84EA-634EFDB6C8CA}"/>
              </a:ext>
            </a:extLst>
          </p:cNvPr>
          <p:cNvPicPr preferRelativeResize="0"/>
          <p:nvPr/>
        </p:nvPicPr>
        <p:blipFill rotWithShape="1">
          <a:blip r:embed="rId4">
            <a:alphaModFix amt="50000"/>
          </a:blip>
          <a:srcRect/>
          <a:stretch/>
        </p:blipFill>
        <p:spPr>
          <a:xfrm>
            <a:off x="6044914" y="1419725"/>
            <a:ext cx="481200" cy="481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18" name="Google Shape;810;p111">
            <a:extLst>
              <a:ext uri="{FF2B5EF4-FFF2-40B4-BE49-F238E27FC236}">
                <a16:creationId xmlns:a16="http://schemas.microsoft.com/office/drawing/2014/main" id="{92224A78-9E6F-AD88-9FBC-19B299F7109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6399" y="2168463"/>
            <a:ext cx="1388449" cy="188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811;p111">
            <a:extLst>
              <a:ext uri="{FF2B5EF4-FFF2-40B4-BE49-F238E27FC236}">
                <a16:creationId xmlns:a16="http://schemas.microsoft.com/office/drawing/2014/main" id="{1728C43C-6B00-9A74-1014-5C25C898F92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82565" y="1742790"/>
            <a:ext cx="1005965" cy="342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812;p111">
            <a:extLst>
              <a:ext uri="{FF2B5EF4-FFF2-40B4-BE49-F238E27FC236}">
                <a16:creationId xmlns:a16="http://schemas.microsoft.com/office/drawing/2014/main" id="{1932BBBA-886E-B684-0C4F-7EACDC053B8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67383" y="1743465"/>
            <a:ext cx="552329" cy="26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813;p111">
            <a:extLst>
              <a:ext uri="{FF2B5EF4-FFF2-40B4-BE49-F238E27FC236}">
                <a16:creationId xmlns:a16="http://schemas.microsoft.com/office/drawing/2014/main" id="{AC9E215D-7965-AF61-7342-39A0FBD85BA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37631" y="2041009"/>
            <a:ext cx="1053667" cy="33365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814;p111">
            <a:extLst>
              <a:ext uri="{FF2B5EF4-FFF2-40B4-BE49-F238E27FC236}">
                <a16:creationId xmlns:a16="http://schemas.microsoft.com/office/drawing/2014/main" id="{798B1C3E-AE09-A263-A0A3-52ECD4D6E53D}"/>
              </a:ext>
            </a:extLst>
          </p:cNvPr>
          <p:cNvSpPr/>
          <p:nvPr/>
        </p:nvSpPr>
        <p:spPr>
          <a:xfrm>
            <a:off x="576100" y="2674397"/>
            <a:ext cx="8771601" cy="427711"/>
          </a:xfrm>
          <a:custGeom>
            <a:avLst/>
            <a:gdLst/>
            <a:ahLst/>
            <a:cxnLst/>
            <a:rect l="l" t="t" r="r" b="b"/>
            <a:pathLst>
              <a:path w="8920272" h="427710" extrusionOk="0">
                <a:moveTo>
                  <a:pt x="0" y="42771"/>
                </a:moveTo>
                <a:cubicBezTo>
                  <a:pt x="0" y="19149"/>
                  <a:pt x="19149" y="0"/>
                  <a:pt x="42771" y="0"/>
                </a:cubicBezTo>
                <a:lnTo>
                  <a:pt x="8877501" y="0"/>
                </a:lnTo>
                <a:cubicBezTo>
                  <a:pt x="8901123" y="0"/>
                  <a:pt x="8920272" y="19149"/>
                  <a:pt x="8920272" y="42771"/>
                </a:cubicBezTo>
                <a:lnTo>
                  <a:pt x="8920272" y="384939"/>
                </a:lnTo>
                <a:cubicBezTo>
                  <a:pt x="8920272" y="408561"/>
                  <a:pt x="8901123" y="427710"/>
                  <a:pt x="8877501" y="427710"/>
                </a:cubicBezTo>
                <a:lnTo>
                  <a:pt x="42771" y="427710"/>
                </a:lnTo>
                <a:cubicBezTo>
                  <a:pt x="19149" y="427710"/>
                  <a:pt x="0" y="408561"/>
                  <a:pt x="0" y="384939"/>
                </a:cubicBezTo>
                <a:lnTo>
                  <a:pt x="0" y="42771"/>
                </a:lnTo>
                <a:close/>
              </a:path>
            </a:pathLst>
          </a:custGeom>
          <a:solidFill>
            <a:srgbClr val="CFE2F3"/>
          </a:solidFill>
          <a:ln w="9525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67" tIns="65867" rIns="65867" bIns="65867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 de Gestão Curricular 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AFF7EFC-1077-8DA6-2487-9FF338B15EE6}"/>
              </a:ext>
            </a:extLst>
          </p:cNvPr>
          <p:cNvGrpSpPr/>
          <p:nvPr/>
        </p:nvGrpSpPr>
        <p:grpSpPr>
          <a:xfrm>
            <a:off x="409662" y="1201485"/>
            <a:ext cx="1917200" cy="1348800"/>
            <a:chOff x="1199100" y="961683"/>
            <a:chExt cx="1917200" cy="1348800"/>
          </a:xfrm>
        </p:grpSpPr>
        <p:sp>
          <p:nvSpPr>
            <p:cNvPr id="24" name="Google Shape;815;p111">
              <a:extLst>
                <a:ext uri="{FF2B5EF4-FFF2-40B4-BE49-F238E27FC236}">
                  <a16:creationId xmlns:a16="http://schemas.microsoft.com/office/drawing/2014/main" id="{D1AE40E4-1999-F299-1F40-8028B7A137A4}"/>
                </a:ext>
              </a:extLst>
            </p:cNvPr>
            <p:cNvSpPr/>
            <p:nvPr/>
          </p:nvSpPr>
          <p:spPr>
            <a:xfrm>
              <a:off x="1199100" y="961683"/>
              <a:ext cx="1917200" cy="1348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5" name="Google Shape;816;p111">
              <a:extLst>
                <a:ext uri="{FF2B5EF4-FFF2-40B4-BE49-F238E27FC236}">
                  <a16:creationId xmlns:a16="http://schemas.microsoft.com/office/drawing/2014/main" id="{16309771-5411-4E9A-6FB4-4700839019CC}"/>
                </a:ext>
              </a:extLst>
            </p:cNvPr>
            <p:cNvGrpSpPr/>
            <p:nvPr/>
          </p:nvGrpSpPr>
          <p:grpSpPr>
            <a:xfrm>
              <a:off x="1304500" y="1347731"/>
              <a:ext cx="1677603" cy="880536"/>
              <a:chOff x="521175" y="1163198"/>
              <a:chExt cx="1258202" cy="660402"/>
            </a:xfrm>
          </p:grpSpPr>
          <p:sp>
            <p:nvSpPr>
              <p:cNvPr id="26" name="Google Shape;817;p111">
                <a:extLst>
                  <a:ext uri="{FF2B5EF4-FFF2-40B4-BE49-F238E27FC236}">
                    <a16:creationId xmlns:a16="http://schemas.microsoft.com/office/drawing/2014/main" id="{D466521B-B9F8-0CB1-1D66-D9766D7AEA07}"/>
                  </a:ext>
                </a:extLst>
              </p:cNvPr>
              <p:cNvSpPr/>
              <p:nvPr/>
            </p:nvSpPr>
            <p:spPr>
              <a:xfrm>
                <a:off x="559073" y="1170923"/>
                <a:ext cx="1220287" cy="648072"/>
              </a:xfrm>
              <a:custGeom>
                <a:avLst/>
                <a:gdLst/>
                <a:ahLst/>
                <a:cxnLst/>
                <a:rect l="l" t="t" r="r" b="b"/>
                <a:pathLst>
                  <a:path w="1574564" h="864096" extrusionOk="0">
                    <a:moveTo>
                      <a:pt x="0" y="86410"/>
                    </a:moveTo>
                    <a:cubicBezTo>
                      <a:pt x="0" y="38687"/>
                      <a:pt x="38687" y="0"/>
                      <a:pt x="86410" y="0"/>
                    </a:cubicBezTo>
                    <a:lnTo>
                      <a:pt x="1488154" y="0"/>
                    </a:lnTo>
                    <a:cubicBezTo>
                      <a:pt x="1535877" y="0"/>
                      <a:pt x="1574564" y="38687"/>
                      <a:pt x="1574564" y="86410"/>
                    </a:cubicBezTo>
                    <a:lnTo>
                      <a:pt x="1574564" y="777686"/>
                    </a:lnTo>
                    <a:cubicBezTo>
                      <a:pt x="1574564" y="825409"/>
                      <a:pt x="1535877" y="864096"/>
                      <a:pt x="1488154" y="864096"/>
                    </a:cubicBezTo>
                    <a:lnTo>
                      <a:pt x="86410" y="864096"/>
                    </a:lnTo>
                    <a:cubicBezTo>
                      <a:pt x="38687" y="864096"/>
                      <a:pt x="0" y="825409"/>
                      <a:pt x="0" y="777686"/>
                    </a:cubicBezTo>
                    <a:lnTo>
                      <a:pt x="0" y="8641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78633" tIns="78633" rIns="78633" bIns="78633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sz="1467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7" name="Google Shape;818;p111">
                <a:extLst>
                  <a:ext uri="{FF2B5EF4-FFF2-40B4-BE49-F238E27FC236}">
                    <a16:creationId xmlns:a16="http://schemas.microsoft.com/office/drawing/2014/main" id="{CBE6BC12-82E7-FCAF-DB0A-5BB1B7887D90}"/>
                  </a:ext>
                </a:extLst>
              </p:cNvPr>
              <p:cNvPicPr preferRelativeResize="0"/>
              <p:nvPr/>
            </p:nvPicPr>
            <p:blipFill>
              <a:blip r:embed="rId2">
                <a:alphaModFix amt="81000"/>
              </a:blip>
              <a:stretch>
                <a:fillRect/>
              </a:stretch>
            </p:blipFill>
            <p:spPr>
              <a:xfrm>
                <a:off x="935374" y="1201274"/>
                <a:ext cx="473400" cy="473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" name="Google Shape;819;p111">
                <a:extLst>
                  <a:ext uri="{FF2B5EF4-FFF2-40B4-BE49-F238E27FC236}">
                    <a16:creationId xmlns:a16="http://schemas.microsoft.com/office/drawing/2014/main" id="{D2FCC840-91FD-792B-BFA3-97BD53D61D57}"/>
                  </a:ext>
                </a:extLst>
              </p:cNvPr>
              <p:cNvSpPr/>
              <p:nvPr/>
            </p:nvSpPr>
            <p:spPr>
              <a:xfrm>
                <a:off x="559090" y="1163198"/>
                <a:ext cx="1220287" cy="648072"/>
              </a:xfrm>
              <a:custGeom>
                <a:avLst/>
                <a:gdLst/>
                <a:ahLst/>
                <a:cxnLst/>
                <a:rect l="l" t="t" r="r" b="b"/>
                <a:pathLst>
                  <a:path w="1574564" h="864096" extrusionOk="0">
                    <a:moveTo>
                      <a:pt x="0" y="86410"/>
                    </a:moveTo>
                    <a:cubicBezTo>
                      <a:pt x="0" y="38687"/>
                      <a:pt x="38687" y="0"/>
                      <a:pt x="86410" y="0"/>
                    </a:cubicBezTo>
                    <a:lnTo>
                      <a:pt x="1488154" y="0"/>
                    </a:lnTo>
                    <a:cubicBezTo>
                      <a:pt x="1535877" y="0"/>
                      <a:pt x="1574564" y="38687"/>
                      <a:pt x="1574564" y="86410"/>
                    </a:cubicBezTo>
                    <a:lnTo>
                      <a:pt x="1574564" y="777686"/>
                    </a:lnTo>
                    <a:cubicBezTo>
                      <a:pt x="1574564" y="825409"/>
                      <a:pt x="1535877" y="864096"/>
                      <a:pt x="1488154" y="864096"/>
                    </a:cubicBezTo>
                    <a:lnTo>
                      <a:pt x="86410" y="864096"/>
                    </a:lnTo>
                    <a:cubicBezTo>
                      <a:pt x="38687" y="864096"/>
                      <a:pt x="0" y="825409"/>
                      <a:pt x="0" y="777686"/>
                    </a:cubicBezTo>
                    <a:lnTo>
                      <a:pt x="0" y="8641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0AD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8633" tIns="78633" rIns="78633" bIns="78633" anchor="ctr" anchorCtr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" sz="1467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 </a:t>
                </a:r>
                <a:endParaRPr sz="1467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820;p111">
                <a:extLst>
                  <a:ext uri="{FF2B5EF4-FFF2-40B4-BE49-F238E27FC236}">
                    <a16:creationId xmlns:a16="http://schemas.microsoft.com/office/drawing/2014/main" id="{D01A8B35-3AA2-83CF-69F6-AACF411908BC}"/>
                  </a:ext>
                </a:extLst>
              </p:cNvPr>
              <p:cNvSpPr txBox="1"/>
              <p:nvPr/>
            </p:nvSpPr>
            <p:spPr>
              <a:xfrm>
                <a:off x="521175" y="1532300"/>
                <a:ext cx="1258200" cy="291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sz="1867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Investigadores</a:t>
                </a:r>
                <a:r>
                  <a:rPr lang="en" sz="1867">
                    <a:solidFill>
                      <a:srgbClr val="B7B7B7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 sz="1867">
                  <a:solidFill>
                    <a:srgbClr val="B7B7B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0" name="Google Shape;821;p111">
            <a:extLst>
              <a:ext uri="{FF2B5EF4-FFF2-40B4-BE49-F238E27FC236}">
                <a16:creationId xmlns:a16="http://schemas.microsoft.com/office/drawing/2014/main" id="{13DDC383-8BED-E53C-5CE6-7C831A2E5D44}"/>
              </a:ext>
            </a:extLst>
          </p:cNvPr>
          <p:cNvGrpSpPr/>
          <p:nvPr/>
        </p:nvGrpSpPr>
        <p:grpSpPr>
          <a:xfrm>
            <a:off x="3993294" y="1165947"/>
            <a:ext cx="1943255" cy="1344000"/>
            <a:chOff x="3841900" y="-292875"/>
            <a:chExt cx="1419600" cy="1008000"/>
          </a:xfrm>
        </p:grpSpPr>
        <p:sp>
          <p:nvSpPr>
            <p:cNvPr id="33" name="Google Shape;822;p111">
              <a:extLst>
                <a:ext uri="{FF2B5EF4-FFF2-40B4-BE49-F238E27FC236}">
                  <a16:creationId xmlns:a16="http://schemas.microsoft.com/office/drawing/2014/main" id="{F3B83EFA-7A93-7103-E523-3792D97B8BA4}"/>
                </a:ext>
              </a:extLst>
            </p:cNvPr>
            <p:cNvSpPr/>
            <p:nvPr/>
          </p:nvSpPr>
          <p:spPr>
            <a:xfrm>
              <a:off x="3841900" y="-292875"/>
              <a:ext cx="1419600" cy="100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823;p111">
              <a:extLst>
                <a:ext uri="{FF2B5EF4-FFF2-40B4-BE49-F238E27FC236}">
                  <a16:creationId xmlns:a16="http://schemas.microsoft.com/office/drawing/2014/main" id="{35CD7B19-A963-A199-84A6-21229B358A8C}"/>
                </a:ext>
              </a:extLst>
            </p:cNvPr>
            <p:cNvSpPr/>
            <p:nvPr/>
          </p:nvSpPr>
          <p:spPr>
            <a:xfrm>
              <a:off x="3941555" y="27923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00AD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33" tIns="78633" rIns="78633" bIns="78633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endParaRPr sz="14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" name="Google Shape;824;p111">
              <a:extLst>
                <a:ext uri="{FF2B5EF4-FFF2-40B4-BE49-F238E27FC236}">
                  <a16:creationId xmlns:a16="http://schemas.microsoft.com/office/drawing/2014/main" id="{4B851EA1-4674-D2C8-79B5-6D1DF0E3606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64000"/>
            </a:blip>
            <a:srcRect/>
            <a:stretch/>
          </p:blipFill>
          <p:spPr>
            <a:xfrm>
              <a:off x="4315000" y="50000"/>
              <a:ext cx="473400" cy="473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38" name="Google Shape;825;p111">
              <a:extLst>
                <a:ext uri="{FF2B5EF4-FFF2-40B4-BE49-F238E27FC236}">
                  <a16:creationId xmlns:a16="http://schemas.microsoft.com/office/drawing/2014/main" id="{625EE4DA-842A-413C-4D9F-CAE8925FC8D2}"/>
                </a:ext>
              </a:extLst>
            </p:cNvPr>
            <p:cNvSpPr txBox="1"/>
            <p:nvPr/>
          </p:nvSpPr>
          <p:spPr>
            <a:xfrm>
              <a:off x="3934238" y="389313"/>
              <a:ext cx="12582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"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Organizações</a:t>
              </a: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Google Shape;836;p111">
            <a:extLst>
              <a:ext uri="{FF2B5EF4-FFF2-40B4-BE49-F238E27FC236}">
                <a16:creationId xmlns:a16="http://schemas.microsoft.com/office/drawing/2014/main" id="{381FC98C-7EE3-155D-3600-EF57ED130B71}"/>
              </a:ext>
            </a:extLst>
          </p:cNvPr>
          <p:cNvSpPr/>
          <p:nvPr/>
        </p:nvSpPr>
        <p:spPr>
          <a:xfrm>
            <a:off x="2343815" y="1597827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9525" cap="flat" cmpd="sng">
            <a:solidFill>
              <a:srgbClr val="00AD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33" tIns="78633" rIns="78633" bIns="78633" anchor="ctr" anchorCtr="0">
            <a:noAutofit/>
          </a:bodyPr>
          <a:lstStyle/>
          <a:p>
            <a:pPr>
              <a:lnSpc>
                <a:spcPct val="90000"/>
              </a:lnSpc>
            </a:pPr>
            <a:endParaRPr sz="14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" name="Google Shape;837;p111">
            <a:extLst>
              <a:ext uri="{FF2B5EF4-FFF2-40B4-BE49-F238E27FC236}">
                <a16:creationId xmlns:a16="http://schemas.microsoft.com/office/drawing/2014/main" id="{CC196B02-5340-1FF5-389F-F366068AAC92}"/>
              </a:ext>
            </a:extLst>
          </p:cNvPr>
          <p:cNvPicPr preferRelativeResize="0"/>
          <p:nvPr/>
        </p:nvPicPr>
        <p:blipFill>
          <a:blip r:embed="rId2">
            <a:alphaModFix amt="79000"/>
          </a:blip>
          <a:stretch>
            <a:fillRect/>
          </a:stretch>
        </p:blipFill>
        <p:spPr>
          <a:xfrm>
            <a:off x="2421169" y="1672679"/>
            <a:ext cx="535943" cy="5431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45" name="Google Shape;838;p111">
            <a:extLst>
              <a:ext uri="{FF2B5EF4-FFF2-40B4-BE49-F238E27FC236}">
                <a16:creationId xmlns:a16="http://schemas.microsoft.com/office/drawing/2014/main" id="{DA19A56B-7E5A-B36C-1F97-7099F89A0766}"/>
              </a:ext>
            </a:extLst>
          </p:cNvPr>
          <p:cNvPicPr preferRelativeResize="0"/>
          <p:nvPr/>
        </p:nvPicPr>
        <p:blipFill rotWithShape="1">
          <a:blip r:embed="rId3">
            <a:alphaModFix amt="95000"/>
          </a:blip>
          <a:srcRect/>
          <a:stretch/>
        </p:blipFill>
        <p:spPr>
          <a:xfrm>
            <a:off x="3313428" y="1703664"/>
            <a:ext cx="474800" cy="481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cxnSp>
        <p:nvCxnSpPr>
          <p:cNvPr id="46" name="Google Shape;839;p111">
            <a:extLst>
              <a:ext uri="{FF2B5EF4-FFF2-40B4-BE49-F238E27FC236}">
                <a16:creationId xmlns:a16="http://schemas.microsoft.com/office/drawing/2014/main" id="{B48ACDD7-4256-C43A-7FAA-1DF8428B0852}"/>
              </a:ext>
            </a:extLst>
          </p:cNvPr>
          <p:cNvCxnSpPr/>
          <p:nvPr/>
        </p:nvCxnSpPr>
        <p:spPr>
          <a:xfrm>
            <a:off x="2958064" y="1992361"/>
            <a:ext cx="356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47" name="Google Shape;840;p111">
            <a:extLst>
              <a:ext uri="{FF2B5EF4-FFF2-40B4-BE49-F238E27FC236}">
                <a16:creationId xmlns:a16="http://schemas.microsoft.com/office/drawing/2014/main" id="{8AEFAA3A-E2B9-5EE5-9516-D66C83755C87}"/>
              </a:ext>
            </a:extLst>
          </p:cNvPr>
          <p:cNvSpPr txBox="1"/>
          <p:nvPr/>
        </p:nvSpPr>
        <p:spPr>
          <a:xfrm>
            <a:off x="2314296" y="2088695"/>
            <a:ext cx="1655200" cy="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Afiliações</a:t>
            </a: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" name="Picture 6">
            <a:extLst>
              <a:ext uri="{FF2B5EF4-FFF2-40B4-BE49-F238E27FC236}">
                <a16:creationId xmlns:a16="http://schemas.microsoft.com/office/drawing/2014/main" id="{A2AA2E2B-576B-8667-BA45-7AD70A259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623" y="2757000"/>
            <a:ext cx="2150958" cy="30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F6AA558-318C-6CE9-6702-56F1A79C28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218" y="3251500"/>
            <a:ext cx="895475" cy="323895"/>
          </a:xfrm>
          <a:prstGeom prst="rect">
            <a:avLst/>
          </a:prstGeom>
        </p:spPr>
      </p:pic>
      <p:pic>
        <p:nvPicPr>
          <p:cNvPr id="55" name="Google Shape;2079;p141">
            <a:extLst>
              <a:ext uri="{FF2B5EF4-FFF2-40B4-BE49-F238E27FC236}">
                <a16:creationId xmlns:a16="http://schemas.microsoft.com/office/drawing/2014/main" id="{CF4B5F25-5932-80DD-85D1-84FA623C25B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058458" y="2022766"/>
            <a:ext cx="1224676" cy="36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5" descr="A yellow circle with black letters&#10;&#10;Description automatically generated with medium confidence">
            <a:extLst>
              <a:ext uri="{FF2B5EF4-FFF2-40B4-BE49-F238E27FC236}">
                <a16:creationId xmlns:a16="http://schemas.microsoft.com/office/drawing/2014/main" id="{29DC4F42-3287-C1B1-2A27-2EFCC41659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564" y="1611551"/>
            <a:ext cx="931502" cy="465751"/>
          </a:xfrm>
          <a:prstGeom prst="rect">
            <a:avLst/>
          </a:prstGeom>
        </p:spPr>
      </p:pic>
      <p:pic>
        <p:nvPicPr>
          <p:cNvPr id="57" name="Picture 56" descr="A yellow circle with black letters&#10;&#10;Description automatically generated with medium confidence">
            <a:extLst>
              <a:ext uri="{FF2B5EF4-FFF2-40B4-BE49-F238E27FC236}">
                <a16:creationId xmlns:a16="http://schemas.microsoft.com/office/drawing/2014/main" id="{D5F05C76-8BD6-3329-D58B-8822AE75A2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612" y="1611445"/>
            <a:ext cx="931502" cy="465751"/>
          </a:xfrm>
          <a:prstGeom prst="rect">
            <a:avLst/>
          </a:prstGeom>
        </p:spPr>
      </p:pic>
      <p:grpSp>
        <p:nvGrpSpPr>
          <p:cNvPr id="59" name="Google Shape;826;p111">
            <a:extLst>
              <a:ext uri="{FF2B5EF4-FFF2-40B4-BE49-F238E27FC236}">
                <a16:creationId xmlns:a16="http://schemas.microsoft.com/office/drawing/2014/main" id="{93D52147-4FAA-6503-EF7B-38542A7D8794}"/>
              </a:ext>
            </a:extLst>
          </p:cNvPr>
          <p:cNvGrpSpPr/>
          <p:nvPr/>
        </p:nvGrpSpPr>
        <p:grpSpPr>
          <a:xfrm>
            <a:off x="5879412" y="1143757"/>
            <a:ext cx="1806000" cy="1391600"/>
            <a:chOff x="4994200" y="-310725"/>
            <a:chExt cx="1354500" cy="1043700"/>
          </a:xfrm>
        </p:grpSpPr>
        <p:sp>
          <p:nvSpPr>
            <p:cNvPr id="60" name="Google Shape;827;p111">
              <a:extLst>
                <a:ext uri="{FF2B5EF4-FFF2-40B4-BE49-F238E27FC236}">
                  <a16:creationId xmlns:a16="http://schemas.microsoft.com/office/drawing/2014/main" id="{23A114CB-70D9-2239-30F4-CE6E757FE49B}"/>
                </a:ext>
              </a:extLst>
            </p:cNvPr>
            <p:cNvSpPr/>
            <p:nvPr/>
          </p:nvSpPr>
          <p:spPr>
            <a:xfrm>
              <a:off x="4994200" y="-310725"/>
              <a:ext cx="1354500" cy="104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828;p111">
              <a:extLst>
                <a:ext uri="{FF2B5EF4-FFF2-40B4-BE49-F238E27FC236}">
                  <a16:creationId xmlns:a16="http://schemas.microsoft.com/office/drawing/2014/main" id="{559258FD-EBC2-D756-9220-727E34D46F36}"/>
                </a:ext>
              </a:extLst>
            </p:cNvPr>
            <p:cNvSpPr/>
            <p:nvPr/>
          </p:nvSpPr>
          <p:spPr>
            <a:xfrm>
              <a:off x="5061296" y="27923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00AD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33" tIns="78633" rIns="78633" bIns="78633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endParaRPr sz="14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3" name="Google Shape;829;p111">
              <a:extLst>
                <a:ext uri="{FF2B5EF4-FFF2-40B4-BE49-F238E27FC236}">
                  <a16:creationId xmlns:a16="http://schemas.microsoft.com/office/drawing/2014/main" id="{9829B865-93A2-4DE8-AF97-AE3A4B9683F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 amt="83000"/>
            </a:blip>
            <a:srcRect/>
            <a:stretch/>
          </p:blipFill>
          <p:spPr>
            <a:xfrm>
              <a:off x="5450037" y="65824"/>
              <a:ext cx="473400" cy="473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64" name="Google Shape;830;p111">
              <a:extLst>
                <a:ext uri="{FF2B5EF4-FFF2-40B4-BE49-F238E27FC236}">
                  <a16:creationId xmlns:a16="http://schemas.microsoft.com/office/drawing/2014/main" id="{ACC02633-8FD7-A818-284E-0B4908E89662}"/>
                </a:ext>
              </a:extLst>
            </p:cNvPr>
            <p:cNvSpPr txBox="1"/>
            <p:nvPr/>
          </p:nvSpPr>
          <p:spPr>
            <a:xfrm>
              <a:off x="5065588" y="379263"/>
              <a:ext cx="12582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"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Projetos/Fin.</a:t>
              </a: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" name="Google Shape;799;p111">
            <a:extLst>
              <a:ext uri="{FF2B5EF4-FFF2-40B4-BE49-F238E27FC236}">
                <a16:creationId xmlns:a16="http://schemas.microsoft.com/office/drawing/2014/main" id="{28A5FA4D-8108-4EDE-7559-33D5DFF9DBAC}"/>
              </a:ext>
            </a:extLst>
          </p:cNvPr>
          <p:cNvSpPr/>
          <p:nvPr/>
        </p:nvSpPr>
        <p:spPr>
          <a:xfrm>
            <a:off x="7724597" y="1608961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33" tIns="78633" rIns="78633" bIns="78633" anchor="ctr" anchorCtr="0">
            <a:noAutofit/>
          </a:bodyPr>
          <a:lstStyle/>
          <a:p>
            <a:pPr algn="ctr">
              <a:lnSpc>
                <a:spcPct val="90000"/>
              </a:lnSpc>
            </a:pPr>
            <a:endParaRPr sz="1467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66" name="Google Shape;806;p111">
            <a:extLst>
              <a:ext uri="{FF2B5EF4-FFF2-40B4-BE49-F238E27FC236}">
                <a16:creationId xmlns:a16="http://schemas.microsoft.com/office/drawing/2014/main" id="{0BB89B53-D5D1-813A-D0EF-C5899D438FBB}"/>
              </a:ext>
            </a:extLst>
          </p:cNvPr>
          <p:cNvSpPr/>
          <p:nvPr/>
        </p:nvSpPr>
        <p:spPr>
          <a:xfrm>
            <a:off x="7676189" y="1351763"/>
            <a:ext cx="725200" cy="63120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952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68" name="Google Shape;803;p111">
            <a:extLst>
              <a:ext uri="{FF2B5EF4-FFF2-40B4-BE49-F238E27FC236}">
                <a16:creationId xmlns:a16="http://schemas.microsoft.com/office/drawing/2014/main" id="{F07A2F76-9C9A-AA35-E238-A6D3CD16D3F0}"/>
              </a:ext>
            </a:extLst>
          </p:cNvPr>
          <p:cNvPicPr preferRelativeResize="0"/>
          <p:nvPr/>
        </p:nvPicPr>
        <p:blipFill rotWithShape="1">
          <a:blip r:embed="rId13">
            <a:alphaModFix amt="79000"/>
          </a:blip>
          <a:srcRect/>
          <a:stretch/>
        </p:blipFill>
        <p:spPr>
          <a:xfrm>
            <a:off x="7817443" y="1418122"/>
            <a:ext cx="442692" cy="46651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2F4D16CF-DD47-52C6-9697-16BB73212D5F}"/>
              </a:ext>
            </a:extLst>
          </p:cNvPr>
          <p:cNvSpPr txBox="1"/>
          <p:nvPr/>
        </p:nvSpPr>
        <p:spPr>
          <a:xfrm>
            <a:off x="7740439" y="2055445"/>
            <a:ext cx="1841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/>
              <a:t>RNOCT/DM2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73FC085-DC13-698F-652A-BBFC86B77853}"/>
              </a:ext>
            </a:extLst>
          </p:cNvPr>
          <p:cNvGrpSpPr/>
          <p:nvPr/>
        </p:nvGrpSpPr>
        <p:grpSpPr>
          <a:xfrm>
            <a:off x="7666241" y="1294905"/>
            <a:ext cx="1801301" cy="1296874"/>
            <a:chOff x="8481696" y="-183435"/>
            <a:chExt cx="1801301" cy="1296874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9B922204-EA39-9F8F-8C3F-721CAD25941A}"/>
                </a:ext>
              </a:extLst>
            </p:cNvPr>
            <p:cNvGrpSpPr/>
            <p:nvPr/>
          </p:nvGrpSpPr>
          <p:grpSpPr>
            <a:xfrm>
              <a:off x="8481696" y="-183435"/>
              <a:ext cx="1758259" cy="1296874"/>
              <a:chOff x="8481696" y="1064340"/>
              <a:chExt cx="1758259" cy="1296874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7EE815BE-E88E-C47E-987C-FF52245953F8}"/>
                  </a:ext>
                </a:extLst>
              </p:cNvPr>
              <p:cNvSpPr/>
              <p:nvPr/>
            </p:nvSpPr>
            <p:spPr>
              <a:xfrm>
                <a:off x="8481696" y="1064340"/>
                <a:ext cx="1758259" cy="12968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74" name="Google Shape;800;p111">
                <a:extLst>
                  <a:ext uri="{FF2B5EF4-FFF2-40B4-BE49-F238E27FC236}">
                    <a16:creationId xmlns:a16="http://schemas.microsoft.com/office/drawing/2014/main" id="{3DFACCE5-212E-00BD-43D4-B94A0272F23F}"/>
                  </a:ext>
                </a:extLst>
              </p:cNvPr>
              <p:cNvSpPr/>
              <p:nvPr/>
            </p:nvSpPr>
            <p:spPr>
              <a:xfrm>
                <a:off x="8546184" y="1358031"/>
                <a:ext cx="1627049" cy="864096"/>
              </a:xfrm>
              <a:custGeom>
                <a:avLst/>
                <a:gdLst/>
                <a:ahLst/>
                <a:cxnLst/>
                <a:rect l="l" t="t" r="r" b="b"/>
                <a:pathLst>
                  <a:path w="1574564" h="864096" extrusionOk="0">
                    <a:moveTo>
                      <a:pt x="0" y="86410"/>
                    </a:moveTo>
                    <a:cubicBezTo>
                      <a:pt x="0" y="38687"/>
                      <a:pt x="38687" y="0"/>
                      <a:pt x="86410" y="0"/>
                    </a:cubicBezTo>
                    <a:lnTo>
                      <a:pt x="1488154" y="0"/>
                    </a:lnTo>
                    <a:cubicBezTo>
                      <a:pt x="1535877" y="0"/>
                      <a:pt x="1574564" y="38687"/>
                      <a:pt x="1574564" y="86410"/>
                    </a:cubicBezTo>
                    <a:lnTo>
                      <a:pt x="1574564" y="777686"/>
                    </a:lnTo>
                    <a:cubicBezTo>
                      <a:pt x="1574564" y="825409"/>
                      <a:pt x="1535877" y="864096"/>
                      <a:pt x="1488154" y="864096"/>
                    </a:cubicBezTo>
                    <a:lnTo>
                      <a:pt x="86410" y="864096"/>
                    </a:lnTo>
                    <a:cubicBezTo>
                      <a:pt x="38687" y="864096"/>
                      <a:pt x="0" y="825409"/>
                      <a:pt x="0" y="777686"/>
                    </a:cubicBezTo>
                    <a:lnTo>
                      <a:pt x="0" y="8641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0AD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8633" tIns="78633" rIns="78633" bIns="78633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" sz="1467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Outcomes / outputs</a:t>
                </a:r>
                <a:endParaRPr sz="1467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5" name="Google Shape;803;p111">
                <a:extLst>
                  <a:ext uri="{FF2B5EF4-FFF2-40B4-BE49-F238E27FC236}">
                    <a16:creationId xmlns:a16="http://schemas.microsoft.com/office/drawing/2014/main" id="{62453E72-D4D2-E91A-B7BF-6DD3EFAC5A4E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 amt="79000"/>
              </a:blip>
              <a:srcRect/>
              <a:stretch/>
            </p:blipFill>
            <p:spPr>
              <a:xfrm>
                <a:off x="9006170" y="1349952"/>
                <a:ext cx="725167" cy="72516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</p:pic>
        </p:grpSp>
        <p:sp>
          <p:nvSpPr>
            <p:cNvPr id="72" name="Google Shape;831;p111">
              <a:extLst>
                <a:ext uri="{FF2B5EF4-FFF2-40B4-BE49-F238E27FC236}">
                  <a16:creationId xmlns:a16="http://schemas.microsoft.com/office/drawing/2014/main" id="{C7E25750-0F99-F4B1-14F2-3E30765BCA52}"/>
                </a:ext>
              </a:extLst>
            </p:cNvPr>
            <p:cNvSpPr txBox="1"/>
            <p:nvPr/>
          </p:nvSpPr>
          <p:spPr>
            <a:xfrm>
              <a:off x="8605397" y="589414"/>
              <a:ext cx="1677600" cy="38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"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Produções</a:t>
              </a: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886397F2-7106-CFBC-3013-2B566D5676D2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Google Shape;791;p111">
            <a:extLst>
              <a:ext uri="{FF2B5EF4-FFF2-40B4-BE49-F238E27FC236}">
                <a16:creationId xmlns:a16="http://schemas.microsoft.com/office/drawing/2014/main" id="{74E7FEC5-9355-3BC6-781F-880631A6041E}"/>
              </a:ext>
            </a:extLst>
          </p:cNvPr>
          <p:cNvSpPr txBox="1"/>
          <p:nvPr/>
        </p:nvSpPr>
        <p:spPr>
          <a:xfrm>
            <a:off x="383678" y="66738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PT</a:t>
            </a:r>
            <a:r>
              <a:rPr lang="pt-PT" sz="3600" b="1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CRIS </a:t>
            </a: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|</a:t>
            </a:r>
            <a:r>
              <a:rPr lang="pt-PT" sz="44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 </a:t>
            </a:r>
            <a:r>
              <a:rPr lang="pt-PT" sz="32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ecossistema integrado</a:t>
            </a:r>
          </a:p>
        </p:txBody>
      </p:sp>
      <p:grpSp>
        <p:nvGrpSpPr>
          <p:cNvPr id="39" name="Google Shape;832;p111">
            <a:extLst>
              <a:ext uri="{FF2B5EF4-FFF2-40B4-BE49-F238E27FC236}">
                <a16:creationId xmlns:a16="http://schemas.microsoft.com/office/drawing/2014/main" id="{B9536D3C-D866-79A0-265D-FF0FF2F5B5A9}"/>
              </a:ext>
            </a:extLst>
          </p:cNvPr>
          <p:cNvGrpSpPr/>
          <p:nvPr/>
        </p:nvGrpSpPr>
        <p:grpSpPr>
          <a:xfrm>
            <a:off x="9347135" y="1597827"/>
            <a:ext cx="2047600" cy="870252"/>
            <a:chOff x="7166328" y="1170923"/>
            <a:chExt cx="1535700" cy="652689"/>
          </a:xfrm>
        </p:grpSpPr>
        <p:sp>
          <p:nvSpPr>
            <p:cNvPr id="40" name="Google Shape;833;p111">
              <a:extLst>
                <a:ext uri="{FF2B5EF4-FFF2-40B4-BE49-F238E27FC236}">
                  <a16:creationId xmlns:a16="http://schemas.microsoft.com/office/drawing/2014/main" id="{BA08498C-FC66-1DE4-084D-B2C44E158978}"/>
                </a:ext>
              </a:extLst>
            </p:cNvPr>
            <p:cNvSpPr/>
            <p:nvPr/>
          </p:nvSpPr>
          <p:spPr>
            <a:xfrm>
              <a:off x="7324037" y="1170923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00AD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33" tIns="78633" rIns="78633" bIns="78633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" sz="1467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Outcomes / outputs</a:t>
              </a:r>
              <a:endParaRPr sz="14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1" name="Google Shape;834;p111">
              <a:extLst>
                <a:ext uri="{FF2B5EF4-FFF2-40B4-BE49-F238E27FC236}">
                  <a16:creationId xmlns:a16="http://schemas.microsoft.com/office/drawing/2014/main" id="{A300721E-EB11-E4B6-7CC6-46BF379BA80D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 amt="80000"/>
            </a:blip>
            <a:srcRect/>
            <a:stretch/>
          </p:blipFill>
          <p:spPr>
            <a:xfrm>
              <a:off x="7697477" y="1194498"/>
              <a:ext cx="360900" cy="45813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42" name="Google Shape;835;p111">
              <a:extLst>
                <a:ext uri="{FF2B5EF4-FFF2-40B4-BE49-F238E27FC236}">
                  <a16:creationId xmlns:a16="http://schemas.microsoft.com/office/drawing/2014/main" id="{33FFF1C6-C315-A3C2-73A1-5205CB637535}"/>
                </a:ext>
              </a:extLst>
            </p:cNvPr>
            <p:cNvSpPr txBox="1"/>
            <p:nvPr/>
          </p:nvSpPr>
          <p:spPr>
            <a:xfrm>
              <a:off x="7166328" y="1532313"/>
              <a:ext cx="15357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"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Infras.científicas</a:t>
              </a: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" name="Google Shape;796;p111">
            <a:extLst>
              <a:ext uri="{FF2B5EF4-FFF2-40B4-BE49-F238E27FC236}">
                <a16:creationId xmlns:a16="http://schemas.microsoft.com/office/drawing/2014/main" id="{20C9BA72-DA15-D5D5-3272-644797B981EF}"/>
              </a:ext>
            </a:extLst>
          </p:cNvPr>
          <p:cNvSpPr/>
          <p:nvPr/>
        </p:nvSpPr>
        <p:spPr>
          <a:xfrm>
            <a:off x="556730" y="5753380"/>
            <a:ext cx="10598217" cy="377221"/>
          </a:xfrm>
          <a:custGeom>
            <a:avLst/>
            <a:gdLst/>
            <a:ahLst/>
            <a:cxnLst/>
            <a:rect l="l" t="t" r="r" b="b"/>
            <a:pathLst>
              <a:path w="10888580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10842000" y="0"/>
                </a:lnTo>
                <a:cubicBezTo>
                  <a:pt x="10867725" y="0"/>
                  <a:pt x="10888580" y="20855"/>
                  <a:pt x="10888580" y="46580"/>
                </a:cubicBezTo>
                <a:lnTo>
                  <a:pt x="10888580" y="419221"/>
                </a:lnTo>
                <a:cubicBezTo>
                  <a:pt x="10888580" y="444946"/>
                  <a:pt x="10867725" y="465801"/>
                  <a:pt x="10842000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262626"/>
          </a:solidFill>
          <a:ln w="9525" cap="flat" cmpd="sng">
            <a:solidFill>
              <a:schemeClr val="accent5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67" tIns="66967" rIns="66967" bIns="66967" anchor="ctr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Monitorização e Compliance</a:t>
            </a:r>
            <a:endParaRPr sz="16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40210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357;p59">
            <a:extLst>
              <a:ext uri="{FF2B5EF4-FFF2-40B4-BE49-F238E27FC236}">
                <a16:creationId xmlns:a16="http://schemas.microsoft.com/office/drawing/2014/main" id="{92122B8D-E513-2B73-C996-FB33CA08DE3A}"/>
              </a:ext>
            </a:extLst>
          </p:cNvPr>
          <p:cNvSpPr/>
          <p:nvPr/>
        </p:nvSpPr>
        <p:spPr>
          <a:xfrm>
            <a:off x="251500" y="6103533"/>
            <a:ext cx="11713500" cy="70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359;p59">
            <a:extLst>
              <a:ext uri="{FF2B5EF4-FFF2-40B4-BE49-F238E27FC236}">
                <a16:creationId xmlns:a16="http://schemas.microsoft.com/office/drawing/2014/main" id="{F7588D80-E177-C06B-6160-24EAD6045730}"/>
              </a:ext>
            </a:extLst>
          </p:cNvPr>
          <p:cNvSpPr txBox="1"/>
          <p:nvPr/>
        </p:nvSpPr>
        <p:spPr>
          <a:xfrm>
            <a:off x="2084070" y="6357458"/>
            <a:ext cx="86268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SoS = Sistema de Sistemas = ecossistema</a:t>
            </a:r>
            <a:endParaRPr sz="1900"/>
          </a:p>
        </p:txBody>
      </p:sp>
      <p:sp>
        <p:nvSpPr>
          <p:cNvPr id="138" name="Google Shape;360;p59">
            <a:extLst>
              <a:ext uri="{FF2B5EF4-FFF2-40B4-BE49-F238E27FC236}">
                <a16:creationId xmlns:a16="http://schemas.microsoft.com/office/drawing/2014/main" id="{C0350729-3998-64BD-BE92-455C6047D640}"/>
              </a:ext>
            </a:extLst>
          </p:cNvPr>
          <p:cNvSpPr/>
          <p:nvPr/>
        </p:nvSpPr>
        <p:spPr>
          <a:xfrm>
            <a:off x="793267" y="4182905"/>
            <a:ext cx="8764248" cy="465801"/>
          </a:xfrm>
          <a:custGeom>
            <a:avLst/>
            <a:gdLst/>
            <a:ahLst/>
            <a:cxnLst/>
            <a:rect l="l" t="t" r="r" b="b"/>
            <a:pathLst>
              <a:path w="8965983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8919403" y="0"/>
                </a:lnTo>
                <a:cubicBezTo>
                  <a:pt x="8945128" y="0"/>
                  <a:pt x="8965983" y="20855"/>
                  <a:pt x="8965983" y="46580"/>
                </a:cubicBezTo>
                <a:lnTo>
                  <a:pt x="8965983" y="419221"/>
                </a:lnTo>
                <a:cubicBezTo>
                  <a:pt x="8965983" y="444946"/>
                  <a:pt x="8945128" y="465801"/>
                  <a:pt x="8919403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F3F3F3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75" tIns="66975" rIns="66975" bIns="669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Sistemas de Gestão Ciência Institucionais</a:t>
            </a:r>
            <a:r>
              <a:rPr lang="pt-PT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361;p59">
            <a:extLst>
              <a:ext uri="{FF2B5EF4-FFF2-40B4-BE49-F238E27FC236}">
                <a16:creationId xmlns:a16="http://schemas.microsoft.com/office/drawing/2014/main" id="{A2D308BB-D8A5-4D06-9F48-B7902A90D9F6}"/>
              </a:ext>
            </a:extLst>
          </p:cNvPr>
          <p:cNvSpPr/>
          <p:nvPr/>
        </p:nvSpPr>
        <p:spPr>
          <a:xfrm>
            <a:off x="764699" y="4741072"/>
            <a:ext cx="10589144" cy="465801"/>
          </a:xfrm>
          <a:custGeom>
            <a:avLst/>
            <a:gdLst/>
            <a:ahLst/>
            <a:cxnLst/>
            <a:rect l="l" t="t" r="r" b="b"/>
            <a:pathLst>
              <a:path w="10888580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10842000" y="0"/>
                </a:lnTo>
                <a:cubicBezTo>
                  <a:pt x="10867725" y="0"/>
                  <a:pt x="10888580" y="20855"/>
                  <a:pt x="10888580" y="46580"/>
                </a:cubicBezTo>
                <a:lnTo>
                  <a:pt x="10888580" y="419221"/>
                </a:lnTo>
                <a:cubicBezTo>
                  <a:pt x="10888580" y="444946"/>
                  <a:pt x="10867725" y="465801"/>
                  <a:pt x="10842000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F3F3F3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75" tIns="66975" rIns="66975" bIns="669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Portal de Investigação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362;p59">
            <a:extLst>
              <a:ext uri="{FF2B5EF4-FFF2-40B4-BE49-F238E27FC236}">
                <a16:creationId xmlns:a16="http://schemas.microsoft.com/office/drawing/2014/main" id="{4B1924EE-5C22-6927-D7F2-DA1C0287E57E}"/>
              </a:ext>
            </a:extLst>
          </p:cNvPr>
          <p:cNvSpPr/>
          <p:nvPr/>
        </p:nvSpPr>
        <p:spPr>
          <a:xfrm>
            <a:off x="764699" y="5299238"/>
            <a:ext cx="10589144" cy="465801"/>
          </a:xfrm>
          <a:custGeom>
            <a:avLst/>
            <a:gdLst/>
            <a:ahLst/>
            <a:cxnLst/>
            <a:rect l="l" t="t" r="r" b="b"/>
            <a:pathLst>
              <a:path w="10888580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10842000" y="0"/>
                </a:lnTo>
                <a:cubicBezTo>
                  <a:pt x="10867725" y="0"/>
                  <a:pt x="10888580" y="20855"/>
                  <a:pt x="10888580" y="46580"/>
                </a:cubicBezTo>
                <a:lnTo>
                  <a:pt x="10888580" y="419221"/>
                </a:lnTo>
                <a:cubicBezTo>
                  <a:pt x="10888580" y="444946"/>
                  <a:pt x="10867725" y="465801"/>
                  <a:pt x="10842000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F3F3F3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75" tIns="66975" rIns="66975" bIns="6697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PT" sz="1600" b="1">
                <a:solidFill>
                  <a:srgbClr val="D9D9D9"/>
                </a:solidFill>
                <a:latin typeface="Calibri"/>
                <a:cs typeface="Calibri"/>
                <a:sym typeface="Calibri"/>
              </a:rPr>
              <a:t>Indicadores</a:t>
            </a:r>
            <a:endParaRPr sz="1600" b="1">
              <a:solidFill>
                <a:srgbClr val="D9D9D9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41" name="Google Shape;363;p59">
            <a:extLst>
              <a:ext uri="{FF2B5EF4-FFF2-40B4-BE49-F238E27FC236}">
                <a16:creationId xmlns:a16="http://schemas.microsoft.com/office/drawing/2014/main" id="{499A09DC-687A-4EB3-FD09-012DABF68E13}"/>
              </a:ext>
            </a:extLst>
          </p:cNvPr>
          <p:cNvSpPr/>
          <p:nvPr/>
        </p:nvSpPr>
        <p:spPr>
          <a:xfrm>
            <a:off x="745431" y="1569136"/>
            <a:ext cx="1625737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364;p59">
            <a:extLst>
              <a:ext uri="{FF2B5EF4-FFF2-40B4-BE49-F238E27FC236}">
                <a16:creationId xmlns:a16="http://schemas.microsoft.com/office/drawing/2014/main" id="{DDC2FA73-60A2-DD47-A8F4-CA89D10FE9D2}"/>
              </a:ext>
            </a:extLst>
          </p:cNvPr>
          <p:cNvSpPr/>
          <p:nvPr/>
        </p:nvSpPr>
        <p:spPr>
          <a:xfrm>
            <a:off x="2543220" y="1569136"/>
            <a:ext cx="1625737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Afiliações</a:t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365;p59">
            <a:extLst>
              <a:ext uri="{FF2B5EF4-FFF2-40B4-BE49-F238E27FC236}">
                <a16:creationId xmlns:a16="http://schemas.microsoft.com/office/drawing/2014/main" id="{ECC05907-CE68-612F-193C-A8F3CFF38337}"/>
              </a:ext>
            </a:extLst>
          </p:cNvPr>
          <p:cNvSpPr/>
          <p:nvPr/>
        </p:nvSpPr>
        <p:spPr>
          <a:xfrm>
            <a:off x="4341007" y="1569136"/>
            <a:ext cx="1625737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Organizações</a:t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366;p59">
            <a:extLst>
              <a:ext uri="{FF2B5EF4-FFF2-40B4-BE49-F238E27FC236}">
                <a16:creationId xmlns:a16="http://schemas.microsoft.com/office/drawing/2014/main" id="{9FB6FFF1-CD30-85C8-444C-5568F839D687}"/>
              </a:ext>
            </a:extLst>
          </p:cNvPr>
          <p:cNvSpPr/>
          <p:nvPr/>
        </p:nvSpPr>
        <p:spPr>
          <a:xfrm>
            <a:off x="7936583" y="1569136"/>
            <a:ext cx="1625737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Outcomes / outputs</a:t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367;p59">
            <a:extLst>
              <a:ext uri="{FF2B5EF4-FFF2-40B4-BE49-F238E27FC236}">
                <a16:creationId xmlns:a16="http://schemas.microsoft.com/office/drawing/2014/main" id="{37B5AC91-C4FC-46FB-7546-BDFD5C5DE05B}"/>
              </a:ext>
            </a:extLst>
          </p:cNvPr>
          <p:cNvSpPr/>
          <p:nvPr/>
        </p:nvSpPr>
        <p:spPr>
          <a:xfrm>
            <a:off x="782821" y="3154272"/>
            <a:ext cx="8764167" cy="427710"/>
          </a:xfrm>
          <a:custGeom>
            <a:avLst/>
            <a:gdLst/>
            <a:ahLst/>
            <a:cxnLst/>
            <a:rect l="l" t="t" r="r" b="b"/>
            <a:pathLst>
              <a:path w="8920272" h="427710" extrusionOk="0">
                <a:moveTo>
                  <a:pt x="0" y="42771"/>
                </a:moveTo>
                <a:cubicBezTo>
                  <a:pt x="0" y="19149"/>
                  <a:pt x="19149" y="0"/>
                  <a:pt x="42771" y="0"/>
                </a:cubicBezTo>
                <a:lnTo>
                  <a:pt x="8877501" y="0"/>
                </a:lnTo>
                <a:cubicBezTo>
                  <a:pt x="8901123" y="0"/>
                  <a:pt x="8920272" y="19149"/>
                  <a:pt x="8920272" y="42771"/>
                </a:cubicBezTo>
                <a:lnTo>
                  <a:pt x="8920272" y="384939"/>
                </a:lnTo>
                <a:cubicBezTo>
                  <a:pt x="8920272" y="408561"/>
                  <a:pt x="8901123" y="427710"/>
                  <a:pt x="8877501" y="427710"/>
                </a:cubicBezTo>
                <a:lnTo>
                  <a:pt x="42771" y="427710"/>
                </a:lnTo>
                <a:cubicBezTo>
                  <a:pt x="19149" y="427710"/>
                  <a:pt x="0" y="408561"/>
                  <a:pt x="0" y="384939"/>
                </a:cubicBezTo>
                <a:lnTo>
                  <a:pt x="0" y="42771"/>
                </a:lnTo>
                <a:close/>
              </a:path>
            </a:pathLst>
          </a:custGeom>
          <a:solidFill>
            <a:srgbClr val="F3F3F3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75" tIns="65875" rIns="65875" bIns="658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Sistemas de Gestão Financiamento</a:t>
            </a:r>
            <a:r>
              <a:rPr lang="pt-PT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368;p59">
            <a:extLst>
              <a:ext uri="{FF2B5EF4-FFF2-40B4-BE49-F238E27FC236}">
                <a16:creationId xmlns:a16="http://schemas.microsoft.com/office/drawing/2014/main" id="{E5E365E7-DFEF-04A1-C33F-37576C457D74}"/>
              </a:ext>
            </a:extLst>
          </p:cNvPr>
          <p:cNvSpPr/>
          <p:nvPr/>
        </p:nvSpPr>
        <p:spPr>
          <a:xfrm>
            <a:off x="782833" y="3662872"/>
            <a:ext cx="8764167" cy="427710"/>
          </a:xfrm>
          <a:custGeom>
            <a:avLst/>
            <a:gdLst/>
            <a:ahLst/>
            <a:cxnLst/>
            <a:rect l="l" t="t" r="r" b="b"/>
            <a:pathLst>
              <a:path w="8920272" h="427710" extrusionOk="0">
                <a:moveTo>
                  <a:pt x="0" y="42771"/>
                </a:moveTo>
                <a:cubicBezTo>
                  <a:pt x="0" y="19149"/>
                  <a:pt x="19149" y="0"/>
                  <a:pt x="42771" y="0"/>
                </a:cubicBezTo>
                <a:lnTo>
                  <a:pt x="8877501" y="0"/>
                </a:lnTo>
                <a:cubicBezTo>
                  <a:pt x="8901123" y="0"/>
                  <a:pt x="8920272" y="19149"/>
                  <a:pt x="8920272" y="42771"/>
                </a:cubicBezTo>
                <a:lnTo>
                  <a:pt x="8920272" y="384939"/>
                </a:lnTo>
                <a:cubicBezTo>
                  <a:pt x="8920272" y="408561"/>
                  <a:pt x="8901123" y="427710"/>
                  <a:pt x="8877501" y="427710"/>
                </a:cubicBezTo>
                <a:lnTo>
                  <a:pt x="42771" y="427710"/>
                </a:lnTo>
                <a:cubicBezTo>
                  <a:pt x="19149" y="427710"/>
                  <a:pt x="0" y="408561"/>
                  <a:pt x="0" y="384939"/>
                </a:cubicBezTo>
                <a:lnTo>
                  <a:pt x="0" y="42771"/>
                </a:lnTo>
                <a:close/>
              </a:path>
            </a:pathLst>
          </a:custGeom>
          <a:solidFill>
            <a:srgbClr val="F3F3F3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75" tIns="65875" rIns="65875" bIns="658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Sistemas Gestão Ciência Nacionais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369;p59">
            <a:extLst>
              <a:ext uri="{FF2B5EF4-FFF2-40B4-BE49-F238E27FC236}">
                <a16:creationId xmlns:a16="http://schemas.microsoft.com/office/drawing/2014/main" id="{E87FC9C4-6189-20B9-47D0-1F984C850C47}"/>
              </a:ext>
            </a:extLst>
          </p:cNvPr>
          <p:cNvPicPr preferRelativeResize="0"/>
          <p:nvPr/>
        </p:nvPicPr>
        <p:blipFill rotWithShape="1">
          <a:blip r:embed="rId2">
            <a:alphaModFix amt="17000"/>
          </a:blip>
          <a:srcRect/>
          <a:stretch/>
        </p:blipFill>
        <p:spPr>
          <a:xfrm>
            <a:off x="8396569" y="1619672"/>
            <a:ext cx="725166" cy="72516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148" name="Google Shape;370;p59">
            <a:extLst>
              <a:ext uri="{FF2B5EF4-FFF2-40B4-BE49-F238E27FC236}">
                <a16:creationId xmlns:a16="http://schemas.microsoft.com/office/drawing/2014/main" id="{9B859359-094C-A6B8-9123-90217B058B04}"/>
              </a:ext>
            </a:extLst>
          </p:cNvPr>
          <p:cNvSpPr/>
          <p:nvPr/>
        </p:nvSpPr>
        <p:spPr>
          <a:xfrm>
            <a:off x="735600" y="1305338"/>
            <a:ext cx="725100" cy="631200"/>
          </a:xfrm>
          <a:prstGeom prst="ellipse">
            <a:avLst/>
          </a:prstGeom>
          <a:solidFill>
            <a:srgbClr val="D0E0E3"/>
          </a:solidFill>
          <a:ln w="9525" cap="flat" cmpd="sng">
            <a:solidFill>
              <a:srgbClr val="005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9" name="Google Shape;371;p59">
            <a:extLst>
              <a:ext uri="{FF2B5EF4-FFF2-40B4-BE49-F238E27FC236}">
                <a16:creationId xmlns:a16="http://schemas.microsoft.com/office/drawing/2014/main" id="{9F1A98D0-9727-569E-96C9-2FCA48FDAE1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4350" y="1407088"/>
            <a:ext cx="427700" cy="427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150" name="Google Shape;372;p59">
            <a:extLst>
              <a:ext uri="{FF2B5EF4-FFF2-40B4-BE49-F238E27FC236}">
                <a16:creationId xmlns:a16="http://schemas.microsoft.com/office/drawing/2014/main" id="{5EEC0B3D-477A-2FCD-C99C-C75B2CB2644F}"/>
              </a:ext>
            </a:extLst>
          </p:cNvPr>
          <p:cNvSpPr/>
          <p:nvPr/>
        </p:nvSpPr>
        <p:spPr>
          <a:xfrm>
            <a:off x="2497568" y="1241038"/>
            <a:ext cx="725100" cy="631200"/>
          </a:xfrm>
          <a:prstGeom prst="ellipse">
            <a:avLst/>
          </a:prstGeom>
          <a:solidFill>
            <a:srgbClr val="D0E0E3"/>
          </a:solidFill>
          <a:ln w="9525" cap="flat" cmpd="sng">
            <a:solidFill>
              <a:srgbClr val="005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" name="Google Shape;373;p59">
            <a:extLst>
              <a:ext uri="{FF2B5EF4-FFF2-40B4-BE49-F238E27FC236}">
                <a16:creationId xmlns:a16="http://schemas.microsoft.com/office/drawing/2014/main" id="{3035A5C7-1A97-F6D6-BE51-077C00E7E56D}"/>
              </a:ext>
            </a:extLst>
          </p:cNvPr>
          <p:cNvGrpSpPr/>
          <p:nvPr/>
        </p:nvGrpSpPr>
        <p:grpSpPr>
          <a:xfrm>
            <a:off x="2554576" y="1430830"/>
            <a:ext cx="598842" cy="251717"/>
            <a:chOff x="2431209" y="1296488"/>
            <a:chExt cx="1039116" cy="407375"/>
          </a:xfrm>
        </p:grpSpPr>
        <p:pic>
          <p:nvPicPr>
            <p:cNvPr id="152" name="Google Shape;374;p59">
              <a:extLst>
                <a:ext uri="{FF2B5EF4-FFF2-40B4-BE49-F238E27FC236}">
                  <a16:creationId xmlns:a16="http://schemas.microsoft.com/office/drawing/2014/main" id="{27C0543A-AE41-B5D4-9C50-36C74CADA19E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31209" y="1296488"/>
              <a:ext cx="407375" cy="40737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53" name="Google Shape;375;p59">
              <a:extLst>
                <a:ext uri="{FF2B5EF4-FFF2-40B4-BE49-F238E27FC236}">
                  <a16:creationId xmlns:a16="http://schemas.microsoft.com/office/drawing/2014/main" id="{29BCB509-C313-0CBA-1E1B-BAFE7E893EE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 amt="50000"/>
            </a:blip>
            <a:srcRect/>
            <a:stretch/>
          </p:blipFill>
          <p:spPr>
            <a:xfrm>
              <a:off x="3109425" y="1319727"/>
              <a:ext cx="360900" cy="3609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cxnSp>
          <p:nvCxnSpPr>
            <p:cNvPr id="154" name="Google Shape;376;p59">
              <a:extLst>
                <a:ext uri="{FF2B5EF4-FFF2-40B4-BE49-F238E27FC236}">
                  <a16:creationId xmlns:a16="http://schemas.microsoft.com/office/drawing/2014/main" id="{E0F75AFD-318B-2A5E-2DC8-D8279D5FF92E}"/>
                </a:ext>
              </a:extLst>
            </p:cNvPr>
            <p:cNvCxnSpPr/>
            <p:nvPr/>
          </p:nvCxnSpPr>
          <p:spPr>
            <a:xfrm>
              <a:off x="2839309" y="1536250"/>
              <a:ext cx="2709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</p:grpSp>
      <p:sp>
        <p:nvSpPr>
          <p:cNvPr id="155" name="Google Shape;377;p59">
            <a:extLst>
              <a:ext uri="{FF2B5EF4-FFF2-40B4-BE49-F238E27FC236}">
                <a16:creationId xmlns:a16="http://schemas.microsoft.com/office/drawing/2014/main" id="{0D42785B-57F9-A2FA-8954-513FA376FB25}"/>
              </a:ext>
            </a:extLst>
          </p:cNvPr>
          <p:cNvSpPr/>
          <p:nvPr/>
        </p:nvSpPr>
        <p:spPr>
          <a:xfrm>
            <a:off x="4261717" y="1305355"/>
            <a:ext cx="725100" cy="631200"/>
          </a:xfrm>
          <a:prstGeom prst="ellipse">
            <a:avLst/>
          </a:prstGeom>
          <a:solidFill>
            <a:srgbClr val="D0E0E3"/>
          </a:solidFill>
          <a:ln w="9525" cap="flat" cmpd="sng">
            <a:solidFill>
              <a:srgbClr val="005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6" name="Google Shape;378;p59">
            <a:extLst>
              <a:ext uri="{FF2B5EF4-FFF2-40B4-BE49-F238E27FC236}">
                <a16:creationId xmlns:a16="http://schemas.microsoft.com/office/drawing/2014/main" id="{8844E629-9401-94BA-05C7-FD8085FDE04E}"/>
              </a:ext>
            </a:extLst>
          </p:cNvPr>
          <p:cNvPicPr preferRelativeResize="0"/>
          <p:nvPr/>
        </p:nvPicPr>
        <p:blipFill rotWithShape="1">
          <a:blip r:embed="rId4">
            <a:alphaModFix amt="50000"/>
          </a:blip>
          <a:srcRect/>
          <a:stretch/>
        </p:blipFill>
        <p:spPr>
          <a:xfrm>
            <a:off x="4432200" y="1342788"/>
            <a:ext cx="427699" cy="427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157" name="Google Shape;379;p59">
            <a:extLst>
              <a:ext uri="{FF2B5EF4-FFF2-40B4-BE49-F238E27FC236}">
                <a16:creationId xmlns:a16="http://schemas.microsoft.com/office/drawing/2014/main" id="{4BDA49F0-7638-6A1F-8A31-58625906D42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4367" y="2139772"/>
            <a:ext cx="1388450" cy="188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380;p59">
            <a:extLst>
              <a:ext uri="{FF2B5EF4-FFF2-40B4-BE49-F238E27FC236}">
                <a16:creationId xmlns:a16="http://schemas.microsoft.com/office/drawing/2014/main" id="{C19EDFC2-BE56-495A-39FC-2336AB91DF3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90534" y="1714098"/>
            <a:ext cx="1005965" cy="34213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381;p59">
            <a:extLst>
              <a:ext uri="{FF2B5EF4-FFF2-40B4-BE49-F238E27FC236}">
                <a16:creationId xmlns:a16="http://schemas.microsoft.com/office/drawing/2014/main" id="{91276314-09CE-6339-A9EB-4BF72588F5DD}"/>
              </a:ext>
            </a:extLst>
          </p:cNvPr>
          <p:cNvSpPr txBox="1"/>
          <p:nvPr/>
        </p:nvSpPr>
        <p:spPr>
          <a:xfrm>
            <a:off x="2599170" y="1834805"/>
            <a:ext cx="15423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500" b="1">
                <a:latin typeface="Calibri"/>
                <a:ea typeface="Calibri"/>
                <a:cs typeface="Calibri"/>
                <a:sym typeface="Calibri"/>
              </a:rPr>
              <a:t>Registo Central Afiliações</a:t>
            </a:r>
            <a:endParaRPr sz="15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382;p59">
            <a:extLst>
              <a:ext uri="{FF2B5EF4-FFF2-40B4-BE49-F238E27FC236}">
                <a16:creationId xmlns:a16="http://schemas.microsoft.com/office/drawing/2014/main" id="{A3869DE5-B4B1-36B0-2B95-DD17D47778C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75351" y="1714774"/>
            <a:ext cx="552329" cy="26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383;p59">
            <a:extLst>
              <a:ext uri="{FF2B5EF4-FFF2-40B4-BE49-F238E27FC236}">
                <a16:creationId xmlns:a16="http://schemas.microsoft.com/office/drawing/2014/main" id="{589AFABA-7080-9E29-EF0C-CE473C5146F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45600" y="2012318"/>
            <a:ext cx="1053666" cy="3336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" name="Google Shape;385;p59">
            <a:extLst>
              <a:ext uri="{FF2B5EF4-FFF2-40B4-BE49-F238E27FC236}">
                <a16:creationId xmlns:a16="http://schemas.microsoft.com/office/drawing/2014/main" id="{80E0D61A-FA2E-A0D5-6926-1D1B52A2A318}"/>
              </a:ext>
            </a:extLst>
          </p:cNvPr>
          <p:cNvGrpSpPr/>
          <p:nvPr/>
        </p:nvGrpSpPr>
        <p:grpSpPr>
          <a:xfrm>
            <a:off x="589379" y="1172792"/>
            <a:ext cx="1917152" cy="1348766"/>
            <a:chOff x="3642525" y="-116938"/>
            <a:chExt cx="1437900" cy="1011600"/>
          </a:xfrm>
        </p:grpSpPr>
        <p:sp>
          <p:nvSpPr>
            <p:cNvPr id="163" name="Google Shape;386;p59">
              <a:extLst>
                <a:ext uri="{FF2B5EF4-FFF2-40B4-BE49-F238E27FC236}">
                  <a16:creationId xmlns:a16="http://schemas.microsoft.com/office/drawing/2014/main" id="{ED79BFE4-D743-1D5F-76F2-ACB7E155C1B9}"/>
                </a:ext>
              </a:extLst>
            </p:cNvPr>
            <p:cNvSpPr/>
            <p:nvPr/>
          </p:nvSpPr>
          <p:spPr>
            <a:xfrm>
              <a:off x="3642525" y="-116938"/>
              <a:ext cx="1437900" cy="1011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4" name="Google Shape;387;p59">
              <a:extLst>
                <a:ext uri="{FF2B5EF4-FFF2-40B4-BE49-F238E27FC236}">
                  <a16:creationId xmlns:a16="http://schemas.microsoft.com/office/drawing/2014/main" id="{398D3348-C73F-DD07-5CF2-7BDFD8A614C5}"/>
                </a:ext>
              </a:extLst>
            </p:cNvPr>
            <p:cNvGrpSpPr/>
            <p:nvPr/>
          </p:nvGrpSpPr>
          <p:grpSpPr>
            <a:xfrm>
              <a:off x="3721575" y="172598"/>
              <a:ext cx="1258202" cy="660402"/>
              <a:chOff x="521175" y="1163198"/>
              <a:chExt cx="1258202" cy="660402"/>
            </a:xfrm>
          </p:grpSpPr>
          <p:sp>
            <p:nvSpPr>
              <p:cNvPr id="165" name="Google Shape;388;p59">
                <a:extLst>
                  <a:ext uri="{FF2B5EF4-FFF2-40B4-BE49-F238E27FC236}">
                    <a16:creationId xmlns:a16="http://schemas.microsoft.com/office/drawing/2014/main" id="{BE9C942C-86D3-D021-D8D8-A548D1530CC9}"/>
                  </a:ext>
                </a:extLst>
              </p:cNvPr>
              <p:cNvSpPr/>
              <p:nvPr/>
            </p:nvSpPr>
            <p:spPr>
              <a:xfrm>
                <a:off x="559073" y="1170923"/>
                <a:ext cx="1220287" cy="648072"/>
              </a:xfrm>
              <a:custGeom>
                <a:avLst/>
                <a:gdLst/>
                <a:ahLst/>
                <a:cxnLst/>
                <a:rect l="l" t="t" r="r" b="b"/>
                <a:pathLst>
                  <a:path w="1574564" h="864096" extrusionOk="0">
                    <a:moveTo>
                      <a:pt x="0" y="86410"/>
                    </a:moveTo>
                    <a:cubicBezTo>
                      <a:pt x="0" y="38687"/>
                      <a:pt x="38687" y="0"/>
                      <a:pt x="86410" y="0"/>
                    </a:cubicBezTo>
                    <a:lnTo>
                      <a:pt x="1488154" y="0"/>
                    </a:lnTo>
                    <a:cubicBezTo>
                      <a:pt x="1535877" y="0"/>
                      <a:pt x="1574564" y="38687"/>
                      <a:pt x="1574564" y="86410"/>
                    </a:cubicBezTo>
                    <a:lnTo>
                      <a:pt x="1574564" y="777686"/>
                    </a:lnTo>
                    <a:cubicBezTo>
                      <a:pt x="1574564" y="825409"/>
                      <a:pt x="1535877" y="864096"/>
                      <a:pt x="1488154" y="864096"/>
                    </a:cubicBezTo>
                    <a:lnTo>
                      <a:pt x="86410" y="864096"/>
                    </a:lnTo>
                    <a:cubicBezTo>
                      <a:pt x="38687" y="864096"/>
                      <a:pt x="0" y="825409"/>
                      <a:pt x="0" y="777686"/>
                    </a:cubicBezTo>
                    <a:lnTo>
                      <a:pt x="0" y="8641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78625" tIns="78625" rIns="78625" bIns="786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66" name="Google Shape;389;p59">
                <a:extLst>
                  <a:ext uri="{FF2B5EF4-FFF2-40B4-BE49-F238E27FC236}">
                    <a16:creationId xmlns:a16="http://schemas.microsoft.com/office/drawing/2014/main" id="{C0B56614-EAEE-066F-5CDB-155FCB3DDD6B}"/>
                  </a:ext>
                </a:extLst>
              </p:cNvPr>
              <p:cNvPicPr preferRelativeResize="0"/>
              <p:nvPr/>
            </p:nvPicPr>
            <p:blipFill>
              <a:blip r:embed="rId3">
                <a:alphaModFix amt="17000"/>
              </a:blip>
              <a:stretch>
                <a:fillRect/>
              </a:stretch>
            </p:blipFill>
            <p:spPr>
              <a:xfrm>
                <a:off x="935374" y="1201274"/>
                <a:ext cx="473400" cy="4734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</p:pic>
          <p:sp>
            <p:nvSpPr>
              <p:cNvPr id="167" name="Google Shape;390;p59">
                <a:extLst>
                  <a:ext uri="{FF2B5EF4-FFF2-40B4-BE49-F238E27FC236}">
                    <a16:creationId xmlns:a16="http://schemas.microsoft.com/office/drawing/2014/main" id="{71C86EE1-7637-AE2C-9E1F-DDD40440009C}"/>
                  </a:ext>
                </a:extLst>
              </p:cNvPr>
              <p:cNvSpPr/>
              <p:nvPr/>
            </p:nvSpPr>
            <p:spPr>
              <a:xfrm>
                <a:off x="559090" y="1163198"/>
                <a:ext cx="1220287" cy="648072"/>
              </a:xfrm>
              <a:custGeom>
                <a:avLst/>
                <a:gdLst/>
                <a:ahLst/>
                <a:cxnLst/>
                <a:rect l="l" t="t" r="r" b="b"/>
                <a:pathLst>
                  <a:path w="1574564" h="864096" extrusionOk="0">
                    <a:moveTo>
                      <a:pt x="0" y="86410"/>
                    </a:moveTo>
                    <a:cubicBezTo>
                      <a:pt x="0" y="38687"/>
                      <a:pt x="38687" y="0"/>
                      <a:pt x="86410" y="0"/>
                    </a:cubicBezTo>
                    <a:lnTo>
                      <a:pt x="1488154" y="0"/>
                    </a:lnTo>
                    <a:cubicBezTo>
                      <a:pt x="1535877" y="0"/>
                      <a:pt x="1574564" y="38687"/>
                      <a:pt x="1574564" y="86410"/>
                    </a:cubicBezTo>
                    <a:lnTo>
                      <a:pt x="1574564" y="777686"/>
                    </a:lnTo>
                    <a:cubicBezTo>
                      <a:pt x="1574564" y="825409"/>
                      <a:pt x="1535877" y="864096"/>
                      <a:pt x="1488154" y="864096"/>
                    </a:cubicBezTo>
                    <a:lnTo>
                      <a:pt x="86410" y="864096"/>
                    </a:lnTo>
                    <a:cubicBezTo>
                      <a:pt x="38687" y="864096"/>
                      <a:pt x="0" y="825409"/>
                      <a:pt x="0" y="777686"/>
                    </a:cubicBezTo>
                    <a:lnTo>
                      <a:pt x="0" y="8641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8625" tIns="78625" rIns="78625" bIns="78625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PT" sz="1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 </a:t>
                </a:r>
                <a:endParaRPr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391;p59">
                <a:extLst>
                  <a:ext uri="{FF2B5EF4-FFF2-40B4-BE49-F238E27FC236}">
                    <a16:creationId xmlns:a16="http://schemas.microsoft.com/office/drawing/2014/main" id="{A66C7FD4-9E30-1FDE-E142-B221983F40E7}"/>
                  </a:ext>
                </a:extLst>
              </p:cNvPr>
              <p:cNvSpPr txBox="1"/>
              <p:nvPr/>
            </p:nvSpPr>
            <p:spPr>
              <a:xfrm>
                <a:off x="521175" y="1532300"/>
                <a:ext cx="1258200" cy="291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PT" sz="1900">
                    <a:solidFill>
                      <a:srgbClr val="D9D9D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Investigadores </a:t>
                </a:r>
                <a:endParaRPr sz="1900">
                  <a:solidFill>
                    <a:srgbClr val="D9D9D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9" name="Google Shape;392;p59">
            <a:extLst>
              <a:ext uri="{FF2B5EF4-FFF2-40B4-BE49-F238E27FC236}">
                <a16:creationId xmlns:a16="http://schemas.microsoft.com/office/drawing/2014/main" id="{2348C0F8-060E-BA71-071F-81153F863F41}"/>
              </a:ext>
            </a:extLst>
          </p:cNvPr>
          <p:cNvGrpSpPr/>
          <p:nvPr/>
        </p:nvGrpSpPr>
        <p:grpSpPr>
          <a:xfrm>
            <a:off x="2431949" y="1220856"/>
            <a:ext cx="1848286" cy="1343966"/>
            <a:chOff x="2281325" y="-538100"/>
            <a:chExt cx="1404900" cy="1008000"/>
          </a:xfrm>
        </p:grpSpPr>
        <p:sp>
          <p:nvSpPr>
            <p:cNvPr id="170" name="Google Shape;393;p59">
              <a:extLst>
                <a:ext uri="{FF2B5EF4-FFF2-40B4-BE49-F238E27FC236}">
                  <a16:creationId xmlns:a16="http://schemas.microsoft.com/office/drawing/2014/main" id="{BE63165E-9610-C355-99F3-32103D1BF932}"/>
                </a:ext>
              </a:extLst>
            </p:cNvPr>
            <p:cNvSpPr/>
            <p:nvPr/>
          </p:nvSpPr>
          <p:spPr>
            <a:xfrm>
              <a:off x="2281325" y="-538100"/>
              <a:ext cx="1404900" cy="100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94;p59">
              <a:extLst>
                <a:ext uri="{FF2B5EF4-FFF2-40B4-BE49-F238E27FC236}">
                  <a16:creationId xmlns:a16="http://schemas.microsoft.com/office/drawing/2014/main" id="{291128DA-0786-A561-D2FE-12C4004CA4F5}"/>
                </a:ext>
              </a:extLst>
            </p:cNvPr>
            <p:cNvSpPr/>
            <p:nvPr/>
          </p:nvSpPr>
          <p:spPr>
            <a:xfrm>
              <a:off x="2364615" y="-270102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25" tIns="78625" rIns="78625" bIns="78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Afiliações</a:t>
              </a: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2" name="Google Shape;395;p59">
              <a:extLst>
                <a:ext uri="{FF2B5EF4-FFF2-40B4-BE49-F238E27FC236}">
                  <a16:creationId xmlns:a16="http://schemas.microsoft.com/office/drawing/2014/main" id="{D263B5B1-C3EE-F29C-2442-005F7CF26C22}"/>
                </a:ext>
              </a:extLst>
            </p:cNvPr>
            <p:cNvPicPr preferRelativeResize="0"/>
            <p:nvPr/>
          </p:nvPicPr>
          <p:blipFill>
            <a:blip r:embed="rId3">
              <a:alphaModFix amt="18000"/>
            </a:blip>
            <a:stretch>
              <a:fillRect/>
            </a:stretch>
          </p:blipFill>
          <p:spPr>
            <a:xfrm>
              <a:off x="2431209" y="-220737"/>
              <a:ext cx="407375" cy="40737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73" name="Google Shape;396;p59">
              <a:extLst>
                <a:ext uri="{FF2B5EF4-FFF2-40B4-BE49-F238E27FC236}">
                  <a16:creationId xmlns:a16="http://schemas.microsoft.com/office/drawing/2014/main" id="{E7AF5CC8-A96A-451D-7A1C-2E3A0CD7C44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 amt="16000"/>
            </a:blip>
            <a:srcRect/>
            <a:stretch/>
          </p:blipFill>
          <p:spPr>
            <a:xfrm>
              <a:off x="3109425" y="-197498"/>
              <a:ext cx="360900" cy="3609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cxnSp>
          <p:nvCxnSpPr>
            <p:cNvPr id="174" name="Google Shape;397;p59">
              <a:extLst>
                <a:ext uri="{FF2B5EF4-FFF2-40B4-BE49-F238E27FC236}">
                  <a16:creationId xmlns:a16="http://schemas.microsoft.com/office/drawing/2014/main" id="{D551BC61-F0E5-DF66-0E12-319A22D8D30A}"/>
                </a:ext>
              </a:extLst>
            </p:cNvPr>
            <p:cNvCxnSpPr/>
            <p:nvPr/>
          </p:nvCxnSpPr>
          <p:spPr>
            <a:xfrm>
              <a:off x="2839309" y="19025"/>
              <a:ext cx="2709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sp>
          <p:nvSpPr>
            <p:cNvPr id="175" name="Google Shape;398;p59">
              <a:extLst>
                <a:ext uri="{FF2B5EF4-FFF2-40B4-BE49-F238E27FC236}">
                  <a16:creationId xmlns:a16="http://schemas.microsoft.com/office/drawing/2014/main" id="{E745088C-3A0D-887D-6A30-AF59565F121B}"/>
                </a:ext>
              </a:extLst>
            </p:cNvPr>
            <p:cNvSpPr txBox="1"/>
            <p:nvPr/>
          </p:nvSpPr>
          <p:spPr>
            <a:xfrm>
              <a:off x="2349975" y="91275"/>
              <a:ext cx="12582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>
                  <a:solidFill>
                    <a:srgbClr val="D9D9D9"/>
                  </a:solidFill>
                  <a:latin typeface="Calibri"/>
                  <a:ea typeface="Calibri"/>
                  <a:cs typeface="Calibri"/>
                  <a:sym typeface="Calibri"/>
                </a:rPr>
                <a:t>Afiliações</a:t>
              </a:r>
              <a:endParaRPr sz="190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6" name="Google Shape;399;p59">
            <a:extLst>
              <a:ext uri="{FF2B5EF4-FFF2-40B4-BE49-F238E27FC236}">
                <a16:creationId xmlns:a16="http://schemas.microsoft.com/office/drawing/2014/main" id="{B7B0622D-C169-0CAC-CFBF-7B2AE5330D34}"/>
              </a:ext>
            </a:extLst>
          </p:cNvPr>
          <p:cNvGrpSpPr/>
          <p:nvPr/>
        </p:nvGrpSpPr>
        <p:grpSpPr>
          <a:xfrm>
            <a:off x="4208005" y="1141415"/>
            <a:ext cx="1892753" cy="1343966"/>
            <a:chOff x="3841900" y="-292875"/>
            <a:chExt cx="1419600" cy="1008000"/>
          </a:xfrm>
        </p:grpSpPr>
        <p:sp>
          <p:nvSpPr>
            <p:cNvPr id="177" name="Google Shape;400;p59">
              <a:extLst>
                <a:ext uri="{FF2B5EF4-FFF2-40B4-BE49-F238E27FC236}">
                  <a16:creationId xmlns:a16="http://schemas.microsoft.com/office/drawing/2014/main" id="{F7CCB870-7242-3FDF-F70A-660ECBC69672}"/>
                </a:ext>
              </a:extLst>
            </p:cNvPr>
            <p:cNvSpPr/>
            <p:nvPr/>
          </p:nvSpPr>
          <p:spPr>
            <a:xfrm>
              <a:off x="3841900" y="-292875"/>
              <a:ext cx="1419600" cy="100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01;p59">
              <a:extLst>
                <a:ext uri="{FF2B5EF4-FFF2-40B4-BE49-F238E27FC236}">
                  <a16:creationId xmlns:a16="http://schemas.microsoft.com/office/drawing/2014/main" id="{3AB5135C-D8DE-AED5-D4E1-BC805408EAE4}"/>
                </a:ext>
              </a:extLst>
            </p:cNvPr>
            <p:cNvSpPr/>
            <p:nvPr/>
          </p:nvSpPr>
          <p:spPr>
            <a:xfrm>
              <a:off x="3941555" y="27923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2857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25" tIns="78625" rIns="78625" bIns="78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9" name="Google Shape;402;p59">
              <a:extLst>
                <a:ext uri="{FF2B5EF4-FFF2-40B4-BE49-F238E27FC236}">
                  <a16:creationId xmlns:a16="http://schemas.microsoft.com/office/drawing/2014/main" id="{8AB267FE-F843-C652-11F4-534CC03A0ED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 amt="17000"/>
            </a:blip>
            <a:srcRect/>
            <a:stretch/>
          </p:blipFill>
          <p:spPr>
            <a:xfrm>
              <a:off x="4315000" y="50000"/>
              <a:ext cx="473400" cy="473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180" name="Google Shape;403;p59">
              <a:extLst>
                <a:ext uri="{FF2B5EF4-FFF2-40B4-BE49-F238E27FC236}">
                  <a16:creationId xmlns:a16="http://schemas.microsoft.com/office/drawing/2014/main" id="{C1AD2883-9744-2B43-50CA-D4FA57632267}"/>
                </a:ext>
              </a:extLst>
            </p:cNvPr>
            <p:cNvSpPr txBox="1"/>
            <p:nvPr/>
          </p:nvSpPr>
          <p:spPr>
            <a:xfrm>
              <a:off x="3934238" y="389313"/>
              <a:ext cx="12582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>
                  <a:solidFill>
                    <a:srgbClr val="CCCCCC"/>
                  </a:solidFill>
                  <a:latin typeface="Calibri"/>
                  <a:ea typeface="Calibri"/>
                  <a:cs typeface="Calibri"/>
                  <a:sym typeface="Calibri"/>
                </a:rPr>
                <a:t>Organizações</a:t>
              </a:r>
              <a:endParaRPr sz="1900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1" name="Google Shape;404;p59">
            <a:extLst>
              <a:ext uri="{FF2B5EF4-FFF2-40B4-BE49-F238E27FC236}">
                <a16:creationId xmlns:a16="http://schemas.microsoft.com/office/drawing/2014/main" id="{7DDBCE8A-8038-F0E0-FDD9-2BA62A4ACB6E}"/>
              </a:ext>
            </a:extLst>
          </p:cNvPr>
          <p:cNvSpPr txBox="1"/>
          <p:nvPr/>
        </p:nvSpPr>
        <p:spPr>
          <a:xfrm>
            <a:off x="7926783" y="2065788"/>
            <a:ext cx="16776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Produções</a:t>
            </a:r>
            <a:endParaRPr sz="1900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2" name="Google Shape;405;p59">
            <a:extLst>
              <a:ext uri="{FF2B5EF4-FFF2-40B4-BE49-F238E27FC236}">
                <a16:creationId xmlns:a16="http://schemas.microsoft.com/office/drawing/2014/main" id="{1EEEB260-C87B-87C6-5318-4475283E9AB5}"/>
              </a:ext>
            </a:extLst>
          </p:cNvPr>
          <p:cNvGrpSpPr/>
          <p:nvPr/>
        </p:nvGrpSpPr>
        <p:grpSpPr>
          <a:xfrm>
            <a:off x="9554865" y="1569097"/>
            <a:ext cx="2047549" cy="870232"/>
            <a:chOff x="7166328" y="1170923"/>
            <a:chExt cx="1535700" cy="652690"/>
          </a:xfrm>
        </p:grpSpPr>
        <p:sp>
          <p:nvSpPr>
            <p:cNvPr id="183" name="Google Shape;406;p59">
              <a:extLst>
                <a:ext uri="{FF2B5EF4-FFF2-40B4-BE49-F238E27FC236}">
                  <a16:creationId xmlns:a16="http://schemas.microsoft.com/office/drawing/2014/main" id="{543A0F37-0AC7-D9BC-A71E-6E3607FD7844}"/>
                </a:ext>
              </a:extLst>
            </p:cNvPr>
            <p:cNvSpPr/>
            <p:nvPr/>
          </p:nvSpPr>
          <p:spPr>
            <a:xfrm>
              <a:off x="7324037" y="1170923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25" tIns="78625" rIns="78625" bIns="78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Outcomes / outputs</a:t>
              </a: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4" name="Google Shape;407;p59">
              <a:extLst>
                <a:ext uri="{FF2B5EF4-FFF2-40B4-BE49-F238E27FC236}">
                  <a16:creationId xmlns:a16="http://schemas.microsoft.com/office/drawing/2014/main" id="{C9F14AB1-45CD-33EB-9972-EA362DA2E0AD}"/>
                </a:ext>
              </a:extLst>
            </p:cNvPr>
            <p:cNvPicPr preferRelativeResize="0"/>
            <p:nvPr/>
          </p:nvPicPr>
          <p:blipFill rotWithShape="1">
            <a:blip r:embed="rId9">
              <a:alphaModFix amt="18000"/>
            </a:blip>
            <a:srcRect/>
            <a:stretch/>
          </p:blipFill>
          <p:spPr>
            <a:xfrm>
              <a:off x="7697477" y="1194498"/>
              <a:ext cx="360900" cy="45813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185" name="Google Shape;408;p59">
              <a:extLst>
                <a:ext uri="{FF2B5EF4-FFF2-40B4-BE49-F238E27FC236}">
                  <a16:creationId xmlns:a16="http://schemas.microsoft.com/office/drawing/2014/main" id="{5D9AC314-5E29-1F52-723A-BF4BB6AC769B}"/>
                </a:ext>
              </a:extLst>
            </p:cNvPr>
            <p:cNvSpPr txBox="1"/>
            <p:nvPr/>
          </p:nvSpPr>
          <p:spPr>
            <a:xfrm>
              <a:off x="7166328" y="1532313"/>
              <a:ext cx="15357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>
                  <a:solidFill>
                    <a:srgbClr val="D9D9D9"/>
                  </a:solidFill>
                  <a:latin typeface="Calibri"/>
                  <a:ea typeface="Calibri"/>
                  <a:cs typeface="Calibri"/>
                  <a:sym typeface="Calibri"/>
                </a:rPr>
                <a:t>Infras.científicas</a:t>
              </a:r>
              <a:endParaRPr sz="190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6" name="Google Shape;409;p59">
            <a:extLst>
              <a:ext uri="{FF2B5EF4-FFF2-40B4-BE49-F238E27FC236}">
                <a16:creationId xmlns:a16="http://schemas.microsoft.com/office/drawing/2014/main" id="{FD2E4F47-8735-B34F-4D83-7C4B4F265567}"/>
              </a:ext>
            </a:extLst>
          </p:cNvPr>
          <p:cNvSpPr/>
          <p:nvPr/>
        </p:nvSpPr>
        <p:spPr>
          <a:xfrm>
            <a:off x="772296" y="2645697"/>
            <a:ext cx="8764167" cy="427710"/>
          </a:xfrm>
          <a:custGeom>
            <a:avLst/>
            <a:gdLst/>
            <a:ahLst/>
            <a:cxnLst/>
            <a:rect l="l" t="t" r="r" b="b"/>
            <a:pathLst>
              <a:path w="8920272" h="427710" extrusionOk="0">
                <a:moveTo>
                  <a:pt x="0" y="42771"/>
                </a:moveTo>
                <a:cubicBezTo>
                  <a:pt x="0" y="19149"/>
                  <a:pt x="19149" y="0"/>
                  <a:pt x="42771" y="0"/>
                </a:cubicBezTo>
                <a:lnTo>
                  <a:pt x="8877501" y="0"/>
                </a:lnTo>
                <a:cubicBezTo>
                  <a:pt x="8901123" y="0"/>
                  <a:pt x="8920272" y="19149"/>
                  <a:pt x="8920272" y="42771"/>
                </a:cubicBezTo>
                <a:lnTo>
                  <a:pt x="8920272" y="384939"/>
                </a:lnTo>
                <a:cubicBezTo>
                  <a:pt x="8920272" y="408561"/>
                  <a:pt x="8901123" y="427710"/>
                  <a:pt x="8877501" y="427710"/>
                </a:cubicBezTo>
                <a:lnTo>
                  <a:pt x="42771" y="427710"/>
                </a:lnTo>
                <a:cubicBezTo>
                  <a:pt x="19149" y="427710"/>
                  <a:pt x="0" y="408561"/>
                  <a:pt x="0" y="384939"/>
                </a:cubicBezTo>
                <a:lnTo>
                  <a:pt x="0" y="42771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75" tIns="65875" rIns="65875" bIns="6587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PT" sz="1600" b="1">
                <a:solidFill>
                  <a:schemeClr val="bg1">
                    <a:lumMod val="85000"/>
                  </a:schemeClr>
                </a:solidFill>
                <a:latin typeface="Calibri"/>
                <a:cs typeface="Calibri"/>
                <a:sym typeface="Calibri"/>
              </a:rPr>
              <a:t>Sistema de Gestão Curricular </a:t>
            </a:r>
            <a:endParaRPr sz="1600" b="1">
              <a:solidFill>
                <a:schemeClr val="bg1">
                  <a:lumMod val="85000"/>
                </a:schemeClr>
              </a:solidFill>
              <a:latin typeface="Calibri"/>
              <a:cs typeface="Calibri"/>
              <a:sym typeface="Calibri"/>
            </a:endParaRPr>
          </a:p>
        </p:txBody>
      </p:sp>
      <p:grpSp>
        <p:nvGrpSpPr>
          <p:cNvPr id="187" name="Google Shape;410;p59">
            <a:extLst>
              <a:ext uri="{FF2B5EF4-FFF2-40B4-BE49-F238E27FC236}">
                <a16:creationId xmlns:a16="http://schemas.microsoft.com/office/drawing/2014/main" id="{A859DBF1-8A6A-0C2F-3A55-64F45A453487}"/>
              </a:ext>
            </a:extLst>
          </p:cNvPr>
          <p:cNvGrpSpPr/>
          <p:nvPr/>
        </p:nvGrpSpPr>
        <p:grpSpPr>
          <a:xfrm>
            <a:off x="6049167" y="1117615"/>
            <a:ext cx="1805955" cy="1391565"/>
            <a:chOff x="4994200" y="-310725"/>
            <a:chExt cx="1354500" cy="1043700"/>
          </a:xfrm>
        </p:grpSpPr>
        <p:sp>
          <p:nvSpPr>
            <p:cNvPr id="188" name="Google Shape;411;p59">
              <a:extLst>
                <a:ext uri="{FF2B5EF4-FFF2-40B4-BE49-F238E27FC236}">
                  <a16:creationId xmlns:a16="http://schemas.microsoft.com/office/drawing/2014/main" id="{95C1A332-2BA5-877E-B1AF-59775CCBAEDF}"/>
                </a:ext>
              </a:extLst>
            </p:cNvPr>
            <p:cNvSpPr/>
            <p:nvPr/>
          </p:nvSpPr>
          <p:spPr>
            <a:xfrm>
              <a:off x="4994200" y="-310725"/>
              <a:ext cx="1354500" cy="104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12;p59">
              <a:extLst>
                <a:ext uri="{FF2B5EF4-FFF2-40B4-BE49-F238E27FC236}">
                  <a16:creationId xmlns:a16="http://schemas.microsoft.com/office/drawing/2014/main" id="{35AE0051-C9A4-7373-8941-3AAC1C544EF0}"/>
                </a:ext>
              </a:extLst>
            </p:cNvPr>
            <p:cNvSpPr/>
            <p:nvPr/>
          </p:nvSpPr>
          <p:spPr>
            <a:xfrm>
              <a:off x="5061296" y="27923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31750" cap="flat" cmpd="sng">
              <a:solidFill>
                <a:srgbClr val="2BAA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25" tIns="78625" rIns="78625" bIns="78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Financiamento / projetos</a:t>
              </a: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414;p59">
              <a:extLst>
                <a:ext uri="{FF2B5EF4-FFF2-40B4-BE49-F238E27FC236}">
                  <a16:creationId xmlns:a16="http://schemas.microsoft.com/office/drawing/2014/main" id="{37E60775-7ACA-A1B1-0DE5-1587216D95F6}"/>
                </a:ext>
              </a:extLst>
            </p:cNvPr>
            <p:cNvSpPr txBox="1"/>
            <p:nvPr/>
          </p:nvSpPr>
          <p:spPr>
            <a:xfrm>
              <a:off x="5065588" y="379263"/>
              <a:ext cx="12582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>
                  <a:solidFill>
                    <a:srgbClr val="0A1833"/>
                  </a:solidFill>
                  <a:latin typeface="Calibri"/>
                  <a:ea typeface="Calibri"/>
                  <a:cs typeface="Calibri"/>
                  <a:sym typeface="Calibri"/>
                </a:rPr>
                <a:t>Projetos/</a:t>
              </a:r>
              <a:r>
                <a:rPr lang="pt-PT" sz="1900" err="1">
                  <a:solidFill>
                    <a:srgbClr val="0A1833"/>
                  </a:solidFill>
                  <a:latin typeface="Calibri"/>
                  <a:ea typeface="Calibri"/>
                  <a:cs typeface="Calibri"/>
                  <a:sym typeface="Calibri"/>
                </a:rPr>
                <a:t>Fin</a:t>
              </a:r>
              <a:r>
                <a:rPr lang="pt-PT" sz="1900">
                  <a:solidFill>
                    <a:srgbClr val="0A1833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900">
                <a:solidFill>
                  <a:srgbClr val="0A18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Google Shape;829;p111">
            <a:extLst>
              <a:ext uri="{FF2B5EF4-FFF2-40B4-BE49-F238E27FC236}">
                <a16:creationId xmlns:a16="http://schemas.microsoft.com/office/drawing/2014/main" id="{A7CD311C-8A46-0713-BE0F-E097B8362D18}"/>
              </a:ext>
            </a:extLst>
          </p:cNvPr>
          <p:cNvPicPr preferRelativeResize="0"/>
          <p:nvPr/>
        </p:nvPicPr>
        <p:blipFill rotWithShape="1">
          <a:blip r:embed="rId10">
            <a:alphaModFix amt="83000"/>
          </a:blip>
          <a:srcRect/>
          <a:stretch/>
        </p:blipFill>
        <p:spPr>
          <a:xfrm>
            <a:off x="6637921" y="1618085"/>
            <a:ext cx="631200" cy="631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C1E0D4-9892-0C38-2B4B-4E26105A5C92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Google Shape;791;p111">
            <a:extLst>
              <a:ext uri="{FF2B5EF4-FFF2-40B4-BE49-F238E27FC236}">
                <a16:creationId xmlns:a16="http://schemas.microsoft.com/office/drawing/2014/main" id="{E68FB09C-52F9-C05E-11BD-A592B258295C}"/>
              </a:ext>
            </a:extLst>
          </p:cNvPr>
          <p:cNvSpPr txBox="1"/>
          <p:nvPr/>
        </p:nvSpPr>
        <p:spPr>
          <a:xfrm>
            <a:off x="383678" y="66738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PT</a:t>
            </a:r>
            <a:r>
              <a:rPr lang="pt-PT" sz="3600" b="1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CRIS </a:t>
            </a: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|</a:t>
            </a:r>
            <a:r>
              <a:rPr lang="pt-PT" sz="44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 </a:t>
            </a:r>
            <a:r>
              <a:rPr lang="pt-PT" sz="32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ecossistema integrado</a:t>
            </a:r>
          </a:p>
        </p:txBody>
      </p:sp>
      <p:sp>
        <p:nvSpPr>
          <p:cNvPr id="5" name="Google Shape;796;p111">
            <a:extLst>
              <a:ext uri="{FF2B5EF4-FFF2-40B4-BE49-F238E27FC236}">
                <a16:creationId xmlns:a16="http://schemas.microsoft.com/office/drawing/2014/main" id="{CF31FB1B-C2A0-3D51-17C9-37ECE9DFD52F}"/>
              </a:ext>
            </a:extLst>
          </p:cNvPr>
          <p:cNvSpPr/>
          <p:nvPr/>
        </p:nvSpPr>
        <p:spPr>
          <a:xfrm>
            <a:off x="745305" y="5832754"/>
            <a:ext cx="10598217" cy="377221"/>
          </a:xfrm>
          <a:custGeom>
            <a:avLst/>
            <a:gdLst/>
            <a:ahLst/>
            <a:cxnLst/>
            <a:rect l="l" t="t" r="r" b="b"/>
            <a:pathLst>
              <a:path w="10888580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10842000" y="0"/>
                </a:lnTo>
                <a:cubicBezTo>
                  <a:pt x="10867725" y="0"/>
                  <a:pt x="10888580" y="20855"/>
                  <a:pt x="10888580" y="46580"/>
                </a:cubicBezTo>
                <a:lnTo>
                  <a:pt x="10888580" y="419221"/>
                </a:lnTo>
                <a:cubicBezTo>
                  <a:pt x="10888580" y="444946"/>
                  <a:pt x="10867725" y="465801"/>
                  <a:pt x="10842000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F3F3F3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75" tIns="66975" rIns="66975" bIns="66975" anchor="ctr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" sz="1600" b="1">
                <a:solidFill>
                  <a:srgbClr val="D9D9D9"/>
                </a:solidFill>
                <a:latin typeface="Calibri"/>
                <a:cs typeface="Calibri"/>
                <a:sym typeface="Calibri"/>
              </a:rPr>
              <a:t>Monitorização e Compliance</a:t>
            </a:r>
            <a:endParaRPr sz="1600" b="1">
              <a:solidFill>
                <a:srgbClr val="D9D9D9"/>
              </a:solidFill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69857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AE8545-E49A-C559-22DA-A316F6846A13}"/>
              </a:ext>
            </a:extLst>
          </p:cNvPr>
          <p:cNvSpPr/>
          <p:nvPr/>
        </p:nvSpPr>
        <p:spPr>
          <a:xfrm>
            <a:off x="10239274" y="0"/>
            <a:ext cx="1969475" cy="182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4" name="Google Shape;227;p54">
            <a:extLst>
              <a:ext uri="{FF2B5EF4-FFF2-40B4-BE49-F238E27FC236}">
                <a16:creationId xmlns:a16="http://schemas.microsoft.com/office/drawing/2014/main" id="{004F2DE3-1355-0200-C060-FD2255720282}"/>
              </a:ext>
            </a:extLst>
          </p:cNvPr>
          <p:cNvCxnSpPr>
            <a:endCxn id="30" idx="3"/>
          </p:cNvCxnSpPr>
          <p:nvPr/>
        </p:nvCxnSpPr>
        <p:spPr>
          <a:xfrm>
            <a:off x="6333744" y="5356866"/>
            <a:ext cx="1262400" cy="60400"/>
          </a:xfrm>
          <a:prstGeom prst="straightConnector1">
            <a:avLst/>
          </a:prstGeom>
          <a:noFill/>
          <a:ln w="571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" name="Google Shape;229;p54">
            <a:extLst>
              <a:ext uri="{FF2B5EF4-FFF2-40B4-BE49-F238E27FC236}">
                <a16:creationId xmlns:a16="http://schemas.microsoft.com/office/drawing/2014/main" id="{7FBA9CE7-35F5-DE31-2479-1423C199BE7E}"/>
              </a:ext>
            </a:extLst>
          </p:cNvPr>
          <p:cNvCxnSpPr/>
          <p:nvPr/>
        </p:nvCxnSpPr>
        <p:spPr>
          <a:xfrm rot="10800000">
            <a:off x="2578349" y="3327503"/>
            <a:ext cx="2950000" cy="853200"/>
          </a:xfrm>
          <a:prstGeom prst="straightConnector1">
            <a:avLst/>
          </a:prstGeom>
          <a:noFill/>
          <a:ln w="57150" cap="flat" cmpd="sng">
            <a:solidFill>
              <a:srgbClr val="FFE59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Google Shape;230;p54">
            <a:extLst>
              <a:ext uri="{FF2B5EF4-FFF2-40B4-BE49-F238E27FC236}">
                <a16:creationId xmlns:a16="http://schemas.microsoft.com/office/drawing/2014/main" id="{F18CCC6A-617C-DAC1-8EB3-C7E5F2788B59}"/>
              </a:ext>
            </a:extLst>
          </p:cNvPr>
          <p:cNvSpPr txBox="1"/>
          <p:nvPr/>
        </p:nvSpPr>
        <p:spPr>
          <a:xfrm>
            <a:off x="7865468" y="5738007"/>
            <a:ext cx="4234701" cy="423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r">
              <a:lnSpc>
                <a:spcPct val="90000"/>
              </a:lnSpc>
            </a:pPr>
            <a:r>
              <a:rPr lang="en" sz="1067">
                <a:latin typeface="Calibri"/>
                <a:ea typeface="Calibri"/>
                <a:cs typeface="Calibri"/>
                <a:sym typeface="Calibri"/>
              </a:rPr>
              <a:t>(adaptado a partir de: </a:t>
            </a:r>
            <a:r>
              <a:rPr lang="en" sz="10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Porter, S., </a:t>
            </a:r>
            <a:r>
              <a:rPr lang="en" sz="1067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Digital Science White Paper – A new “Research Data Mechanics”</a:t>
            </a:r>
            <a:r>
              <a:rPr lang="en" sz="10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2016)</a:t>
            </a:r>
            <a:endParaRPr sz="10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" name="Google Shape;231;p54">
            <a:extLst>
              <a:ext uri="{FF2B5EF4-FFF2-40B4-BE49-F238E27FC236}">
                <a16:creationId xmlns:a16="http://schemas.microsoft.com/office/drawing/2014/main" id="{E43CCAF9-D2E5-6447-12BA-0B72F45C7773}"/>
              </a:ext>
            </a:extLst>
          </p:cNvPr>
          <p:cNvCxnSpPr/>
          <p:nvPr/>
        </p:nvCxnSpPr>
        <p:spPr>
          <a:xfrm rot="10800000">
            <a:off x="5873962" y="1603858"/>
            <a:ext cx="645600" cy="1023200"/>
          </a:xfrm>
          <a:prstGeom prst="straightConnector1">
            <a:avLst/>
          </a:prstGeom>
          <a:noFill/>
          <a:ln w="571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" name="Google Shape;232;p54">
            <a:extLst>
              <a:ext uri="{FF2B5EF4-FFF2-40B4-BE49-F238E27FC236}">
                <a16:creationId xmlns:a16="http://schemas.microsoft.com/office/drawing/2014/main" id="{FA29820A-1BC9-9B5F-F761-6BC8F08B2E33}"/>
              </a:ext>
            </a:extLst>
          </p:cNvPr>
          <p:cNvCxnSpPr>
            <a:endCxn id="38" idx="3"/>
          </p:cNvCxnSpPr>
          <p:nvPr/>
        </p:nvCxnSpPr>
        <p:spPr>
          <a:xfrm rot="10800000" flipH="1">
            <a:off x="6645309" y="2344414"/>
            <a:ext cx="965600" cy="398800"/>
          </a:xfrm>
          <a:prstGeom prst="straightConnector1">
            <a:avLst/>
          </a:prstGeom>
          <a:noFill/>
          <a:ln w="571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" name="Google Shape;234;p54">
            <a:extLst>
              <a:ext uri="{FF2B5EF4-FFF2-40B4-BE49-F238E27FC236}">
                <a16:creationId xmlns:a16="http://schemas.microsoft.com/office/drawing/2014/main" id="{64351CEE-AED6-179A-1E8B-361A86994FAE}"/>
              </a:ext>
            </a:extLst>
          </p:cNvPr>
          <p:cNvCxnSpPr>
            <a:endCxn id="32" idx="2"/>
          </p:cNvCxnSpPr>
          <p:nvPr/>
        </p:nvCxnSpPr>
        <p:spPr>
          <a:xfrm rot="10800000" flipH="1">
            <a:off x="5811344" y="3929471"/>
            <a:ext cx="1784800" cy="384400"/>
          </a:xfrm>
          <a:prstGeom prst="straightConnector1">
            <a:avLst/>
          </a:prstGeom>
          <a:noFill/>
          <a:ln w="571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" name="Google Shape;236;p54">
            <a:extLst>
              <a:ext uri="{FF2B5EF4-FFF2-40B4-BE49-F238E27FC236}">
                <a16:creationId xmlns:a16="http://schemas.microsoft.com/office/drawing/2014/main" id="{21E0523B-B834-C107-24F4-770E38DD98B2}"/>
              </a:ext>
            </a:extLst>
          </p:cNvPr>
          <p:cNvCxnSpPr/>
          <p:nvPr/>
        </p:nvCxnSpPr>
        <p:spPr>
          <a:xfrm rot="10800000">
            <a:off x="5838116" y="4539953"/>
            <a:ext cx="297600" cy="816800"/>
          </a:xfrm>
          <a:prstGeom prst="straightConnector1">
            <a:avLst/>
          </a:prstGeom>
          <a:noFill/>
          <a:ln w="57150" cap="flat" cmpd="sng">
            <a:solidFill>
              <a:srgbClr val="FFE59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" name="Google Shape;237;p54">
            <a:extLst>
              <a:ext uri="{FF2B5EF4-FFF2-40B4-BE49-F238E27FC236}">
                <a16:creationId xmlns:a16="http://schemas.microsoft.com/office/drawing/2014/main" id="{0947E375-E541-BF39-F77D-3634AA90162F}"/>
              </a:ext>
            </a:extLst>
          </p:cNvPr>
          <p:cNvCxnSpPr>
            <a:stCxn id="48" idx="7"/>
          </p:cNvCxnSpPr>
          <p:nvPr/>
        </p:nvCxnSpPr>
        <p:spPr>
          <a:xfrm rot="10800000" flipH="1">
            <a:off x="6021897" y="2642718"/>
            <a:ext cx="455200" cy="1343200"/>
          </a:xfrm>
          <a:prstGeom prst="straightConnector1">
            <a:avLst/>
          </a:prstGeom>
          <a:noFill/>
          <a:ln w="571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" name="Google Shape;239;p54">
            <a:extLst>
              <a:ext uri="{FF2B5EF4-FFF2-40B4-BE49-F238E27FC236}">
                <a16:creationId xmlns:a16="http://schemas.microsoft.com/office/drawing/2014/main" id="{DDF2875D-7508-5C5D-E673-3FB9248B3F11}"/>
              </a:ext>
            </a:extLst>
          </p:cNvPr>
          <p:cNvCxnSpPr>
            <a:endCxn id="36" idx="7"/>
          </p:cNvCxnSpPr>
          <p:nvPr/>
        </p:nvCxnSpPr>
        <p:spPr>
          <a:xfrm flipH="1">
            <a:off x="4506108" y="4323234"/>
            <a:ext cx="1305200" cy="732000"/>
          </a:xfrm>
          <a:prstGeom prst="straightConnector1">
            <a:avLst/>
          </a:prstGeom>
          <a:noFill/>
          <a:ln w="571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" name="Google Shape;241;p54">
            <a:extLst>
              <a:ext uri="{FF2B5EF4-FFF2-40B4-BE49-F238E27FC236}">
                <a16:creationId xmlns:a16="http://schemas.microsoft.com/office/drawing/2014/main" id="{7FBFF4E4-BCF4-D6E8-9B84-34D2BEDE8C63}"/>
              </a:ext>
            </a:extLst>
          </p:cNvPr>
          <p:cNvCxnSpPr>
            <a:stCxn id="30" idx="0"/>
            <a:endCxn id="32" idx="4"/>
          </p:cNvCxnSpPr>
          <p:nvPr/>
        </p:nvCxnSpPr>
        <p:spPr>
          <a:xfrm rot="10800000" flipH="1">
            <a:off x="7850702" y="4289507"/>
            <a:ext cx="105600" cy="513200"/>
          </a:xfrm>
          <a:prstGeom prst="straightConnector1">
            <a:avLst/>
          </a:prstGeom>
          <a:noFill/>
          <a:ln w="571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" name="Google Shape;242;p54">
            <a:extLst>
              <a:ext uri="{FF2B5EF4-FFF2-40B4-BE49-F238E27FC236}">
                <a16:creationId xmlns:a16="http://schemas.microsoft.com/office/drawing/2014/main" id="{422BBD7A-5F71-A206-1747-71208964ABF9}"/>
              </a:ext>
            </a:extLst>
          </p:cNvPr>
          <p:cNvCxnSpPr>
            <a:stCxn id="48" idx="5"/>
            <a:endCxn id="30" idx="2"/>
          </p:cNvCxnSpPr>
          <p:nvPr/>
        </p:nvCxnSpPr>
        <p:spPr>
          <a:xfrm>
            <a:off x="6021897" y="4495035"/>
            <a:ext cx="1468800" cy="667600"/>
          </a:xfrm>
          <a:prstGeom prst="straightConnector1">
            <a:avLst/>
          </a:prstGeom>
          <a:noFill/>
          <a:ln w="571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" name="Google Shape;228;p54">
            <a:extLst>
              <a:ext uri="{FF2B5EF4-FFF2-40B4-BE49-F238E27FC236}">
                <a16:creationId xmlns:a16="http://schemas.microsoft.com/office/drawing/2014/main" id="{DBCB2C86-2AF1-A0A8-F193-F55B7E460D9E}"/>
              </a:ext>
            </a:extLst>
          </p:cNvPr>
          <p:cNvSpPr/>
          <p:nvPr/>
        </p:nvSpPr>
        <p:spPr>
          <a:xfrm>
            <a:off x="7490702" y="4802707"/>
            <a:ext cx="720000" cy="720000"/>
          </a:xfrm>
          <a:prstGeom prst="ellipse">
            <a:avLst/>
          </a:prstGeom>
          <a:solidFill>
            <a:srgbClr val="BFBFB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43;p54">
            <a:extLst>
              <a:ext uri="{FF2B5EF4-FFF2-40B4-BE49-F238E27FC236}">
                <a16:creationId xmlns:a16="http://schemas.microsoft.com/office/drawing/2014/main" id="{07DBFDBD-7E38-B12E-C672-EFA83381815C}"/>
              </a:ext>
            </a:extLst>
          </p:cNvPr>
          <p:cNvSpPr/>
          <p:nvPr/>
        </p:nvSpPr>
        <p:spPr>
          <a:xfrm>
            <a:off x="7850702" y="4978410"/>
            <a:ext cx="1457200" cy="368400"/>
          </a:xfrm>
          <a:prstGeom prst="rect">
            <a:avLst/>
          </a:prstGeom>
          <a:solidFill>
            <a:srgbClr val="7F7F7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Investigadores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35;p54">
            <a:extLst>
              <a:ext uri="{FF2B5EF4-FFF2-40B4-BE49-F238E27FC236}">
                <a16:creationId xmlns:a16="http://schemas.microsoft.com/office/drawing/2014/main" id="{FBE30BDE-9121-34E4-254B-58A5BCF167DF}"/>
              </a:ext>
            </a:extLst>
          </p:cNvPr>
          <p:cNvSpPr/>
          <p:nvPr/>
        </p:nvSpPr>
        <p:spPr>
          <a:xfrm>
            <a:off x="7596144" y="3569471"/>
            <a:ext cx="720000" cy="720000"/>
          </a:xfrm>
          <a:prstGeom prst="ellipse">
            <a:avLst/>
          </a:prstGeom>
          <a:solidFill>
            <a:srgbClr val="BFBFB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44;p54">
            <a:extLst>
              <a:ext uri="{FF2B5EF4-FFF2-40B4-BE49-F238E27FC236}">
                <a16:creationId xmlns:a16="http://schemas.microsoft.com/office/drawing/2014/main" id="{EBE6A825-397E-04ED-692E-627D5C9796E0}"/>
              </a:ext>
            </a:extLst>
          </p:cNvPr>
          <p:cNvSpPr/>
          <p:nvPr/>
        </p:nvSpPr>
        <p:spPr>
          <a:xfrm>
            <a:off x="7956144" y="3733565"/>
            <a:ext cx="1457200" cy="368400"/>
          </a:xfrm>
          <a:prstGeom prst="rect">
            <a:avLst/>
          </a:prstGeom>
          <a:solidFill>
            <a:srgbClr val="7F7F7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Organizações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45;p54">
            <a:extLst>
              <a:ext uri="{FF2B5EF4-FFF2-40B4-BE49-F238E27FC236}">
                <a16:creationId xmlns:a16="http://schemas.microsoft.com/office/drawing/2014/main" id="{5B4D76C1-39E3-D76C-CD33-E39CD0A41DBF}"/>
              </a:ext>
            </a:extLst>
          </p:cNvPr>
          <p:cNvSpPr/>
          <p:nvPr/>
        </p:nvSpPr>
        <p:spPr>
          <a:xfrm>
            <a:off x="6173738" y="2433886"/>
            <a:ext cx="720000" cy="720000"/>
          </a:xfrm>
          <a:prstGeom prst="ellipse">
            <a:avLst/>
          </a:prstGeom>
          <a:solidFill>
            <a:srgbClr val="BFBFB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246;p54">
            <a:extLst>
              <a:ext uri="{FF2B5EF4-FFF2-40B4-BE49-F238E27FC236}">
                <a16:creationId xmlns:a16="http://schemas.microsoft.com/office/drawing/2014/main" id="{51D90273-8B6A-4083-30D6-AD3592297F05}"/>
              </a:ext>
            </a:extLst>
          </p:cNvPr>
          <p:cNvSpPr/>
          <p:nvPr/>
        </p:nvSpPr>
        <p:spPr>
          <a:xfrm>
            <a:off x="5017949" y="2602050"/>
            <a:ext cx="1457200" cy="368400"/>
          </a:xfrm>
          <a:prstGeom prst="rect">
            <a:avLst/>
          </a:prstGeom>
          <a:solidFill>
            <a:srgbClr val="7F7F7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Output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240;p54">
            <a:extLst>
              <a:ext uri="{FF2B5EF4-FFF2-40B4-BE49-F238E27FC236}">
                <a16:creationId xmlns:a16="http://schemas.microsoft.com/office/drawing/2014/main" id="{93B2D0B5-4931-CAA5-C490-1FB47D251689}"/>
              </a:ext>
            </a:extLst>
          </p:cNvPr>
          <p:cNvSpPr/>
          <p:nvPr/>
        </p:nvSpPr>
        <p:spPr>
          <a:xfrm>
            <a:off x="3891549" y="4949793"/>
            <a:ext cx="720000" cy="720000"/>
          </a:xfrm>
          <a:prstGeom prst="ellipse">
            <a:avLst/>
          </a:prstGeom>
          <a:solidFill>
            <a:srgbClr val="B7B7B7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247;p54">
            <a:extLst>
              <a:ext uri="{FF2B5EF4-FFF2-40B4-BE49-F238E27FC236}">
                <a16:creationId xmlns:a16="http://schemas.microsoft.com/office/drawing/2014/main" id="{ACD2EACC-F05E-ADE4-F0EB-D5207A65D389}"/>
              </a:ext>
            </a:extLst>
          </p:cNvPr>
          <p:cNvSpPr/>
          <p:nvPr/>
        </p:nvSpPr>
        <p:spPr>
          <a:xfrm>
            <a:off x="2794356" y="5125495"/>
            <a:ext cx="1457200" cy="368400"/>
          </a:xfrm>
          <a:prstGeom prst="rect">
            <a:avLst/>
          </a:prstGeom>
          <a:solidFill>
            <a:srgbClr val="7F7F7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Financiador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233;p54">
            <a:extLst>
              <a:ext uri="{FF2B5EF4-FFF2-40B4-BE49-F238E27FC236}">
                <a16:creationId xmlns:a16="http://schemas.microsoft.com/office/drawing/2014/main" id="{A1A5E3C9-6218-AD3F-E824-21E887FF393C}"/>
              </a:ext>
            </a:extLst>
          </p:cNvPr>
          <p:cNvSpPr/>
          <p:nvPr/>
        </p:nvSpPr>
        <p:spPr>
          <a:xfrm>
            <a:off x="7505468" y="1729855"/>
            <a:ext cx="720000" cy="720000"/>
          </a:xfrm>
          <a:prstGeom prst="ellipse">
            <a:avLst/>
          </a:prstGeom>
          <a:solidFill>
            <a:srgbClr val="BFBFB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248;p54">
            <a:extLst>
              <a:ext uri="{FF2B5EF4-FFF2-40B4-BE49-F238E27FC236}">
                <a16:creationId xmlns:a16="http://schemas.microsoft.com/office/drawing/2014/main" id="{17B3B1D9-9B6E-F698-61A3-89B651DBCD21}"/>
              </a:ext>
            </a:extLst>
          </p:cNvPr>
          <p:cNvSpPr/>
          <p:nvPr/>
        </p:nvSpPr>
        <p:spPr>
          <a:xfrm>
            <a:off x="7865468" y="1911252"/>
            <a:ext cx="1457200" cy="368400"/>
          </a:xfrm>
          <a:prstGeom prst="rect">
            <a:avLst/>
          </a:prstGeom>
          <a:solidFill>
            <a:srgbClr val="7F7F7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Publicações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49;p54">
            <a:extLst>
              <a:ext uri="{FF2B5EF4-FFF2-40B4-BE49-F238E27FC236}">
                <a16:creationId xmlns:a16="http://schemas.microsoft.com/office/drawing/2014/main" id="{C83BC1CA-6301-7D18-508E-27E42E9149C8}"/>
              </a:ext>
            </a:extLst>
          </p:cNvPr>
          <p:cNvSpPr/>
          <p:nvPr/>
        </p:nvSpPr>
        <p:spPr>
          <a:xfrm>
            <a:off x="5273738" y="989264"/>
            <a:ext cx="720000" cy="720000"/>
          </a:xfrm>
          <a:prstGeom prst="ellipse">
            <a:avLst/>
          </a:prstGeom>
          <a:solidFill>
            <a:srgbClr val="BFBFB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50;p54">
            <a:extLst>
              <a:ext uri="{FF2B5EF4-FFF2-40B4-BE49-F238E27FC236}">
                <a16:creationId xmlns:a16="http://schemas.microsoft.com/office/drawing/2014/main" id="{B8CB4F11-D858-9991-207E-5B1AC0F0DA02}"/>
              </a:ext>
            </a:extLst>
          </p:cNvPr>
          <p:cNvSpPr/>
          <p:nvPr/>
        </p:nvSpPr>
        <p:spPr>
          <a:xfrm>
            <a:off x="4154377" y="1181982"/>
            <a:ext cx="1457200" cy="368400"/>
          </a:xfrm>
          <a:prstGeom prst="rect">
            <a:avLst/>
          </a:prstGeom>
          <a:solidFill>
            <a:srgbClr val="7F7F7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Patentes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251;p54">
            <a:extLst>
              <a:ext uri="{FF2B5EF4-FFF2-40B4-BE49-F238E27FC236}">
                <a16:creationId xmlns:a16="http://schemas.microsoft.com/office/drawing/2014/main" id="{7DAB0E0F-0FEF-F29E-CCC7-A2B36CCF7C3B}"/>
              </a:ext>
            </a:extLst>
          </p:cNvPr>
          <p:cNvSpPr/>
          <p:nvPr/>
        </p:nvSpPr>
        <p:spPr>
          <a:xfrm>
            <a:off x="5630785" y="4978407"/>
            <a:ext cx="720000" cy="720000"/>
          </a:xfrm>
          <a:prstGeom prst="ellipse">
            <a:avLst/>
          </a:prstGeom>
          <a:solidFill>
            <a:srgbClr val="D9D9D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252;p54">
            <a:extLst>
              <a:ext uri="{FF2B5EF4-FFF2-40B4-BE49-F238E27FC236}">
                <a16:creationId xmlns:a16="http://schemas.microsoft.com/office/drawing/2014/main" id="{D9AD17F4-494F-C49D-8345-B71604761FFA}"/>
              </a:ext>
            </a:extLst>
          </p:cNvPr>
          <p:cNvSpPr/>
          <p:nvPr/>
        </p:nvSpPr>
        <p:spPr>
          <a:xfrm>
            <a:off x="5873949" y="5209353"/>
            <a:ext cx="1124800" cy="368400"/>
          </a:xfrm>
          <a:prstGeom prst="rect">
            <a:avLst/>
          </a:prstGeom>
          <a:solidFill>
            <a:srgbClr val="7F7F7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Ideias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254;p54">
            <a:extLst>
              <a:ext uri="{FF2B5EF4-FFF2-40B4-BE49-F238E27FC236}">
                <a16:creationId xmlns:a16="http://schemas.microsoft.com/office/drawing/2014/main" id="{CD38305A-B7B2-BC88-E875-570669C977D1}"/>
              </a:ext>
            </a:extLst>
          </p:cNvPr>
          <p:cNvSpPr/>
          <p:nvPr/>
        </p:nvSpPr>
        <p:spPr>
          <a:xfrm>
            <a:off x="2005469" y="3011107"/>
            <a:ext cx="720000" cy="720000"/>
          </a:xfrm>
          <a:prstGeom prst="ellipse">
            <a:avLst/>
          </a:prstGeom>
          <a:solidFill>
            <a:srgbClr val="D9D9D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255;p54">
            <a:extLst>
              <a:ext uri="{FF2B5EF4-FFF2-40B4-BE49-F238E27FC236}">
                <a16:creationId xmlns:a16="http://schemas.microsoft.com/office/drawing/2014/main" id="{46D5BB28-0C7C-89C6-9A26-3C6FA4D1B3BC}"/>
              </a:ext>
            </a:extLst>
          </p:cNvPr>
          <p:cNvSpPr/>
          <p:nvPr/>
        </p:nvSpPr>
        <p:spPr>
          <a:xfrm>
            <a:off x="838140" y="3077393"/>
            <a:ext cx="1457200" cy="368400"/>
          </a:xfrm>
          <a:prstGeom prst="rect">
            <a:avLst/>
          </a:prstGeom>
          <a:solidFill>
            <a:srgbClr val="7F7F7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Organizações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7" name="Google Shape;256;p54">
            <a:extLst>
              <a:ext uri="{FF2B5EF4-FFF2-40B4-BE49-F238E27FC236}">
                <a16:creationId xmlns:a16="http://schemas.microsoft.com/office/drawing/2014/main" id="{AB74A6B5-D20E-8A14-7FDC-5629FA1AD75F}"/>
              </a:ext>
            </a:extLst>
          </p:cNvPr>
          <p:cNvCxnSpPr/>
          <p:nvPr/>
        </p:nvCxnSpPr>
        <p:spPr>
          <a:xfrm>
            <a:off x="4539949" y="3180370"/>
            <a:ext cx="1092000" cy="789200"/>
          </a:xfrm>
          <a:prstGeom prst="straightConnector1">
            <a:avLst/>
          </a:prstGeom>
          <a:noFill/>
          <a:ln w="57150" cap="flat" cmpd="sng">
            <a:solidFill>
              <a:srgbClr val="FFE59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8" name="Google Shape;238;p54">
            <a:extLst>
              <a:ext uri="{FF2B5EF4-FFF2-40B4-BE49-F238E27FC236}">
                <a16:creationId xmlns:a16="http://schemas.microsoft.com/office/drawing/2014/main" id="{69B9227E-C1A3-A005-5C3C-CEA821F05F14}"/>
              </a:ext>
            </a:extLst>
          </p:cNvPr>
          <p:cNvSpPr/>
          <p:nvPr/>
        </p:nvSpPr>
        <p:spPr>
          <a:xfrm>
            <a:off x="5407338" y="3880477"/>
            <a:ext cx="720000" cy="720000"/>
          </a:xfrm>
          <a:prstGeom prst="ellipse">
            <a:avLst/>
          </a:prstGeom>
          <a:solidFill>
            <a:srgbClr val="7F7F7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257;p54">
            <a:extLst>
              <a:ext uri="{FF2B5EF4-FFF2-40B4-BE49-F238E27FC236}">
                <a16:creationId xmlns:a16="http://schemas.microsoft.com/office/drawing/2014/main" id="{C3B18641-DDF4-34CC-1A2F-04508FA8A4F2}"/>
              </a:ext>
            </a:extLst>
          </p:cNvPr>
          <p:cNvSpPr/>
          <p:nvPr/>
        </p:nvSpPr>
        <p:spPr>
          <a:xfrm>
            <a:off x="3981734" y="4056279"/>
            <a:ext cx="1928000" cy="368400"/>
          </a:xfrm>
          <a:prstGeom prst="rect">
            <a:avLst/>
          </a:prstGeom>
          <a:solidFill>
            <a:srgbClr val="2BAADC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" sz="21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Financiamento</a:t>
            </a:r>
            <a:endParaRPr sz="213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258;p54">
            <a:extLst>
              <a:ext uri="{FF2B5EF4-FFF2-40B4-BE49-F238E27FC236}">
                <a16:creationId xmlns:a16="http://schemas.microsoft.com/office/drawing/2014/main" id="{CCE9D227-96E8-209A-27E1-8A5C619F4AB0}"/>
              </a:ext>
            </a:extLst>
          </p:cNvPr>
          <p:cNvSpPr/>
          <p:nvPr/>
        </p:nvSpPr>
        <p:spPr>
          <a:xfrm>
            <a:off x="3978602" y="2635474"/>
            <a:ext cx="720000" cy="720000"/>
          </a:xfrm>
          <a:prstGeom prst="ellipse">
            <a:avLst/>
          </a:prstGeom>
          <a:solidFill>
            <a:srgbClr val="D9D9D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259;p54">
            <a:extLst>
              <a:ext uri="{FF2B5EF4-FFF2-40B4-BE49-F238E27FC236}">
                <a16:creationId xmlns:a16="http://schemas.microsoft.com/office/drawing/2014/main" id="{03058002-AEF1-08D3-2FA9-0AEA9CFF1DD5}"/>
              </a:ext>
            </a:extLst>
          </p:cNvPr>
          <p:cNvSpPr/>
          <p:nvPr/>
        </p:nvSpPr>
        <p:spPr>
          <a:xfrm>
            <a:off x="2853669" y="2642710"/>
            <a:ext cx="1457200" cy="368400"/>
          </a:xfrm>
          <a:prstGeom prst="rect">
            <a:avLst/>
          </a:prstGeom>
          <a:solidFill>
            <a:srgbClr val="7F7F7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Investigadores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1593059-D4CA-41FB-36BC-6C18C29F687B}"/>
              </a:ext>
            </a:extLst>
          </p:cNvPr>
          <p:cNvSpPr/>
          <p:nvPr/>
        </p:nvSpPr>
        <p:spPr>
          <a:xfrm>
            <a:off x="5072841" y="5882159"/>
            <a:ext cx="2403133" cy="279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F2EA15-B3F2-65E0-3767-CD771D146A19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4" name="Google Shape;253;p54">
            <a:extLst>
              <a:ext uri="{FF2B5EF4-FFF2-40B4-BE49-F238E27FC236}">
                <a16:creationId xmlns:a16="http://schemas.microsoft.com/office/drawing/2014/main" id="{1789741F-7913-92FD-63BA-CCC5AE522E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0531" y="117833"/>
            <a:ext cx="9045335" cy="7636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3600" b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Ecossistema científico </a:t>
            </a:r>
            <a:r>
              <a:rPr lang="en" sz="3600">
                <a:solidFill>
                  <a:schemeClr val="accent5">
                    <a:lumMod val="75000"/>
                  </a:schemeClr>
                </a:solidFill>
              </a:rPr>
              <a:t>|</a:t>
            </a:r>
            <a:r>
              <a:rPr lang="en" sz="36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32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Simplificado</a:t>
            </a:r>
            <a:endParaRPr sz="3200">
              <a:solidFill>
                <a:schemeClr val="accent5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spcBef>
                <a:spcPts val="0"/>
              </a:spcBef>
            </a:pPr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F4D5F4-20FD-1547-C17F-612B1130159B}"/>
              </a:ext>
            </a:extLst>
          </p:cNvPr>
          <p:cNvSpPr/>
          <p:nvPr/>
        </p:nvSpPr>
        <p:spPr>
          <a:xfrm>
            <a:off x="10239274" y="0"/>
            <a:ext cx="1969475" cy="182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925A14-616A-455C-8DE6-979A65E42E6F}"/>
              </a:ext>
            </a:extLst>
          </p:cNvPr>
          <p:cNvGrpSpPr/>
          <p:nvPr/>
        </p:nvGrpSpPr>
        <p:grpSpPr>
          <a:xfrm>
            <a:off x="10721648" y="-4291"/>
            <a:ext cx="1447231" cy="1444260"/>
            <a:chOff x="713884" y="2153856"/>
            <a:chExt cx="3165600" cy="3257394"/>
          </a:xfrm>
        </p:grpSpPr>
        <p:pic>
          <p:nvPicPr>
            <p:cNvPr id="8" name="Picture 7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06FFC3E1-9A78-1B2A-0F4F-26181F353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10" name="Google Shape;426;p97">
              <a:extLst>
                <a:ext uri="{FF2B5EF4-FFF2-40B4-BE49-F238E27FC236}">
                  <a16:creationId xmlns:a16="http://schemas.microsoft.com/office/drawing/2014/main" id="{926E3F1D-D06D-9470-AD34-7A51C80A2361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r>
                <a:rPr lang="en" sz="6600" b="1">
                  <a:latin typeface="Montserrat"/>
                  <a:ea typeface="Montserrat"/>
                  <a:cs typeface="Montserrat"/>
                  <a:sym typeface="Montserrat"/>
                </a:rPr>
                <a:t>?</a:t>
              </a: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5BC5F9B8-6D2E-4201-6DB9-CA0065A6F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189" y="193885"/>
            <a:ext cx="11525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7516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>
            <a:extLst>
              <a:ext uri="{FF2B5EF4-FFF2-40B4-BE49-F238E27FC236}">
                <a16:creationId xmlns:a16="http://schemas.microsoft.com/office/drawing/2014/main" id="{5681CC93-5C07-0902-3D0C-1B4095411082}"/>
              </a:ext>
            </a:extLst>
          </p:cNvPr>
          <p:cNvSpPr/>
          <p:nvPr/>
        </p:nvSpPr>
        <p:spPr>
          <a:xfrm>
            <a:off x="2770235" y="5746996"/>
            <a:ext cx="7032246" cy="1085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9F7AD3F0-4AF7-622D-585A-4DDF8DA086F5}"/>
              </a:ext>
            </a:extLst>
          </p:cNvPr>
          <p:cNvSpPr/>
          <p:nvPr/>
        </p:nvSpPr>
        <p:spPr>
          <a:xfrm>
            <a:off x="23121" y="0"/>
            <a:ext cx="7032246" cy="1085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AE8545-E49A-C559-22DA-A316F6846A13}"/>
              </a:ext>
            </a:extLst>
          </p:cNvPr>
          <p:cNvSpPr/>
          <p:nvPr/>
        </p:nvSpPr>
        <p:spPr>
          <a:xfrm>
            <a:off x="10239274" y="0"/>
            <a:ext cx="1969475" cy="182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Google Shape;335;p56">
            <a:extLst>
              <a:ext uri="{FF2B5EF4-FFF2-40B4-BE49-F238E27FC236}">
                <a16:creationId xmlns:a16="http://schemas.microsoft.com/office/drawing/2014/main" id="{63DD03E4-7D29-2096-D0A7-9CA202D06318}"/>
              </a:ext>
            </a:extLst>
          </p:cNvPr>
          <p:cNvSpPr/>
          <p:nvPr/>
        </p:nvSpPr>
        <p:spPr>
          <a:xfrm>
            <a:off x="321416" y="2910794"/>
            <a:ext cx="1848400" cy="134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8" name="Google Shape;336;p56">
            <a:extLst>
              <a:ext uri="{FF2B5EF4-FFF2-40B4-BE49-F238E27FC236}">
                <a16:creationId xmlns:a16="http://schemas.microsoft.com/office/drawing/2014/main" id="{1370B3EA-3E82-9048-81BA-196387CA5C6E}"/>
              </a:ext>
            </a:extLst>
          </p:cNvPr>
          <p:cNvGrpSpPr/>
          <p:nvPr/>
        </p:nvGrpSpPr>
        <p:grpSpPr>
          <a:xfrm>
            <a:off x="2253372" y="1324268"/>
            <a:ext cx="6938110" cy="5501259"/>
            <a:chOff x="1797879" y="655256"/>
            <a:chExt cx="5203582" cy="4125944"/>
          </a:xfrm>
        </p:grpSpPr>
        <p:grpSp>
          <p:nvGrpSpPr>
            <p:cNvPr id="10" name="Google Shape;337;p56">
              <a:extLst>
                <a:ext uri="{FF2B5EF4-FFF2-40B4-BE49-F238E27FC236}">
                  <a16:creationId xmlns:a16="http://schemas.microsoft.com/office/drawing/2014/main" id="{FBD8E34D-28A7-3DC1-749F-2F3FE983211F}"/>
                </a:ext>
              </a:extLst>
            </p:cNvPr>
            <p:cNvGrpSpPr/>
            <p:nvPr/>
          </p:nvGrpSpPr>
          <p:grpSpPr>
            <a:xfrm>
              <a:off x="3094983" y="1078143"/>
              <a:ext cx="3074885" cy="3093917"/>
              <a:chOff x="2902488" y="902232"/>
              <a:chExt cx="3339000" cy="3339000"/>
            </a:xfrm>
          </p:grpSpPr>
          <p:sp>
            <p:nvSpPr>
              <p:cNvPr id="73" name="Google Shape;338;p56">
                <a:extLst>
                  <a:ext uri="{FF2B5EF4-FFF2-40B4-BE49-F238E27FC236}">
                    <a16:creationId xmlns:a16="http://schemas.microsoft.com/office/drawing/2014/main" id="{4AEF9567-C630-7498-6F84-8B636AE1A6F4}"/>
                  </a:ext>
                </a:extLst>
              </p:cNvPr>
              <p:cNvSpPr/>
              <p:nvPr/>
            </p:nvSpPr>
            <p:spPr>
              <a:xfrm rot="-5400000">
                <a:off x="2902488" y="902232"/>
                <a:ext cx="3339000" cy="3339000"/>
              </a:xfrm>
              <a:prstGeom prst="ellipse">
                <a:avLst/>
              </a:prstGeom>
              <a:noFill/>
              <a:ln w="19050" cap="flat" cmpd="sng">
                <a:solidFill>
                  <a:srgbClr val="1C4587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4" name="Google Shape;339;p56">
                <a:extLst>
                  <a:ext uri="{FF2B5EF4-FFF2-40B4-BE49-F238E27FC236}">
                    <a16:creationId xmlns:a16="http://schemas.microsoft.com/office/drawing/2014/main" id="{B4746B3B-BDFF-307B-F863-AAC97758EABB}"/>
                  </a:ext>
                </a:extLst>
              </p:cNvPr>
              <p:cNvSpPr/>
              <p:nvPr/>
            </p:nvSpPr>
            <p:spPr>
              <a:xfrm>
                <a:off x="3123738" y="1123632"/>
                <a:ext cx="2896500" cy="2896200"/>
              </a:xfrm>
              <a:prstGeom prst="pie">
                <a:avLst>
                  <a:gd name="adj1" fmla="val 21577108"/>
                  <a:gd name="adj2" fmla="val 16214886"/>
                </a:avLst>
              </a:prstGeom>
              <a:solidFill>
                <a:srgbClr val="CFE2F3"/>
              </a:solidFill>
              <a:ln w="9525" cap="flat" cmpd="sng">
                <a:solidFill>
                  <a:srgbClr val="E1FCF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2" name="Google Shape;340;p56">
              <a:extLst>
                <a:ext uri="{FF2B5EF4-FFF2-40B4-BE49-F238E27FC236}">
                  <a16:creationId xmlns:a16="http://schemas.microsoft.com/office/drawing/2014/main" id="{E64D1817-F316-218B-DE7D-2588687EDD50}"/>
                </a:ext>
              </a:extLst>
            </p:cNvPr>
            <p:cNvSpPr/>
            <p:nvPr/>
          </p:nvSpPr>
          <p:spPr>
            <a:xfrm>
              <a:off x="3796294" y="1783796"/>
              <a:ext cx="1672200" cy="1682700"/>
            </a:xfrm>
            <a:prstGeom prst="ellipse">
              <a:avLst/>
            </a:prstGeom>
            <a:solidFill>
              <a:srgbClr val="FFFFFF"/>
            </a:solidFill>
            <a:ln w="28575" cap="flat" cmpd="sng">
              <a:solidFill>
                <a:srgbClr val="1C45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3" name="Google Shape;341;p56">
              <a:extLst>
                <a:ext uri="{FF2B5EF4-FFF2-40B4-BE49-F238E27FC236}">
                  <a16:creationId xmlns:a16="http://schemas.microsoft.com/office/drawing/2014/main" id="{8F58006C-394E-B85D-816B-4E2045E0A584}"/>
                </a:ext>
              </a:extLst>
            </p:cNvPr>
            <p:cNvGrpSpPr/>
            <p:nvPr/>
          </p:nvGrpSpPr>
          <p:grpSpPr>
            <a:xfrm>
              <a:off x="4144417" y="655256"/>
              <a:ext cx="984074" cy="1063027"/>
              <a:chOff x="2859873" y="853971"/>
              <a:chExt cx="1068600" cy="1147234"/>
            </a:xfrm>
          </p:grpSpPr>
          <p:sp>
            <p:nvSpPr>
              <p:cNvPr id="71" name="Google Shape;342;p56">
                <a:extLst>
                  <a:ext uri="{FF2B5EF4-FFF2-40B4-BE49-F238E27FC236}">
                    <a16:creationId xmlns:a16="http://schemas.microsoft.com/office/drawing/2014/main" id="{3B7DCCDF-6222-5DF1-CE0F-91BC078AB136}"/>
                  </a:ext>
                </a:extLst>
              </p:cNvPr>
              <p:cNvSpPr/>
              <p:nvPr/>
            </p:nvSpPr>
            <p:spPr>
              <a:xfrm>
                <a:off x="2859873" y="853971"/>
                <a:ext cx="1068600" cy="1068600"/>
              </a:xfrm>
              <a:prstGeom prst="ellipse">
                <a:avLst/>
              </a:prstGeom>
              <a:solidFill>
                <a:srgbClr val="00ADC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2" name="Google Shape;343;p56">
                <a:extLst>
                  <a:ext uri="{FF2B5EF4-FFF2-40B4-BE49-F238E27FC236}">
                    <a16:creationId xmlns:a16="http://schemas.microsoft.com/office/drawing/2014/main" id="{72739858-1439-D73A-7580-7D25D38E482C}"/>
                  </a:ext>
                </a:extLst>
              </p:cNvPr>
              <p:cNvSpPr txBox="1"/>
              <p:nvPr/>
            </p:nvSpPr>
            <p:spPr>
              <a:xfrm>
                <a:off x="3012800" y="1268905"/>
                <a:ext cx="762600" cy="73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en" sz="1333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cfFund</a:t>
                </a:r>
                <a:endParaRPr sz="1333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16" name="Google Shape;344;p56">
              <a:extLst>
                <a:ext uri="{FF2B5EF4-FFF2-40B4-BE49-F238E27FC236}">
                  <a16:creationId xmlns:a16="http://schemas.microsoft.com/office/drawing/2014/main" id="{E6477808-9088-B3C7-5808-26450938393C}"/>
                </a:ext>
              </a:extLst>
            </p:cNvPr>
            <p:cNvGrpSpPr/>
            <p:nvPr/>
          </p:nvGrpSpPr>
          <p:grpSpPr>
            <a:xfrm>
              <a:off x="4118850" y="3608803"/>
              <a:ext cx="1000601" cy="1036871"/>
              <a:chOff x="5196501" y="3234278"/>
              <a:chExt cx="1086547" cy="1119006"/>
            </a:xfrm>
          </p:grpSpPr>
          <p:sp>
            <p:nvSpPr>
              <p:cNvPr id="69" name="Google Shape;345;p56">
                <a:extLst>
                  <a:ext uri="{FF2B5EF4-FFF2-40B4-BE49-F238E27FC236}">
                    <a16:creationId xmlns:a16="http://schemas.microsoft.com/office/drawing/2014/main" id="{476015F0-696E-B66C-C9B6-96F97E2FA440}"/>
                  </a:ext>
                </a:extLst>
              </p:cNvPr>
              <p:cNvSpPr/>
              <p:nvPr/>
            </p:nvSpPr>
            <p:spPr>
              <a:xfrm>
                <a:off x="5214448" y="3234278"/>
                <a:ext cx="1068600" cy="1068600"/>
              </a:xfrm>
              <a:prstGeom prst="ellipse">
                <a:avLst/>
              </a:prstGeom>
              <a:solidFill>
                <a:srgbClr val="00ADC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0" name="Google Shape;346;p56">
                <a:extLst>
                  <a:ext uri="{FF2B5EF4-FFF2-40B4-BE49-F238E27FC236}">
                    <a16:creationId xmlns:a16="http://schemas.microsoft.com/office/drawing/2014/main" id="{182D11FC-AA70-8EA1-AED3-1E82AA4B1928}"/>
                  </a:ext>
                </a:extLst>
              </p:cNvPr>
              <p:cNvSpPr txBox="1"/>
              <p:nvPr/>
            </p:nvSpPr>
            <p:spPr>
              <a:xfrm>
                <a:off x="5196501" y="3620984"/>
                <a:ext cx="1068600" cy="73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en" sz="1333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cfOrgUnit</a:t>
                </a:r>
                <a:endParaRPr sz="1333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18" name="Google Shape;347;p56">
              <a:extLst>
                <a:ext uri="{FF2B5EF4-FFF2-40B4-BE49-F238E27FC236}">
                  <a16:creationId xmlns:a16="http://schemas.microsoft.com/office/drawing/2014/main" id="{C58AA6CB-3E25-88CD-371B-A50AB75C7B5B}"/>
                </a:ext>
              </a:extLst>
            </p:cNvPr>
            <p:cNvGrpSpPr/>
            <p:nvPr/>
          </p:nvGrpSpPr>
          <p:grpSpPr>
            <a:xfrm>
              <a:off x="2672684" y="2144483"/>
              <a:ext cx="984074" cy="1106477"/>
              <a:chOff x="5214448" y="3234278"/>
              <a:chExt cx="1068600" cy="1194126"/>
            </a:xfrm>
          </p:grpSpPr>
          <p:sp>
            <p:nvSpPr>
              <p:cNvPr id="67" name="Google Shape;348;p56">
                <a:extLst>
                  <a:ext uri="{FF2B5EF4-FFF2-40B4-BE49-F238E27FC236}">
                    <a16:creationId xmlns:a16="http://schemas.microsoft.com/office/drawing/2014/main" id="{44344603-C2EE-276B-2D09-CF1130F5A7BD}"/>
                  </a:ext>
                </a:extLst>
              </p:cNvPr>
              <p:cNvSpPr/>
              <p:nvPr/>
            </p:nvSpPr>
            <p:spPr>
              <a:xfrm>
                <a:off x="5214448" y="3234278"/>
                <a:ext cx="1068600" cy="1068600"/>
              </a:xfrm>
              <a:prstGeom prst="ellipse">
                <a:avLst/>
              </a:prstGeom>
              <a:solidFill>
                <a:srgbClr val="00ADC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8" name="Google Shape;349;p56">
                <a:extLst>
                  <a:ext uri="{FF2B5EF4-FFF2-40B4-BE49-F238E27FC236}">
                    <a16:creationId xmlns:a16="http://schemas.microsoft.com/office/drawing/2014/main" id="{D84EB3C4-836B-96BD-3B88-A5740ACB42FE}"/>
                  </a:ext>
                </a:extLst>
              </p:cNvPr>
              <p:cNvSpPr txBox="1"/>
              <p:nvPr/>
            </p:nvSpPr>
            <p:spPr>
              <a:xfrm>
                <a:off x="5367443" y="3696104"/>
                <a:ext cx="762600" cy="73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en" sz="1333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cfProj</a:t>
                </a:r>
                <a:endParaRPr sz="1333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20" name="Google Shape;350;p56">
              <a:extLst>
                <a:ext uri="{FF2B5EF4-FFF2-40B4-BE49-F238E27FC236}">
                  <a16:creationId xmlns:a16="http://schemas.microsoft.com/office/drawing/2014/main" id="{BB9EADE1-A75D-12BE-066B-9F47E2C4FA49}"/>
                </a:ext>
              </a:extLst>
            </p:cNvPr>
            <p:cNvGrpSpPr/>
            <p:nvPr/>
          </p:nvGrpSpPr>
          <p:grpSpPr>
            <a:xfrm>
              <a:off x="5608062" y="2133396"/>
              <a:ext cx="984074" cy="1063027"/>
              <a:chOff x="5214448" y="3234278"/>
              <a:chExt cx="1068600" cy="1147234"/>
            </a:xfrm>
          </p:grpSpPr>
          <p:sp>
            <p:nvSpPr>
              <p:cNvPr id="65" name="Google Shape;351;p56">
                <a:extLst>
                  <a:ext uri="{FF2B5EF4-FFF2-40B4-BE49-F238E27FC236}">
                    <a16:creationId xmlns:a16="http://schemas.microsoft.com/office/drawing/2014/main" id="{820B48C4-C073-7081-4E81-83EDDC9EA4FF}"/>
                  </a:ext>
                </a:extLst>
              </p:cNvPr>
              <p:cNvSpPr/>
              <p:nvPr/>
            </p:nvSpPr>
            <p:spPr>
              <a:xfrm>
                <a:off x="5214448" y="3234278"/>
                <a:ext cx="1068600" cy="1068600"/>
              </a:xfrm>
              <a:prstGeom prst="ellipse">
                <a:avLst/>
              </a:prstGeom>
              <a:solidFill>
                <a:srgbClr val="00ADC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6" name="Google Shape;352;p56">
                <a:extLst>
                  <a:ext uri="{FF2B5EF4-FFF2-40B4-BE49-F238E27FC236}">
                    <a16:creationId xmlns:a16="http://schemas.microsoft.com/office/drawing/2014/main" id="{84CA7A75-32F8-0AC7-E188-7249E8ED4BD8}"/>
                  </a:ext>
                </a:extLst>
              </p:cNvPr>
              <p:cNvSpPr txBox="1"/>
              <p:nvPr/>
            </p:nvSpPr>
            <p:spPr>
              <a:xfrm>
                <a:off x="5367375" y="3649212"/>
                <a:ext cx="762600" cy="73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en" sz="1333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cfPers</a:t>
                </a:r>
                <a:endParaRPr sz="1333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pic>
          <p:nvPicPr>
            <p:cNvPr id="21" name="Google Shape;353;p56">
              <a:extLst>
                <a:ext uri="{FF2B5EF4-FFF2-40B4-BE49-F238E27FC236}">
                  <a16:creationId xmlns:a16="http://schemas.microsoft.com/office/drawing/2014/main" id="{790D6C1C-590A-34D9-3BBD-43135A8A2A14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879192" y="2446005"/>
              <a:ext cx="1552938" cy="3871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354;p56">
              <a:extLst>
                <a:ext uri="{FF2B5EF4-FFF2-40B4-BE49-F238E27FC236}">
                  <a16:creationId xmlns:a16="http://schemas.microsoft.com/office/drawing/2014/main" id="{2EC2547D-24D9-7E4D-55B7-6EA113CA5BA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10254" t="41718" r="72775" b="44184"/>
            <a:stretch/>
          </p:blipFill>
          <p:spPr>
            <a:xfrm>
              <a:off x="6139993" y="1783810"/>
              <a:ext cx="514647" cy="30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355;p56">
              <a:extLst>
                <a:ext uri="{FF2B5EF4-FFF2-40B4-BE49-F238E27FC236}">
                  <a16:creationId xmlns:a16="http://schemas.microsoft.com/office/drawing/2014/main" id="{5290B4BB-215D-A130-5323-105A3B880E25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654661" y="2451689"/>
              <a:ext cx="346800" cy="34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356;p56">
              <a:extLst>
                <a:ext uri="{FF2B5EF4-FFF2-40B4-BE49-F238E27FC236}">
                  <a16:creationId xmlns:a16="http://schemas.microsoft.com/office/drawing/2014/main" id="{E654DB16-D8B8-00AD-A1B0-262EA31DEEB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10283" r="46924" b="48334"/>
            <a:stretch/>
          </p:blipFill>
          <p:spPr>
            <a:xfrm>
              <a:off x="6192625" y="3204188"/>
              <a:ext cx="409400" cy="159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" name="Google Shape;357;p56">
              <a:extLst>
                <a:ext uri="{FF2B5EF4-FFF2-40B4-BE49-F238E27FC236}">
                  <a16:creationId xmlns:a16="http://schemas.microsoft.com/office/drawing/2014/main" id="{9F0E1DAB-78F1-C931-666F-AC8901BFB444}"/>
                </a:ext>
              </a:extLst>
            </p:cNvPr>
            <p:cNvSpPr txBox="1"/>
            <p:nvPr/>
          </p:nvSpPr>
          <p:spPr>
            <a:xfrm>
              <a:off x="3536125" y="4136600"/>
              <a:ext cx="583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" sz="1467" b="1">
                  <a:solidFill>
                    <a:srgbClr val="99999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ISNI+</a:t>
              </a:r>
              <a:endParaRPr sz="1467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56" name="Google Shape;358;p56">
              <a:extLst>
                <a:ext uri="{FF2B5EF4-FFF2-40B4-BE49-F238E27FC236}">
                  <a16:creationId xmlns:a16="http://schemas.microsoft.com/office/drawing/2014/main" id="{A031D651-D966-9FA8-7807-1108F2D1C31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37991" r="57979" b="37958"/>
            <a:stretch/>
          </p:blipFill>
          <p:spPr>
            <a:xfrm>
              <a:off x="4367038" y="4613486"/>
              <a:ext cx="529800" cy="1677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359;p56">
              <a:extLst>
                <a:ext uri="{FF2B5EF4-FFF2-40B4-BE49-F238E27FC236}">
                  <a16:creationId xmlns:a16="http://schemas.microsoft.com/office/drawing/2014/main" id="{E5B99C45-CAA9-2664-9109-32C807301EF3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31172" t="32621" r="33981" b="39950"/>
            <a:stretch/>
          </p:blipFill>
          <p:spPr>
            <a:xfrm>
              <a:off x="5144550" y="4190738"/>
              <a:ext cx="639210" cy="167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360;p56">
              <a:extLst>
                <a:ext uri="{FF2B5EF4-FFF2-40B4-BE49-F238E27FC236}">
                  <a16:creationId xmlns:a16="http://schemas.microsoft.com/office/drawing/2014/main" id="{A706E38F-1FFF-05DC-6A10-9ADE001F90EB}"/>
                </a:ext>
              </a:extLst>
            </p:cNvPr>
            <p:cNvPicPr preferRelativeResize="0"/>
            <p:nvPr/>
          </p:nvPicPr>
          <p:blipFill rotWithShape="1">
            <a:blip r:embed="rId8">
              <a:alphaModFix amt="50000"/>
            </a:blip>
            <a:srcRect/>
            <a:stretch/>
          </p:blipFill>
          <p:spPr>
            <a:xfrm>
              <a:off x="4453886" y="3775701"/>
              <a:ext cx="356100" cy="3609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59" name="Google Shape;361;p56">
              <a:extLst>
                <a:ext uri="{FF2B5EF4-FFF2-40B4-BE49-F238E27FC236}">
                  <a16:creationId xmlns:a16="http://schemas.microsoft.com/office/drawing/2014/main" id="{6643625C-FBC4-5A59-DD37-A39D92346A57}"/>
                </a:ext>
              </a:extLst>
            </p:cNvPr>
            <p:cNvPicPr preferRelativeResize="0"/>
            <p:nvPr/>
          </p:nvPicPr>
          <p:blipFill rotWithShape="1">
            <a:blip r:embed="rId9">
              <a:alphaModFix amt="50000"/>
            </a:blip>
            <a:srcRect/>
            <a:stretch/>
          </p:blipFill>
          <p:spPr>
            <a:xfrm>
              <a:off x="2904887" y="2278511"/>
              <a:ext cx="473400" cy="473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60" name="Google Shape;362;p56">
              <a:extLst>
                <a:ext uri="{FF2B5EF4-FFF2-40B4-BE49-F238E27FC236}">
                  <a16:creationId xmlns:a16="http://schemas.microsoft.com/office/drawing/2014/main" id="{D59FBA7C-0D27-2BD3-3E17-519AFC0D1E03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939096" y="2313987"/>
              <a:ext cx="385253" cy="35017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61" name="Google Shape;363;p56">
              <a:extLst>
                <a:ext uri="{FF2B5EF4-FFF2-40B4-BE49-F238E27FC236}">
                  <a16:creationId xmlns:a16="http://schemas.microsoft.com/office/drawing/2014/main" id="{6EAA133C-63BF-1576-812F-A124C86E4D74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4364063" y="831725"/>
              <a:ext cx="583200" cy="4351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" name="Google Shape;365;p56">
              <a:extLst>
                <a:ext uri="{FF2B5EF4-FFF2-40B4-BE49-F238E27FC236}">
                  <a16:creationId xmlns:a16="http://schemas.microsoft.com/office/drawing/2014/main" id="{0A7692D4-49B1-79D5-45CA-AD555E87990E}"/>
                </a:ext>
              </a:extLst>
            </p:cNvPr>
            <p:cNvSpPr txBox="1"/>
            <p:nvPr/>
          </p:nvSpPr>
          <p:spPr>
            <a:xfrm>
              <a:off x="1797879" y="2371650"/>
              <a:ext cx="931346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en" sz="2400">
                  <a:solidFill>
                    <a:srgbClr val="999999"/>
                  </a:solidFill>
                  <a:latin typeface="Calibri"/>
                  <a:ea typeface="Calibri"/>
                  <a:cs typeface="Calibri"/>
                  <a:sym typeface="Calibri"/>
                </a:rPr>
                <a:t>Ref</a:t>
              </a:r>
              <a:r>
                <a:rPr lang="en" sz="2400" b="1">
                  <a:solidFill>
                    <a:srgbClr val="999999"/>
                  </a:solidFill>
                  <a:latin typeface="Calibri"/>
                  <a:ea typeface="Calibri"/>
                  <a:cs typeface="Calibri"/>
                  <a:sym typeface="Calibri"/>
                </a:rPr>
                <a:t>.FCT</a:t>
              </a:r>
              <a:endParaRPr sz="2400" b="1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366;p56">
              <a:extLst>
                <a:ext uri="{FF2B5EF4-FFF2-40B4-BE49-F238E27FC236}">
                  <a16:creationId xmlns:a16="http://schemas.microsoft.com/office/drawing/2014/main" id="{92BD7B99-FEA0-5EA0-E16F-A4DC2C7EAF36}"/>
                </a:ext>
              </a:extLst>
            </p:cNvPr>
            <p:cNvSpPr txBox="1"/>
            <p:nvPr/>
          </p:nvSpPr>
          <p:spPr>
            <a:xfrm>
              <a:off x="2343688" y="2751900"/>
              <a:ext cx="736200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en" sz="2400">
                  <a:solidFill>
                    <a:srgbClr val="999999"/>
                  </a:solidFill>
                  <a:latin typeface="Calibri"/>
                  <a:ea typeface="Calibri"/>
                  <a:cs typeface="Calibri"/>
                  <a:sym typeface="Calibri"/>
                </a:rPr>
                <a:t>...</a:t>
              </a:r>
              <a:endParaRPr sz="2400" b="1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" name="Google Shape;367;p56">
            <a:extLst>
              <a:ext uri="{FF2B5EF4-FFF2-40B4-BE49-F238E27FC236}">
                <a16:creationId xmlns:a16="http://schemas.microsoft.com/office/drawing/2014/main" id="{6132638B-4D00-BCEE-0E72-F0C9BB974CC3}"/>
              </a:ext>
            </a:extLst>
          </p:cNvPr>
          <p:cNvGrpSpPr/>
          <p:nvPr/>
        </p:nvGrpSpPr>
        <p:grpSpPr>
          <a:xfrm>
            <a:off x="1666383" y="1817464"/>
            <a:ext cx="4872923" cy="4514847"/>
            <a:chOff x="778797" y="1919314"/>
            <a:chExt cx="2912802" cy="2837147"/>
          </a:xfrm>
        </p:grpSpPr>
        <p:sp>
          <p:nvSpPr>
            <p:cNvPr id="76" name="Google Shape;368;p56">
              <a:extLst>
                <a:ext uri="{FF2B5EF4-FFF2-40B4-BE49-F238E27FC236}">
                  <a16:creationId xmlns:a16="http://schemas.microsoft.com/office/drawing/2014/main" id="{9B90E0F0-2326-C13F-5C2D-F19FA9C06340}"/>
                </a:ext>
              </a:extLst>
            </p:cNvPr>
            <p:cNvSpPr/>
            <p:nvPr/>
          </p:nvSpPr>
          <p:spPr>
            <a:xfrm>
              <a:off x="1118130" y="2135493"/>
              <a:ext cx="2155200" cy="2155200"/>
            </a:xfrm>
            <a:prstGeom prst="ellipse">
              <a:avLst/>
            </a:prstGeom>
            <a:noFill/>
            <a:ln w="5715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endParaRPr sz="18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7" name="Google Shape;369;p56" descr="http://www.iconsplace.com/download/orange-database-256.png">
              <a:extLst>
                <a:ext uri="{FF2B5EF4-FFF2-40B4-BE49-F238E27FC236}">
                  <a16:creationId xmlns:a16="http://schemas.microsoft.com/office/drawing/2014/main" id="{61B64507-B782-F68C-93EE-AABA9E8EE5A2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2628484" y="1919314"/>
              <a:ext cx="302400" cy="30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370;p56" descr="http://www.iconsplace.com/download/orange-database-256.png">
              <a:extLst>
                <a:ext uri="{FF2B5EF4-FFF2-40B4-BE49-F238E27FC236}">
                  <a16:creationId xmlns:a16="http://schemas.microsoft.com/office/drawing/2014/main" id="{D5F5F496-8507-5E8F-2310-8FC40A135D95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3389199" y="3277800"/>
              <a:ext cx="302400" cy="30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371;p56" descr="http://www.iconsplace.com/download/orange-database-256.png">
              <a:extLst>
                <a:ext uri="{FF2B5EF4-FFF2-40B4-BE49-F238E27FC236}">
                  <a16:creationId xmlns:a16="http://schemas.microsoft.com/office/drawing/2014/main" id="{3199ED95-31CC-CC99-5E9E-57E2CAC7DA38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433979" y="4454061"/>
              <a:ext cx="302400" cy="30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Google Shape;372;p56" descr="http://www.iconsplace.com/download/orange-database-256.png">
              <a:extLst>
                <a:ext uri="{FF2B5EF4-FFF2-40B4-BE49-F238E27FC236}">
                  <a16:creationId xmlns:a16="http://schemas.microsoft.com/office/drawing/2014/main" id="{3D56BAE1-16F3-1634-A72C-5637DD5776B5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900125" y="3888566"/>
              <a:ext cx="302400" cy="30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" name="Google Shape;373;p56" descr="http://www.iconsplace.com/download/orange-database-256.png">
              <a:extLst>
                <a:ext uri="{FF2B5EF4-FFF2-40B4-BE49-F238E27FC236}">
                  <a16:creationId xmlns:a16="http://schemas.microsoft.com/office/drawing/2014/main" id="{C23B0978-F0AA-B79D-72EE-E04507E0071D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778797" y="2562072"/>
              <a:ext cx="301280" cy="3012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2" name="Google Shape;374;p56">
              <a:extLst>
                <a:ext uri="{FF2B5EF4-FFF2-40B4-BE49-F238E27FC236}">
                  <a16:creationId xmlns:a16="http://schemas.microsoft.com/office/drawing/2014/main" id="{1CE79735-DA5C-BA01-3494-BDA4509A828F}"/>
                </a:ext>
              </a:extLst>
            </p:cNvPr>
            <p:cNvCxnSpPr/>
            <p:nvPr/>
          </p:nvCxnSpPr>
          <p:spPr>
            <a:xfrm rot="10800000" flipH="1">
              <a:off x="2195736" y="2281000"/>
              <a:ext cx="270600" cy="932100"/>
            </a:xfrm>
            <a:prstGeom prst="straightConnector1">
              <a:avLst/>
            </a:prstGeom>
            <a:noFill/>
            <a:ln w="5715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3" name="Google Shape;375;p56">
              <a:extLst>
                <a:ext uri="{FF2B5EF4-FFF2-40B4-BE49-F238E27FC236}">
                  <a16:creationId xmlns:a16="http://schemas.microsoft.com/office/drawing/2014/main" id="{7C496D70-D74C-5EBD-25B2-F06DA146398B}"/>
                </a:ext>
              </a:extLst>
            </p:cNvPr>
            <p:cNvCxnSpPr/>
            <p:nvPr/>
          </p:nvCxnSpPr>
          <p:spPr>
            <a:xfrm>
              <a:off x="2191520" y="3211190"/>
              <a:ext cx="877500" cy="9000"/>
            </a:xfrm>
            <a:prstGeom prst="straightConnector1">
              <a:avLst/>
            </a:prstGeom>
            <a:noFill/>
            <a:ln w="5715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4" name="Google Shape;376;p56">
              <a:extLst>
                <a:ext uri="{FF2B5EF4-FFF2-40B4-BE49-F238E27FC236}">
                  <a16:creationId xmlns:a16="http://schemas.microsoft.com/office/drawing/2014/main" id="{6411F25A-5406-37E1-FC66-AE1E14C9313E}"/>
                </a:ext>
              </a:extLst>
            </p:cNvPr>
            <p:cNvCxnSpPr/>
            <p:nvPr/>
          </p:nvCxnSpPr>
          <p:spPr>
            <a:xfrm>
              <a:off x="2191520" y="3201448"/>
              <a:ext cx="315600" cy="957000"/>
            </a:xfrm>
            <a:prstGeom prst="straightConnector1">
              <a:avLst/>
            </a:prstGeom>
            <a:noFill/>
            <a:ln w="5715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5" name="Google Shape;377;p56">
              <a:extLst>
                <a:ext uri="{FF2B5EF4-FFF2-40B4-BE49-F238E27FC236}">
                  <a16:creationId xmlns:a16="http://schemas.microsoft.com/office/drawing/2014/main" id="{BB8EEAE4-E047-C081-2AE5-E91E292AD9AA}"/>
                </a:ext>
              </a:extLst>
            </p:cNvPr>
            <p:cNvCxnSpPr/>
            <p:nvPr/>
          </p:nvCxnSpPr>
          <p:spPr>
            <a:xfrm flipH="1">
              <a:off x="1373420" y="3208423"/>
              <a:ext cx="818100" cy="515400"/>
            </a:xfrm>
            <a:prstGeom prst="straightConnector1">
              <a:avLst/>
            </a:prstGeom>
            <a:noFill/>
            <a:ln w="5715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6" name="Google Shape;378;p56">
              <a:extLst>
                <a:ext uri="{FF2B5EF4-FFF2-40B4-BE49-F238E27FC236}">
                  <a16:creationId xmlns:a16="http://schemas.microsoft.com/office/drawing/2014/main" id="{A46F1CF7-8B58-6569-1507-0CBFC988383C}"/>
                </a:ext>
              </a:extLst>
            </p:cNvPr>
            <p:cNvCxnSpPr/>
            <p:nvPr/>
          </p:nvCxnSpPr>
          <p:spPr>
            <a:xfrm rot="10800000">
              <a:off x="1342750" y="2598699"/>
              <a:ext cx="846600" cy="614400"/>
            </a:xfrm>
            <a:prstGeom prst="straightConnector1">
              <a:avLst/>
            </a:prstGeom>
            <a:noFill/>
            <a:ln w="5715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7" name="Google Shape;379;p56">
              <a:extLst>
                <a:ext uri="{FF2B5EF4-FFF2-40B4-BE49-F238E27FC236}">
                  <a16:creationId xmlns:a16="http://schemas.microsoft.com/office/drawing/2014/main" id="{F597F973-0219-7C8B-DEB9-859CAA5C314C}"/>
                </a:ext>
              </a:extLst>
            </p:cNvPr>
            <p:cNvSpPr/>
            <p:nvPr/>
          </p:nvSpPr>
          <p:spPr>
            <a:xfrm>
              <a:off x="1118130" y="2387219"/>
              <a:ext cx="434400" cy="434400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" sz="1867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X</a:t>
              </a: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80;p56">
              <a:extLst>
                <a:ext uri="{FF2B5EF4-FFF2-40B4-BE49-F238E27FC236}">
                  <a16:creationId xmlns:a16="http://schemas.microsoft.com/office/drawing/2014/main" id="{7147E6B1-8180-2446-3328-43A47D89A4E6}"/>
                </a:ext>
              </a:extLst>
            </p:cNvPr>
            <p:cNvSpPr/>
            <p:nvPr/>
          </p:nvSpPr>
          <p:spPr>
            <a:xfrm>
              <a:off x="2209703" y="1958771"/>
              <a:ext cx="555900" cy="479400"/>
            </a:xfrm>
            <a:prstGeom prst="triangle">
              <a:avLst>
                <a:gd name="adj" fmla="val 50000"/>
              </a:avLst>
            </a:pr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" sz="1867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Z</a:t>
              </a: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381;p56">
              <a:extLst>
                <a:ext uri="{FF2B5EF4-FFF2-40B4-BE49-F238E27FC236}">
                  <a16:creationId xmlns:a16="http://schemas.microsoft.com/office/drawing/2014/main" id="{300028E3-2ABE-EE8A-CE25-C9952A67F5B5}"/>
                </a:ext>
              </a:extLst>
            </p:cNvPr>
            <p:cNvSpPr/>
            <p:nvPr/>
          </p:nvSpPr>
          <p:spPr>
            <a:xfrm>
              <a:off x="2887321" y="2962160"/>
              <a:ext cx="501900" cy="5019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" sz="1867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B</a:t>
              </a: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82;p56">
              <a:extLst>
                <a:ext uri="{FF2B5EF4-FFF2-40B4-BE49-F238E27FC236}">
                  <a16:creationId xmlns:a16="http://schemas.microsoft.com/office/drawing/2014/main" id="{23BC0B3D-3E9C-A227-1EE6-37DA9E73C52F}"/>
                </a:ext>
              </a:extLst>
            </p:cNvPr>
            <p:cNvSpPr/>
            <p:nvPr/>
          </p:nvSpPr>
          <p:spPr>
            <a:xfrm>
              <a:off x="2199953" y="3911614"/>
              <a:ext cx="542400" cy="542400"/>
            </a:xfrm>
            <a:prstGeom prst="diamond">
              <a:avLst/>
            </a:prstGeom>
            <a:solidFill>
              <a:srgbClr val="38761D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" sz="1867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83;p56">
              <a:extLst>
                <a:ext uri="{FF2B5EF4-FFF2-40B4-BE49-F238E27FC236}">
                  <a16:creationId xmlns:a16="http://schemas.microsoft.com/office/drawing/2014/main" id="{81F68DC3-6670-98F7-80A2-6D5A9D8DA02E}"/>
                </a:ext>
              </a:extLst>
            </p:cNvPr>
            <p:cNvSpPr/>
            <p:nvPr/>
          </p:nvSpPr>
          <p:spPr>
            <a:xfrm>
              <a:off x="1118130" y="3464038"/>
              <a:ext cx="545700" cy="5196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8064A2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" sz="1867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Y</a:t>
              </a: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2" name="Google Shape;384;p56">
            <a:extLst>
              <a:ext uri="{FF2B5EF4-FFF2-40B4-BE49-F238E27FC236}">
                <a16:creationId xmlns:a16="http://schemas.microsoft.com/office/drawing/2014/main" id="{87F85D6E-1E23-DE74-A05A-9D29EEF6A4CE}"/>
              </a:ext>
            </a:extLst>
          </p:cNvPr>
          <p:cNvSpPr txBox="1"/>
          <p:nvPr/>
        </p:nvSpPr>
        <p:spPr>
          <a:xfrm>
            <a:off x="9149833" y="2090127"/>
            <a:ext cx="29464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385;p56">
            <a:extLst>
              <a:ext uri="{FF2B5EF4-FFF2-40B4-BE49-F238E27FC236}">
                <a16:creationId xmlns:a16="http://schemas.microsoft.com/office/drawing/2014/main" id="{00BF54EF-514D-ECF2-4569-62A15DE3298A}"/>
              </a:ext>
            </a:extLst>
          </p:cNvPr>
          <p:cNvSpPr txBox="1"/>
          <p:nvPr/>
        </p:nvSpPr>
        <p:spPr>
          <a:xfrm>
            <a:off x="7055367" y="1817445"/>
            <a:ext cx="496240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Dificuldade </a:t>
            </a:r>
            <a:r>
              <a:rPr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em associar com precisão </a:t>
            </a:r>
            <a:r>
              <a:rPr lang="en"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financiamento</a:t>
            </a:r>
            <a:r>
              <a:rPr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 Pessoas/ORG/Produção Científica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/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" name="Google Shape;386;p56">
            <a:extLst>
              <a:ext uri="{FF2B5EF4-FFF2-40B4-BE49-F238E27FC236}">
                <a16:creationId xmlns:a16="http://schemas.microsoft.com/office/drawing/2014/main" id="{030AC633-DCE6-BE53-CCE3-0A43DE899FA0}"/>
              </a:ext>
            </a:extLst>
          </p:cNvPr>
          <p:cNvSpPr/>
          <p:nvPr/>
        </p:nvSpPr>
        <p:spPr>
          <a:xfrm rot="10800000">
            <a:off x="9185333" y="3264678"/>
            <a:ext cx="534000" cy="680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5" name="Google Shape;387;p56">
            <a:extLst>
              <a:ext uri="{FF2B5EF4-FFF2-40B4-BE49-F238E27FC236}">
                <a16:creationId xmlns:a16="http://schemas.microsoft.com/office/drawing/2014/main" id="{0004326A-BD2E-3015-AF74-07804A3B8D87}"/>
              </a:ext>
            </a:extLst>
          </p:cNvPr>
          <p:cNvSpPr txBox="1"/>
          <p:nvPr/>
        </p:nvSpPr>
        <p:spPr>
          <a:xfrm>
            <a:off x="6464399" y="4219827"/>
            <a:ext cx="5691200" cy="8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buClr>
                <a:srgbClr val="000000"/>
              </a:buClr>
              <a:buSzPts val="1400"/>
              <a:buFont typeface="Montserrat"/>
              <a:buChar char="●"/>
            </a:pPr>
            <a:r>
              <a:rPr lang="en" sz="213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Info sobre financiamento </a:t>
            </a:r>
            <a:r>
              <a:rPr lang="en" sz="2133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dispersa</a:t>
            </a:r>
            <a:r>
              <a:rPr lang="en" sz="213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em múltiplas BDs</a:t>
            </a:r>
            <a:endParaRPr sz="2133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1"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09585" indent="-423323">
              <a:buClr>
                <a:srgbClr val="000000"/>
              </a:buClr>
              <a:buSzPts val="1400"/>
              <a:buFont typeface="Montserrat"/>
              <a:buChar char="●"/>
            </a:pPr>
            <a:r>
              <a:rPr lang="en" sz="213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Maioria </a:t>
            </a:r>
            <a:r>
              <a:rPr lang="en" sz="2133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sem IDs</a:t>
            </a:r>
            <a:r>
              <a:rPr lang="en" sz="213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únicos e persistentes</a:t>
            </a:r>
            <a:endParaRPr sz="2133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09585" indent="-304792">
              <a:buClr>
                <a:srgbClr val="000000"/>
              </a:buClr>
              <a:buSzPts val="1400"/>
            </a:pPr>
            <a:endParaRPr sz="2133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09585" indent="-304792">
              <a:buClr>
                <a:srgbClr val="000000"/>
              </a:buClr>
              <a:buSzPts val="1400"/>
            </a:pPr>
            <a:endParaRPr sz="2133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6" name="Google Shape;389;p56">
            <a:hlinkClick r:id="rId17"/>
            <a:extLst>
              <a:ext uri="{FF2B5EF4-FFF2-40B4-BE49-F238E27FC236}">
                <a16:creationId xmlns:a16="http://schemas.microsoft.com/office/drawing/2014/main" id="{958553E9-4679-2654-47D0-E06B63E1AE9D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49107" y="2202683"/>
            <a:ext cx="680800" cy="68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390;p56">
            <a:hlinkClick r:id="rId19"/>
            <a:extLst>
              <a:ext uri="{FF2B5EF4-FFF2-40B4-BE49-F238E27FC236}">
                <a16:creationId xmlns:a16="http://schemas.microsoft.com/office/drawing/2014/main" id="{A1B82876-9FEA-BADD-B14F-A1E35770FE96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49097" y="3597760"/>
            <a:ext cx="1655632" cy="590967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399;p56">
            <a:extLst>
              <a:ext uri="{FF2B5EF4-FFF2-40B4-BE49-F238E27FC236}">
                <a16:creationId xmlns:a16="http://schemas.microsoft.com/office/drawing/2014/main" id="{E86BF08F-CBB2-CFFB-4F9F-BF6DB36EDCF0}"/>
              </a:ext>
            </a:extLst>
          </p:cNvPr>
          <p:cNvSpPr txBox="1"/>
          <p:nvPr/>
        </p:nvSpPr>
        <p:spPr>
          <a:xfrm>
            <a:off x="133769" y="3116560"/>
            <a:ext cx="24404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Perfil de Dados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" name="Google Shape;400;p56">
            <a:extLst>
              <a:ext uri="{FF2B5EF4-FFF2-40B4-BE49-F238E27FC236}">
                <a16:creationId xmlns:a16="http://schemas.microsoft.com/office/drawing/2014/main" id="{1F47A785-8390-2882-C554-7D9D87DF1AC5}"/>
              </a:ext>
            </a:extLst>
          </p:cNvPr>
          <p:cNvSpPr txBox="1"/>
          <p:nvPr/>
        </p:nvSpPr>
        <p:spPr>
          <a:xfrm>
            <a:off x="133769" y="1694160"/>
            <a:ext cx="24404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Modelo de Dados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" name="Google Shape;332;p56">
            <a:extLst>
              <a:ext uri="{FF2B5EF4-FFF2-40B4-BE49-F238E27FC236}">
                <a16:creationId xmlns:a16="http://schemas.microsoft.com/office/drawing/2014/main" id="{4BDF553F-AAC4-6989-C890-A4CDE15B7A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3170" y="142140"/>
            <a:ext cx="11192800" cy="7636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r>
              <a:rPr lang="en" sz="40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en" sz="4000" b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CRIS </a:t>
            </a:r>
            <a:r>
              <a:rPr lang="en" sz="40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|</a:t>
            </a:r>
            <a:r>
              <a:rPr lang="en" sz="3600" b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1" name="Google Shape;333;p56">
            <a:extLst>
              <a:ext uri="{FF2B5EF4-FFF2-40B4-BE49-F238E27FC236}">
                <a16:creationId xmlns:a16="http://schemas.microsoft.com/office/drawing/2014/main" id="{4E6C049A-8108-E025-CC56-7D446848EE1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25569" y="223150"/>
            <a:ext cx="2564201" cy="6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81CA9EC-1684-9D8F-9E88-34B1D6DD7E17}"/>
              </a:ext>
            </a:extLst>
          </p:cNvPr>
          <p:cNvSpPr/>
          <p:nvPr/>
        </p:nvSpPr>
        <p:spPr>
          <a:xfrm>
            <a:off x="10239274" y="1"/>
            <a:ext cx="1969475" cy="1742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37ABEA-FA99-0085-85F7-2DF72E666547}"/>
              </a:ext>
            </a:extLst>
          </p:cNvPr>
          <p:cNvGrpSpPr/>
          <p:nvPr/>
        </p:nvGrpSpPr>
        <p:grpSpPr>
          <a:xfrm>
            <a:off x="10721648" y="-4291"/>
            <a:ext cx="1447231" cy="1444260"/>
            <a:chOff x="713884" y="2153856"/>
            <a:chExt cx="3165600" cy="3257394"/>
          </a:xfrm>
        </p:grpSpPr>
        <p:pic>
          <p:nvPicPr>
            <p:cNvPr id="14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B5DCFBE1-AD48-4BA5-0B83-2FE4DBD42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15" name="Google Shape;426;p97">
              <a:extLst>
                <a:ext uri="{FF2B5EF4-FFF2-40B4-BE49-F238E27FC236}">
                  <a16:creationId xmlns:a16="http://schemas.microsoft.com/office/drawing/2014/main" id="{FD39E3E1-1633-4E05-3CCD-E806FED4FA06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22DE373-0EF9-F133-A5D9-B42A785856A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953" y="365391"/>
            <a:ext cx="632333" cy="632333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376590A3-A84A-79DC-4577-3E3C86CBB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093" y="181943"/>
            <a:ext cx="11525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89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1"/>
                            </p:stCondLst>
                            <p:childTnLst>
                              <p:par>
                                <p:cTn id="1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9F7AD3F0-4AF7-622D-585A-4DDF8DA086F5}"/>
              </a:ext>
            </a:extLst>
          </p:cNvPr>
          <p:cNvSpPr/>
          <p:nvPr/>
        </p:nvSpPr>
        <p:spPr>
          <a:xfrm>
            <a:off x="23121" y="0"/>
            <a:ext cx="7032246" cy="1085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AE8545-E49A-C559-22DA-A316F6846A13}"/>
              </a:ext>
            </a:extLst>
          </p:cNvPr>
          <p:cNvSpPr/>
          <p:nvPr/>
        </p:nvSpPr>
        <p:spPr>
          <a:xfrm>
            <a:off x="10239274" y="0"/>
            <a:ext cx="1969475" cy="182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65B5C0D-9575-71F9-6E63-90F92F3B1417}"/>
              </a:ext>
            </a:extLst>
          </p:cNvPr>
          <p:cNvGrpSpPr/>
          <p:nvPr/>
        </p:nvGrpSpPr>
        <p:grpSpPr>
          <a:xfrm>
            <a:off x="10721648" y="-4291"/>
            <a:ext cx="1447231" cy="1444260"/>
            <a:chOff x="713884" y="2153856"/>
            <a:chExt cx="3165600" cy="3257394"/>
          </a:xfrm>
        </p:grpSpPr>
        <p:pic>
          <p:nvPicPr>
            <p:cNvPr id="5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EFDC51C2-0FD1-6F7C-4EF8-F1D57A962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7" name="Google Shape;426;p97">
              <a:extLst>
                <a:ext uri="{FF2B5EF4-FFF2-40B4-BE49-F238E27FC236}">
                  <a16:creationId xmlns:a16="http://schemas.microsoft.com/office/drawing/2014/main" id="{675DB8DF-CB21-3226-B88E-3EDB028D16A8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</p:grpSp>
      <p:sp>
        <p:nvSpPr>
          <p:cNvPr id="100" name="Google Shape;332;p56">
            <a:extLst>
              <a:ext uri="{FF2B5EF4-FFF2-40B4-BE49-F238E27FC236}">
                <a16:creationId xmlns:a16="http://schemas.microsoft.com/office/drawing/2014/main" id="{4BDF553F-AAC4-6989-C890-A4CDE15B7A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2400" y="154588"/>
            <a:ext cx="11192800" cy="7636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r>
              <a:rPr lang="en" sz="40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en" sz="4000" b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CRIS </a:t>
            </a:r>
            <a:r>
              <a:rPr lang="en" sz="40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|</a:t>
            </a:r>
            <a:r>
              <a:rPr lang="en" sz="3600" b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1" name="Google Shape;333;p56">
            <a:extLst>
              <a:ext uri="{FF2B5EF4-FFF2-40B4-BE49-F238E27FC236}">
                <a16:creationId xmlns:a16="http://schemas.microsoft.com/office/drawing/2014/main" id="{4E6C049A-8108-E025-CC56-7D446848EE1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5569" y="223150"/>
            <a:ext cx="2564201" cy="6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09;p57">
            <a:extLst>
              <a:ext uri="{FF2B5EF4-FFF2-40B4-BE49-F238E27FC236}">
                <a16:creationId xmlns:a16="http://schemas.microsoft.com/office/drawing/2014/main" id="{A90E1E21-CF78-6068-356C-72AD509B9655}"/>
              </a:ext>
            </a:extLst>
          </p:cNvPr>
          <p:cNvSpPr/>
          <p:nvPr/>
        </p:nvSpPr>
        <p:spPr>
          <a:xfrm>
            <a:off x="2145117" y="1599599"/>
            <a:ext cx="3657600" cy="3657600"/>
          </a:xfrm>
          <a:prstGeom prst="ellipse">
            <a:avLst/>
          </a:prstGeom>
          <a:solidFill>
            <a:srgbClr val="00AD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" name="Google Shape;410;p57">
            <a:extLst>
              <a:ext uri="{FF2B5EF4-FFF2-40B4-BE49-F238E27FC236}">
                <a16:creationId xmlns:a16="http://schemas.microsoft.com/office/drawing/2014/main" id="{67A2A8C7-11AB-67EE-C25B-0D7E97F3D8F3}"/>
              </a:ext>
            </a:extLst>
          </p:cNvPr>
          <p:cNvSpPr/>
          <p:nvPr/>
        </p:nvSpPr>
        <p:spPr>
          <a:xfrm>
            <a:off x="6535350" y="1599599"/>
            <a:ext cx="3657600" cy="3657600"/>
          </a:xfrm>
          <a:prstGeom prst="ellipse">
            <a:avLst/>
          </a:prstGeom>
          <a:solidFill>
            <a:srgbClr val="00AD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4" name="Google Shape;411;p57">
            <a:extLst>
              <a:ext uri="{FF2B5EF4-FFF2-40B4-BE49-F238E27FC236}">
                <a16:creationId xmlns:a16="http://schemas.microsoft.com/office/drawing/2014/main" id="{BCA3EE24-4B7A-2456-5A32-F86E1D4A066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1368" y="2355850"/>
            <a:ext cx="2145100" cy="214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412;p57">
            <a:extLst>
              <a:ext uri="{FF2B5EF4-FFF2-40B4-BE49-F238E27FC236}">
                <a16:creationId xmlns:a16="http://schemas.microsoft.com/office/drawing/2014/main" id="{B8218285-9D0C-B5DF-BB30-FE878F0F977A}"/>
              </a:ext>
            </a:extLst>
          </p:cNvPr>
          <p:cNvSpPr txBox="1"/>
          <p:nvPr/>
        </p:nvSpPr>
        <p:spPr>
          <a:xfrm>
            <a:off x="2145117" y="5102266"/>
            <a:ext cx="3657600" cy="1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320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Construção da BD</a:t>
            </a:r>
            <a:endParaRPr sz="3200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" name="Google Shape;413;p57">
            <a:extLst>
              <a:ext uri="{FF2B5EF4-FFF2-40B4-BE49-F238E27FC236}">
                <a16:creationId xmlns:a16="http://schemas.microsoft.com/office/drawing/2014/main" id="{7FA10131-2760-1C6B-C5E1-01CA06546E2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91601" y="2355850"/>
            <a:ext cx="2145100" cy="214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414;p57">
            <a:extLst>
              <a:ext uri="{FF2B5EF4-FFF2-40B4-BE49-F238E27FC236}">
                <a16:creationId xmlns:a16="http://schemas.microsoft.com/office/drawing/2014/main" id="{ADBA6CD3-15E3-E9DC-7C3C-36E9536C3D37}"/>
              </a:ext>
            </a:extLst>
          </p:cNvPr>
          <p:cNvSpPr txBox="1"/>
          <p:nvPr/>
        </p:nvSpPr>
        <p:spPr>
          <a:xfrm>
            <a:off x="6589383" y="5102266"/>
            <a:ext cx="3657600" cy="1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320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Serviço</a:t>
            </a:r>
            <a:r>
              <a:rPr lang="en" sz="32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 API</a:t>
            </a:r>
            <a:endParaRPr sz="320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F6C150A-82BA-5E07-F58C-168461D6F0E7}"/>
              </a:ext>
            </a:extLst>
          </p:cNvPr>
          <p:cNvGrpSpPr/>
          <p:nvPr/>
        </p:nvGrpSpPr>
        <p:grpSpPr>
          <a:xfrm>
            <a:off x="11006059" y="223150"/>
            <a:ext cx="954491" cy="935283"/>
            <a:chOff x="8301898" y="1765101"/>
            <a:chExt cx="3292157" cy="329215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CC6495E-48DD-D465-F734-EB3CC24EA3D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01898" y="1765101"/>
              <a:ext cx="3292157" cy="3292154"/>
              <a:chOff x="3482938" y="1869896"/>
              <a:chExt cx="2712379" cy="271237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5FB2673-6A3C-3695-3051-281237167A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686" t="5183" r="3258" b="4325"/>
              <a:stretch/>
            </p:blipFill>
            <p:spPr>
              <a:xfrm>
                <a:off x="3482938" y="1869896"/>
                <a:ext cx="2712379" cy="2712377"/>
              </a:xfrm>
              <a:prstGeom prst="rect">
                <a:avLst/>
              </a:prstGeom>
            </p:spPr>
          </p:pic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1C4D6CC3-BDBC-5D65-064C-D44A50B838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7861" y="2395366"/>
                <a:ext cx="1661436" cy="166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pic>
          <p:nvPicPr>
            <p:cNvPr id="10" name="Google Shape;513;p107">
              <a:extLst>
                <a:ext uri="{FF2B5EF4-FFF2-40B4-BE49-F238E27FC236}">
                  <a16:creationId xmlns:a16="http://schemas.microsoft.com/office/drawing/2014/main" id="{6A7E74F5-753D-A291-7820-7DCE79A4D027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43561" y="2616180"/>
              <a:ext cx="1217227" cy="1217229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8AD915D-1018-C50A-72D3-C329487CCB6C}"/>
              </a:ext>
            </a:extLst>
          </p:cNvPr>
          <p:cNvSpPr txBox="1"/>
          <p:nvPr/>
        </p:nvSpPr>
        <p:spPr>
          <a:xfrm>
            <a:off x="11242785" y="743406"/>
            <a:ext cx="695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/>
              <a:t>Quê</a:t>
            </a:r>
          </a:p>
        </p:txBody>
      </p:sp>
    </p:spTree>
    <p:extLst>
      <p:ext uri="{BB962C8B-B14F-4D97-AF65-F5344CB8AC3E}">
        <p14:creationId xmlns:p14="http://schemas.microsoft.com/office/powerpoint/2010/main" val="24259216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 113">
            <a:extLst>
              <a:ext uri="{FF2B5EF4-FFF2-40B4-BE49-F238E27FC236}">
                <a16:creationId xmlns:a16="http://schemas.microsoft.com/office/drawing/2014/main" id="{BAD69A72-E2F0-710B-A263-9AAE05DE99CD}"/>
              </a:ext>
            </a:extLst>
          </p:cNvPr>
          <p:cNvSpPr/>
          <p:nvPr/>
        </p:nvSpPr>
        <p:spPr>
          <a:xfrm>
            <a:off x="4773831" y="6489730"/>
            <a:ext cx="7322402" cy="379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9F7AD3F0-4AF7-622D-585A-4DDF8DA086F5}"/>
              </a:ext>
            </a:extLst>
          </p:cNvPr>
          <p:cNvSpPr/>
          <p:nvPr/>
        </p:nvSpPr>
        <p:spPr>
          <a:xfrm>
            <a:off x="23121" y="0"/>
            <a:ext cx="7032246" cy="1085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AE8545-E49A-C559-22DA-A316F6846A13}"/>
              </a:ext>
            </a:extLst>
          </p:cNvPr>
          <p:cNvSpPr/>
          <p:nvPr/>
        </p:nvSpPr>
        <p:spPr>
          <a:xfrm>
            <a:off x="10239274" y="0"/>
            <a:ext cx="1969475" cy="182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2" name="Google Shape;384;p56">
            <a:extLst>
              <a:ext uri="{FF2B5EF4-FFF2-40B4-BE49-F238E27FC236}">
                <a16:creationId xmlns:a16="http://schemas.microsoft.com/office/drawing/2014/main" id="{87F85D6E-1E23-DE74-A05A-9D29EEF6A4CE}"/>
              </a:ext>
            </a:extLst>
          </p:cNvPr>
          <p:cNvSpPr txBox="1"/>
          <p:nvPr/>
        </p:nvSpPr>
        <p:spPr>
          <a:xfrm>
            <a:off x="9149833" y="2391575"/>
            <a:ext cx="29464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332;p56">
            <a:extLst>
              <a:ext uri="{FF2B5EF4-FFF2-40B4-BE49-F238E27FC236}">
                <a16:creationId xmlns:a16="http://schemas.microsoft.com/office/drawing/2014/main" id="{4BDF553F-AAC4-6989-C890-A4CDE15B7A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2400" y="154588"/>
            <a:ext cx="11192800" cy="7636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r>
              <a:rPr lang="en" sz="40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en" sz="4000" b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CRIS </a:t>
            </a:r>
            <a:r>
              <a:rPr lang="en" sz="40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| </a:t>
            </a:r>
            <a:r>
              <a:rPr lang="en" sz="36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Enriquecimento da </a:t>
            </a:r>
            <a:r>
              <a:rPr lang="en" sz="3600" b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36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1" name="Google Shape;333;p56">
            <a:extLst>
              <a:ext uri="{FF2B5EF4-FFF2-40B4-BE49-F238E27FC236}">
                <a16:creationId xmlns:a16="http://schemas.microsoft.com/office/drawing/2014/main" id="{4E6C049A-8108-E025-CC56-7D446848EE1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60623" y="234717"/>
            <a:ext cx="2564201" cy="6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428;p58">
            <a:extLst>
              <a:ext uri="{FF2B5EF4-FFF2-40B4-BE49-F238E27FC236}">
                <a16:creationId xmlns:a16="http://schemas.microsoft.com/office/drawing/2014/main" id="{E7CEF820-383C-95C6-46A2-D6F941AEDDAC}"/>
              </a:ext>
            </a:extLst>
          </p:cNvPr>
          <p:cNvSpPr txBox="1"/>
          <p:nvPr/>
        </p:nvSpPr>
        <p:spPr>
          <a:xfrm>
            <a:off x="3978658" y="5682201"/>
            <a:ext cx="3922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2800"/>
            </a:pPr>
            <a:r>
              <a:rPr lang="en" sz="4400" b="1">
                <a:solidFill>
                  <a:srgbClr val="00ADC5"/>
                </a:solidFill>
                <a:latin typeface="Lobster"/>
                <a:ea typeface="Lobster"/>
                <a:cs typeface="Lobster"/>
                <a:sym typeface="Lobster"/>
              </a:rPr>
              <a:t>83 798</a:t>
            </a:r>
            <a:r>
              <a:rPr lang="en" sz="4400" b="1">
                <a:solidFill>
                  <a:srgbClr val="9FC5E8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" sz="3467" b="1">
                <a:solidFill>
                  <a:srgbClr val="073763"/>
                </a:solidFill>
                <a:latin typeface="Lobster"/>
                <a:ea typeface="Lobster"/>
                <a:cs typeface="Lobster"/>
                <a:sym typeface="Lobster"/>
              </a:rPr>
              <a:t>registos</a:t>
            </a:r>
          </a:p>
        </p:txBody>
      </p:sp>
      <p:sp>
        <p:nvSpPr>
          <p:cNvPr id="65" name="Google Shape;432;p58">
            <a:extLst>
              <a:ext uri="{FF2B5EF4-FFF2-40B4-BE49-F238E27FC236}">
                <a16:creationId xmlns:a16="http://schemas.microsoft.com/office/drawing/2014/main" id="{A5B30367-D199-442B-5C8C-9BBBC6E3FE25}"/>
              </a:ext>
            </a:extLst>
          </p:cNvPr>
          <p:cNvSpPr txBox="1"/>
          <p:nvPr/>
        </p:nvSpPr>
        <p:spPr>
          <a:xfrm>
            <a:off x="3978658" y="6481212"/>
            <a:ext cx="8136000" cy="5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r">
              <a:lnSpc>
                <a:spcPct val="90000"/>
              </a:lnSpc>
              <a:buClr>
                <a:srgbClr val="000000"/>
              </a:buClr>
              <a:buSzPts val="800"/>
            </a:pPr>
            <a:r>
              <a:rPr lang="en"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Fundação para a Ciência e Tecnologia (FCT), </a:t>
            </a:r>
            <a:r>
              <a:rPr lang="en" sz="800" i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FCT Self-Evaluation Report</a:t>
            </a:r>
            <a:r>
              <a:rPr lang="en"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2015</a:t>
            </a:r>
            <a:endParaRPr sz="800" i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r">
              <a:lnSpc>
                <a:spcPct val="90000"/>
              </a:lnSpc>
              <a:buClr>
                <a:srgbClr val="000000"/>
              </a:buClr>
              <a:buSzPts val="800"/>
            </a:pPr>
            <a:r>
              <a:rPr lang="en" sz="800" i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Websites</a:t>
            </a:r>
            <a:r>
              <a:rPr lang="en"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oficiais: QREN, COMPETE, IAPMEI, Portugal 2020, FCG, FC, Dimensions Funders, OpenAIRE e EU Open Data Portal</a:t>
            </a:r>
            <a:endParaRPr sz="800" i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2085;p141">
            <a:extLst>
              <a:ext uri="{FF2B5EF4-FFF2-40B4-BE49-F238E27FC236}">
                <a16:creationId xmlns:a16="http://schemas.microsoft.com/office/drawing/2014/main" id="{247DCA10-2028-1101-9F4F-966D88B35738}"/>
              </a:ext>
            </a:extLst>
          </p:cNvPr>
          <p:cNvSpPr/>
          <p:nvPr/>
        </p:nvSpPr>
        <p:spPr>
          <a:xfrm>
            <a:off x="10043447" y="3419097"/>
            <a:ext cx="142800" cy="140800"/>
          </a:xfrm>
          <a:prstGeom prst="ellipse">
            <a:avLst/>
          </a:prstGeom>
          <a:solidFill>
            <a:srgbClr val="6677CC">
              <a:alpha val="20390"/>
            </a:srgb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600"/>
            </a:pPr>
            <a:endParaRPr sz="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2086;p141">
            <a:extLst>
              <a:ext uri="{FF2B5EF4-FFF2-40B4-BE49-F238E27FC236}">
                <a16:creationId xmlns:a16="http://schemas.microsoft.com/office/drawing/2014/main" id="{44E4AE0B-BCD0-B048-5B19-DCA579775981}"/>
              </a:ext>
            </a:extLst>
          </p:cNvPr>
          <p:cNvSpPr txBox="1"/>
          <p:nvPr/>
        </p:nvSpPr>
        <p:spPr>
          <a:xfrm>
            <a:off x="8308528" y="3460709"/>
            <a:ext cx="1965200" cy="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71100" rIns="71100" bIns="711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900"/>
            </a:pPr>
            <a:r>
              <a:rPr lang="en" sz="1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INTERNACIONAL</a:t>
            </a:r>
            <a:endParaRPr sz="12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2087;p141">
            <a:extLst>
              <a:ext uri="{FF2B5EF4-FFF2-40B4-BE49-F238E27FC236}">
                <a16:creationId xmlns:a16="http://schemas.microsoft.com/office/drawing/2014/main" id="{A23A7CE1-7D2A-C7D3-9291-388A086C5054}"/>
              </a:ext>
            </a:extLst>
          </p:cNvPr>
          <p:cNvSpPr txBox="1"/>
          <p:nvPr/>
        </p:nvSpPr>
        <p:spPr>
          <a:xfrm>
            <a:off x="6882412" y="4849823"/>
            <a:ext cx="21368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1600" b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FP1-FP7</a:t>
            </a:r>
            <a:endParaRPr sz="1600" b="1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" sz="1600" b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H2020</a:t>
            </a:r>
            <a:endParaRPr sz="400" b="1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8" name="Google Shape;2089;p141">
            <a:extLst>
              <a:ext uri="{FF2B5EF4-FFF2-40B4-BE49-F238E27FC236}">
                <a16:creationId xmlns:a16="http://schemas.microsoft.com/office/drawing/2014/main" id="{94BCBF72-282D-75E0-760B-099905CA4C40}"/>
              </a:ext>
            </a:extLst>
          </p:cNvPr>
          <p:cNvGrpSpPr/>
          <p:nvPr/>
        </p:nvGrpSpPr>
        <p:grpSpPr>
          <a:xfrm>
            <a:off x="6747974" y="2461479"/>
            <a:ext cx="3784849" cy="2747749"/>
            <a:chOff x="5835272" y="1643043"/>
            <a:chExt cx="2893911" cy="2257682"/>
          </a:xfrm>
        </p:grpSpPr>
        <p:sp>
          <p:nvSpPr>
            <p:cNvPr id="10" name="Google Shape;2090;p141">
              <a:extLst>
                <a:ext uri="{FF2B5EF4-FFF2-40B4-BE49-F238E27FC236}">
                  <a16:creationId xmlns:a16="http://schemas.microsoft.com/office/drawing/2014/main" id="{5DFDD04B-206D-C9A9-7540-3958CA25FF82}"/>
                </a:ext>
              </a:extLst>
            </p:cNvPr>
            <p:cNvSpPr/>
            <p:nvPr/>
          </p:nvSpPr>
          <p:spPr>
            <a:xfrm>
              <a:off x="6596877" y="1775730"/>
              <a:ext cx="1800005" cy="1799992"/>
            </a:xfrm>
            <a:custGeom>
              <a:avLst/>
              <a:gdLst/>
              <a:ahLst/>
              <a:cxnLst/>
              <a:rect l="l" t="t" r="r" b="b"/>
              <a:pathLst>
                <a:path w="1800005" h="1799992" extrusionOk="0">
                  <a:moveTo>
                    <a:pt x="0" y="899996"/>
                  </a:moveTo>
                  <a:cubicBezTo>
                    <a:pt x="0" y="402942"/>
                    <a:pt x="402945" y="0"/>
                    <a:pt x="900003" y="0"/>
                  </a:cubicBezTo>
                  <a:cubicBezTo>
                    <a:pt x="1397061" y="0"/>
                    <a:pt x="1800006" y="402942"/>
                    <a:pt x="1800006" y="899996"/>
                  </a:cubicBezTo>
                  <a:cubicBezTo>
                    <a:pt x="1800006" y="1397050"/>
                    <a:pt x="1397061" y="1799992"/>
                    <a:pt x="900003" y="1799992"/>
                  </a:cubicBezTo>
                  <a:cubicBezTo>
                    <a:pt x="402945" y="1799992"/>
                    <a:pt x="0" y="1397050"/>
                    <a:pt x="0" y="899996"/>
                  </a:cubicBezTo>
                  <a:close/>
                </a:path>
              </a:pathLst>
            </a:custGeom>
            <a:solidFill>
              <a:srgbClr val="0737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422567" tIns="422567" rIns="422567" bIns="422567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600"/>
              </a:pPr>
              <a:endParaRPr sz="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" name="Google Shape;2091;p141">
              <a:extLst>
                <a:ext uri="{FF2B5EF4-FFF2-40B4-BE49-F238E27FC236}">
                  <a16:creationId xmlns:a16="http://schemas.microsoft.com/office/drawing/2014/main" id="{9F7E318B-C058-22D1-F7D1-384DC1AA6474}"/>
                </a:ext>
              </a:extLst>
            </p:cNvPr>
            <p:cNvSpPr/>
            <p:nvPr/>
          </p:nvSpPr>
          <p:spPr>
            <a:xfrm>
              <a:off x="5835272" y="2078759"/>
              <a:ext cx="1439997" cy="1439997"/>
            </a:xfrm>
            <a:custGeom>
              <a:avLst/>
              <a:gdLst/>
              <a:ahLst/>
              <a:cxnLst/>
              <a:rect l="l" t="t" r="r" b="b"/>
              <a:pathLst>
                <a:path w="1439997" h="1439997" extrusionOk="0">
                  <a:moveTo>
                    <a:pt x="0" y="719999"/>
                  </a:moveTo>
                  <a:cubicBezTo>
                    <a:pt x="0" y="322355"/>
                    <a:pt x="322355" y="0"/>
                    <a:pt x="719999" y="0"/>
                  </a:cubicBezTo>
                  <a:cubicBezTo>
                    <a:pt x="1117643" y="0"/>
                    <a:pt x="1439998" y="322355"/>
                    <a:pt x="1439998" y="719999"/>
                  </a:cubicBezTo>
                  <a:cubicBezTo>
                    <a:pt x="1439998" y="1117643"/>
                    <a:pt x="1117643" y="1439998"/>
                    <a:pt x="719999" y="1439998"/>
                  </a:cubicBezTo>
                  <a:cubicBezTo>
                    <a:pt x="322355" y="1439998"/>
                    <a:pt x="0" y="1117643"/>
                    <a:pt x="0" y="719999"/>
                  </a:cubicBezTo>
                  <a:close/>
                </a:path>
              </a:pathLst>
            </a:custGeom>
            <a:solidFill>
              <a:srgbClr val="00ADC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42133" tIns="342133" rIns="342133" bIns="342133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1000"/>
              </a:pPr>
              <a:r>
                <a:rPr lang="en" sz="1333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União Europeia</a:t>
              </a:r>
              <a:endParaRPr sz="133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3" name="Google Shape;2092;p141">
              <a:extLst>
                <a:ext uri="{FF2B5EF4-FFF2-40B4-BE49-F238E27FC236}">
                  <a16:creationId xmlns:a16="http://schemas.microsoft.com/office/drawing/2014/main" id="{D1B01B03-F1A4-840E-0344-65E2040475E2}"/>
                </a:ext>
              </a:extLst>
            </p:cNvPr>
            <p:cNvSpPr/>
            <p:nvPr/>
          </p:nvSpPr>
          <p:spPr>
            <a:xfrm>
              <a:off x="7550357" y="1643043"/>
              <a:ext cx="712796" cy="671221"/>
            </a:xfrm>
            <a:custGeom>
              <a:avLst/>
              <a:gdLst/>
              <a:ahLst/>
              <a:cxnLst/>
              <a:rect l="l" t="t" r="r" b="b"/>
              <a:pathLst>
                <a:path w="791996" h="792001" extrusionOk="0">
                  <a:moveTo>
                    <a:pt x="0" y="396001"/>
                  </a:moveTo>
                  <a:cubicBezTo>
                    <a:pt x="0" y="177296"/>
                    <a:pt x="177294" y="0"/>
                    <a:pt x="395998" y="0"/>
                  </a:cubicBezTo>
                  <a:cubicBezTo>
                    <a:pt x="614702" y="0"/>
                    <a:pt x="791996" y="177296"/>
                    <a:pt x="791996" y="396001"/>
                  </a:cubicBezTo>
                  <a:cubicBezTo>
                    <a:pt x="791996" y="614706"/>
                    <a:pt x="614702" y="792002"/>
                    <a:pt x="395998" y="792002"/>
                  </a:cubicBezTo>
                  <a:cubicBezTo>
                    <a:pt x="177294" y="792002"/>
                    <a:pt x="0" y="614706"/>
                    <a:pt x="0" y="396001"/>
                  </a:cubicBezTo>
                  <a:close/>
                </a:path>
              </a:pathLst>
            </a:custGeom>
            <a:solidFill>
              <a:srgbClr val="6FA8D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215600" tIns="215600" rIns="215600" bIns="21560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600"/>
              </a:pPr>
              <a:r>
                <a:rPr lang="en" sz="8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EMBO</a:t>
              </a:r>
              <a:endPara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" name="Google Shape;2093;p141">
              <a:extLst>
                <a:ext uri="{FF2B5EF4-FFF2-40B4-BE49-F238E27FC236}">
                  <a16:creationId xmlns:a16="http://schemas.microsoft.com/office/drawing/2014/main" id="{16E59135-C18B-734E-FCC3-2AB5BAFCA15E}"/>
                </a:ext>
              </a:extLst>
            </p:cNvPr>
            <p:cNvSpPr/>
            <p:nvPr/>
          </p:nvSpPr>
          <p:spPr>
            <a:xfrm>
              <a:off x="7484626" y="2381677"/>
              <a:ext cx="129900" cy="1296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" name="Google Shape;2094;p141">
              <a:extLst>
                <a:ext uri="{FF2B5EF4-FFF2-40B4-BE49-F238E27FC236}">
                  <a16:creationId xmlns:a16="http://schemas.microsoft.com/office/drawing/2014/main" id="{42B9F609-7D6C-5EEF-58AD-A1F4096DDF3D}"/>
                </a:ext>
              </a:extLst>
            </p:cNvPr>
            <p:cNvSpPr/>
            <p:nvPr/>
          </p:nvSpPr>
          <p:spPr>
            <a:xfrm>
              <a:off x="7588450" y="1644368"/>
              <a:ext cx="179100" cy="1791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" name="Google Shape;2095;p141">
              <a:extLst>
                <a:ext uri="{FF2B5EF4-FFF2-40B4-BE49-F238E27FC236}">
                  <a16:creationId xmlns:a16="http://schemas.microsoft.com/office/drawing/2014/main" id="{80081ED7-674A-4D45-64AA-474BF5468624}"/>
                </a:ext>
              </a:extLst>
            </p:cNvPr>
            <p:cNvSpPr/>
            <p:nvPr/>
          </p:nvSpPr>
          <p:spPr>
            <a:xfrm>
              <a:off x="6728922" y="3242271"/>
              <a:ext cx="323700" cy="3237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7" name="Google Shape;2096;p141">
              <a:extLst>
                <a:ext uri="{FF2B5EF4-FFF2-40B4-BE49-F238E27FC236}">
                  <a16:creationId xmlns:a16="http://schemas.microsoft.com/office/drawing/2014/main" id="{1B2D926A-CF9E-18A7-D423-0562A441CC9E}"/>
                </a:ext>
              </a:extLst>
            </p:cNvPr>
            <p:cNvSpPr/>
            <p:nvPr/>
          </p:nvSpPr>
          <p:spPr>
            <a:xfrm>
              <a:off x="6610143" y="1964645"/>
              <a:ext cx="129900" cy="1296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" name="Google Shape;2097;p141">
              <a:extLst>
                <a:ext uri="{FF2B5EF4-FFF2-40B4-BE49-F238E27FC236}">
                  <a16:creationId xmlns:a16="http://schemas.microsoft.com/office/drawing/2014/main" id="{CC23C13A-748F-7403-C035-E9E7DE6BE4FC}"/>
                </a:ext>
              </a:extLst>
            </p:cNvPr>
            <p:cNvSpPr/>
            <p:nvPr/>
          </p:nvSpPr>
          <p:spPr>
            <a:xfrm>
              <a:off x="8575813" y="2496579"/>
              <a:ext cx="129900" cy="1296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9" name="Google Shape;2098;p141">
              <a:extLst>
                <a:ext uri="{FF2B5EF4-FFF2-40B4-BE49-F238E27FC236}">
                  <a16:creationId xmlns:a16="http://schemas.microsoft.com/office/drawing/2014/main" id="{F991F4B2-17E5-1A4A-9595-49D0FA284F70}"/>
                </a:ext>
              </a:extLst>
            </p:cNvPr>
            <p:cNvSpPr/>
            <p:nvPr/>
          </p:nvSpPr>
          <p:spPr>
            <a:xfrm>
              <a:off x="6130797" y="2528048"/>
              <a:ext cx="129900" cy="1296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0" name="Google Shape;2099;p141">
              <a:extLst>
                <a:ext uri="{FF2B5EF4-FFF2-40B4-BE49-F238E27FC236}">
                  <a16:creationId xmlns:a16="http://schemas.microsoft.com/office/drawing/2014/main" id="{0D16875A-DE3C-AA44-74E7-67050A0124D4}"/>
                </a:ext>
              </a:extLst>
            </p:cNvPr>
            <p:cNvSpPr/>
            <p:nvPr/>
          </p:nvSpPr>
          <p:spPr>
            <a:xfrm>
              <a:off x="8206914" y="1704439"/>
              <a:ext cx="129900" cy="1296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" name="Google Shape;2100;p141">
              <a:extLst>
                <a:ext uri="{FF2B5EF4-FFF2-40B4-BE49-F238E27FC236}">
                  <a16:creationId xmlns:a16="http://schemas.microsoft.com/office/drawing/2014/main" id="{DFFB5FB0-1D65-517C-BCE8-5A7D6619910F}"/>
                </a:ext>
              </a:extLst>
            </p:cNvPr>
            <p:cNvSpPr/>
            <p:nvPr/>
          </p:nvSpPr>
          <p:spPr>
            <a:xfrm>
              <a:off x="8184947" y="3377818"/>
              <a:ext cx="179100" cy="1791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" name="Google Shape;2101;p141">
              <a:extLst>
                <a:ext uri="{FF2B5EF4-FFF2-40B4-BE49-F238E27FC236}">
                  <a16:creationId xmlns:a16="http://schemas.microsoft.com/office/drawing/2014/main" id="{F1701754-B99D-6EEC-8FC0-D4BCDCBF1BE9}"/>
                </a:ext>
              </a:extLst>
            </p:cNvPr>
            <p:cNvSpPr/>
            <p:nvPr/>
          </p:nvSpPr>
          <p:spPr>
            <a:xfrm>
              <a:off x="7702526" y="3771125"/>
              <a:ext cx="129900" cy="1296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" name="Google Shape;2102;p141">
              <a:extLst>
                <a:ext uri="{FF2B5EF4-FFF2-40B4-BE49-F238E27FC236}">
                  <a16:creationId xmlns:a16="http://schemas.microsoft.com/office/drawing/2014/main" id="{77019CFA-AB7B-2F8F-55DD-EB5250D4EEA4}"/>
                </a:ext>
              </a:extLst>
            </p:cNvPr>
            <p:cNvSpPr/>
            <p:nvPr/>
          </p:nvSpPr>
          <p:spPr>
            <a:xfrm>
              <a:off x="7994341" y="2686018"/>
              <a:ext cx="576177" cy="576181"/>
            </a:xfrm>
            <a:custGeom>
              <a:avLst/>
              <a:gdLst/>
              <a:ahLst/>
              <a:cxnLst/>
              <a:rect l="l" t="t" r="r" b="b"/>
              <a:pathLst>
                <a:path w="791996" h="792001" extrusionOk="0">
                  <a:moveTo>
                    <a:pt x="0" y="396001"/>
                  </a:moveTo>
                  <a:cubicBezTo>
                    <a:pt x="0" y="177296"/>
                    <a:pt x="177294" y="0"/>
                    <a:pt x="395998" y="0"/>
                  </a:cubicBezTo>
                  <a:cubicBezTo>
                    <a:pt x="614702" y="0"/>
                    <a:pt x="791996" y="177296"/>
                    <a:pt x="791996" y="396001"/>
                  </a:cubicBezTo>
                  <a:cubicBezTo>
                    <a:pt x="791996" y="614706"/>
                    <a:pt x="614702" y="792002"/>
                    <a:pt x="395998" y="792002"/>
                  </a:cubicBezTo>
                  <a:cubicBezTo>
                    <a:pt x="177294" y="792002"/>
                    <a:pt x="0" y="614706"/>
                    <a:pt x="0" y="396001"/>
                  </a:cubicBezTo>
                  <a:close/>
                </a:path>
              </a:pathLst>
            </a:custGeom>
            <a:solidFill>
              <a:srgbClr val="6FA8D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215600" tIns="215600" rIns="215600" bIns="21560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600"/>
              </a:pPr>
              <a:r>
                <a:rPr lang="en" sz="8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EEA</a:t>
              </a:r>
              <a:endParaRPr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" name="Google Shape;2103;p141">
              <a:extLst>
                <a:ext uri="{FF2B5EF4-FFF2-40B4-BE49-F238E27FC236}">
                  <a16:creationId xmlns:a16="http://schemas.microsoft.com/office/drawing/2014/main" id="{6FAD5311-BF74-234E-DBDF-BD6E7EFBF306}"/>
                </a:ext>
              </a:extLst>
            </p:cNvPr>
            <p:cNvSpPr/>
            <p:nvPr/>
          </p:nvSpPr>
          <p:spPr>
            <a:xfrm>
              <a:off x="7420444" y="3207943"/>
              <a:ext cx="129900" cy="1296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" name="Google Shape;2104;p141">
              <a:extLst>
                <a:ext uri="{FF2B5EF4-FFF2-40B4-BE49-F238E27FC236}">
                  <a16:creationId xmlns:a16="http://schemas.microsoft.com/office/drawing/2014/main" id="{08A0F650-9CED-E5D7-7AA6-40552C86C0AD}"/>
                </a:ext>
              </a:extLst>
            </p:cNvPr>
            <p:cNvSpPr/>
            <p:nvPr/>
          </p:nvSpPr>
          <p:spPr>
            <a:xfrm>
              <a:off x="6942393" y="1778654"/>
              <a:ext cx="129900" cy="1296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" name="Google Shape;2105;p141">
              <a:extLst>
                <a:ext uri="{FF2B5EF4-FFF2-40B4-BE49-F238E27FC236}">
                  <a16:creationId xmlns:a16="http://schemas.microsoft.com/office/drawing/2014/main" id="{DFBF982B-8878-BF7D-980B-B9755132E5BA}"/>
                </a:ext>
              </a:extLst>
            </p:cNvPr>
            <p:cNvSpPr txBox="1"/>
            <p:nvPr/>
          </p:nvSpPr>
          <p:spPr>
            <a:xfrm>
              <a:off x="6942382" y="2396454"/>
              <a:ext cx="1786800" cy="35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1100" tIns="71100" rIns="71100" bIns="71100" anchor="t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1000"/>
              </a:pPr>
              <a:r>
                <a:rPr lang="en" sz="1333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INTERNACIONAL</a:t>
              </a:r>
              <a:endParaRPr sz="1333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8" name="Google Shape;2106;p141">
            <a:extLst>
              <a:ext uri="{FF2B5EF4-FFF2-40B4-BE49-F238E27FC236}">
                <a16:creationId xmlns:a16="http://schemas.microsoft.com/office/drawing/2014/main" id="{2D5BBE84-60FB-137B-46B7-CED4EE4EC7AA}"/>
              </a:ext>
            </a:extLst>
          </p:cNvPr>
          <p:cNvGrpSpPr/>
          <p:nvPr/>
        </p:nvGrpSpPr>
        <p:grpSpPr>
          <a:xfrm>
            <a:off x="2136669" y="1918704"/>
            <a:ext cx="3731876" cy="3290515"/>
            <a:chOff x="4" y="1335909"/>
            <a:chExt cx="2873917" cy="2558721"/>
          </a:xfrm>
        </p:grpSpPr>
        <p:sp>
          <p:nvSpPr>
            <p:cNvPr id="29" name="Google Shape;2107;p141">
              <a:extLst>
                <a:ext uri="{FF2B5EF4-FFF2-40B4-BE49-F238E27FC236}">
                  <a16:creationId xmlns:a16="http://schemas.microsoft.com/office/drawing/2014/main" id="{F1DA4E91-506B-5496-F472-C91341EAC3CD}"/>
                </a:ext>
              </a:extLst>
            </p:cNvPr>
            <p:cNvSpPr/>
            <p:nvPr/>
          </p:nvSpPr>
          <p:spPr>
            <a:xfrm>
              <a:off x="774784" y="1923105"/>
              <a:ext cx="1800005" cy="1799992"/>
            </a:xfrm>
            <a:custGeom>
              <a:avLst/>
              <a:gdLst/>
              <a:ahLst/>
              <a:cxnLst/>
              <a:rect l="l" t="t" r="r" b="b"/>
              <a:pathLst>
                <a:path w="1800005" h="1799992" extrusionOk="0">
                  <a:moveTo>
                    <a:pt x="0" y="899996"/>
                  </a:moveTo>
                  <a:cubicBezTo>
                    <a:pt x="0" y="402942"/>
                    <a:pt x="402945" y="0"/>
                    <a:pt x="900003" y="0"/>
                  </a:cubicBezTo>
                  <a:cubicBezTo>
                    <a:pt x="1397061" y="0"/>
                    <a:pt x="1800006" y="402942"/>
                    <a:pt x="1800006" y="899996"/>
                  </a:cubicBezTo>
                  <a:cubicBezTo>
                    <a:pt x="1800006" y="1397050"/>
                    <a:pt x="1397061" y="1799992"/>
                    <a:pt x="900003" y="1799992"/>
                  </a:cubicBezTo>
                  <a:cubicBezTo>
                    <a:pt x="402945" y="1799992"/>
                    <a:pt x="0" y="1397050"/>
                    <a:pt x="0" y="899996"/>
                  </a:cubicBezTo>
                  <a:close/>
                </a:path>
              </a:pathLst>
            </a:custGeom>
            <a:solidFill>
              <a:srgbClr val="0737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422567" tIns="422567" rIns="422567" bIns="422567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1100"/>
              </a:pPr>
              <a:endParaRPr sz="1467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108;p141">
              <a:extLst>
                <a:ext uri="{FF2B5EF4-FFF2-40B4-BE49-F238E27FC236}">
                  <a16:creationId xmlns:a16="http://schemas.microsoft.com/office/drawing/2014/main" id="{FE1B4555-6995-9D93-27C2-3246D599412B}"/>
                </a:ext>
              </a:extLst>
            </p:cNvPr>
            <p:cNvSpPr/>
            <p:nvPr/>
          </p:nvSpPr>
          <p:spPr>
            <a:xfrm>
              <a:off x="4" y="2232546"/>
              <a:ext cx="1079998" cy="1079998"/>
            </a:xfrm>
            <a:custGeom>
              <a:avLst/>
              <a:gdLst/>
              <a:ahLst/>
              <a:cxnLst/>
              <a:rect l="l" t="t" r="r" b="b"/>
              <a:pathLst>
                <a:path w="1439997" h="1439997" extrusionOk="0">
                  <a:moveTo>
                    <a:pt x="0" y="719999"/>
                  </a:moveTo>
                  <a:cubicBezTo>
                    <a:pt x="0" y="322355"/>
                    <a:pt x="322355" y="0"/>
                    <a:pt x="719999" y="0"/>
                  </a:cubicBezTo>
                  <a:cubicBezTo>
                    <a:pt x="1117643" y="0"/>
                    <a:pt x="1439998" y="322355"/>
                    <a:pt x="1439998" y="719999"/>
                  </a:cubicBezTo>
                  <a:cubicBezTo>
                    <a:pt x="1439998" y="1117643"/>
                    <a:pt x="1117643" y="1439998"/>
                    <a:pt x="719999" y="1439998"/>
                  </a:cubicBezTo>
                  <a:cubicBezTo>
                    <a:pt x="322355" y="1439998"/>
                    <a:pt x="0" y="1117643"/>
                    <a:pt x="0" y="719999"/>
                  </a:cubicBezTo>
                  <a:close/>
                </a:path>
              </a:pathLst>
            </a:custGeom>
            <a:solidFill>
              <a:srgbClr val="00ADC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42133" tIns="342133" rIns="342133" bIns="342133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1200"/>
              </a:pPr>
              <a:r>
                <a:rPr lang="en" sz="16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FCT</a:t>
              </a:r>
              <a:endParaRPr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1" name="Google Shape;2109;p141">
              <a:extLst>
                <a:ext uri="{FF2B5EF4-FFF2-40B4-BE49-F238E27FC236}">
                  <a16:creationId xmlns:a16="http://schemas.microsoft.com/office/drawing/2014/main" id="{9A246418-B1E5-0E83-9380-293B963475FC}"/>
                </a:ext>
              </a:extLst>
            </p:cNvPr>
            <p:cNvSpPr/>
            <p:nvPr/>
          </p:nvSpPr>
          <p:spPr>
            <a:xfrm>
              <a:off x="1617685" y="1960359"/>
              <a:ext cx="900895" cy="900901"/>
            </a:xfrm>
            <a:custGeom>
              <a:avLst/>
              <a:gdLst/>
              <a:ahLst/>
              <a:cxnLst/>
              <a:rect l="l" t="t" r="r" b="b"/>
              <a:pathLst>
                <a:path w="791996" h="792001" extrusionOk="0">
                  <a:moveTo>
                    <a:pt x="0" y="396001"/>
                  </a:moveTo>
                  <a:cubicBezTo>
                    <a:pt x="0" y="177296"/>
                    <a:pt x="177294" y="0"/>
                    <a:pt x="395998" y="0"/>
                  </a:cubicBezTo>
                  <a:cubicBezTo>
                    <a:pt x="614702" y="0"/>
                    <a:pt x="791996" y="177296"/>
                    <a:pt x="791996" y="396001"/>
                  </a:cubicBezTo>
                  <a:cubicBezTo>
                    <a:pt x="791996" y="614706"/>
                    <a:pt x="614702" y="792002"/>
                    <a:pt x="395998" y="792002"/>
                  </a:cubicBezTo>
                  <a:cubicBezTo>
                    <a:pt x="177294" y="792002"/>
                    <a:pt x="0" y="614706"/>
                    <a:pt x="0" y="396001"/>
                  </a:cubicBezTo>
                  <a:close/>
                </a:path>
              </a:pathLst>
            </a:custGeom>
            <a:solidFill>
              <a:srgbClr val="6FA8D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215600" tIns="215600" rIns="215600" bIns="21560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600"/>
              </a:pPr>
              <a:r>
                <a:rPr lang="en" sz="8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Portugal 2020</a:t>
              </a:r>
              <a:endPara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2" name="Google Shape;2110;p141">
              <a:extLst>
                <a:ext uri="{FF2B5EF4-FFF2-40B4-BE49-F238E27FC236}">
                  <a16:creationId xmlns:a16="http://schemas.microsoft.com/office/drawing/2014/main" id="{CD35B806-DDDE-F84C-0B1D-7FC98EF61584}"/>
                </a:ext>
              </a:extLst>
            </p:cNvPr>
            <p:cNvSpPr/>
            <p:nvPr/>
          </p:nvSpPr>
          <p:spPr>
            <a:xfrm>
              <a:off x="1021824" y="2830081"/>
              <a:ext cx="539997" cy="540000"/>
            </a:xfrm>
            <a:custGeom>
              <a:avLst/>
              <a:gdLst/>
              <a:ahLst/>
              <a:cxnLst/>
              <a:rect l="l" t="t" r="r" b="b"/>
              <a:pathLst>
                <a:path w="539997" h="540000" extrusionOk="0">
                  <a:moveTo>
                    <a:pt x="0" y="270000"/>
                  </a:moveTo>
                  <a:cubicBezTo>
                    <a:pt x="0" y="120883"/>
                    <a:pt x="120883" y="0"/>
                    <a:pt x="269999" y="0"/>
                  </a:cubicBezTo>
                  <a:cubicBezTo>
                    <a:pt x="419115" y="0"/>
                    <a:pt x="539998" y="120883"/>
                    <a:pt x="539998" y="270000"/>
                  </a:cubicBezTo>
                  <a:cubicBezTo>
                    <a:pt x="539998" y="419117"/>
                    <a:pt x="419115" y="540000"/>
                    <a:pt x="269999" y="540000"/>
                  </a:cubicBezTo>
                  <a:cubicBezTo>
                    <a:pt x="120883" y="540000"/>
                    <a:pt x="0" y="419117"/>
                    <a:pt x="0" y="27000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66400" tIns="166400" rIns="166400" bIns="16640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600"/>
              </a:pPr>
              <a:r>
                <a:rPr lang="en" sz="8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FCG</a:t>
              </a:r>
              <a:endParaRPr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3" name="Google Shape;2111;p141">
              <a:extLst>
                <a:ext uri="{FF2B5EF4-FFF2-40B4-BE49-F238E27FC236}">
                  <a16:creationId xmlns:a16="http://schemas.microsoft.com/office/drawing/2014/main" id="{F7D32C02-EE80-B55E-5B2A-0DACE9448B50}"/>
                </a:ext>
              </a:extLst>
            </p:cNvPr>
            <p:cNvSpPr/>
            <p:nvPr/>
          </p:nvSpPr>
          <p:spPr>
            <a:xfrm>
              <a:off x="2401496" y="2501837"/>
              <a:ext cx="446402" cy="445496"/>
            </a:xfrm>
            <a:custGeom>
              <a:avLst/>
              <a:gdLst/>
              <a:ahLst/>
              <a:cxnLst/>
              <a:rect l="l" t="t" r="r" b="b"/>
              <a:pathLst>
                <a:path w="360002" h="359997" extrusionOk="0">
                  <a:moveTo>
                    <a:pt x="0" y="179999"/>
                  </a:moveTo>
                  <a:cubicBezTo>
                    <a:pt x="0" y="80588"/>
                    <a:pt x="80589" y="0"/>
                    <a:pt x="180001" y="0"/>
                  </a:cubicBezTo>
                  <a:cubicBezTo>
                    <a:pt x="279413" y="0"/>
                    <a:pt x="360002" y="80588"/>
                    <a:pt x="360002" y="179999"/>
                  </a:cubicBezTo>
                  <a:cubicBezTo>
                    <a:pt x="360002" y="279410"/>
                    <a:pt x="279413" y="359998"/>
                    <a:pt x="180001" y="359998"/>
                  </a:cubicBezTo>
                  <a:cubicBezTo>
                    <a:pt x="80589" y="359998"/>
                    <a:pt x="0" y="279410"/>
                    <a:pt x="0" y="179999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31233" tIns="131233" rIns="131233" bIns="131233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1200"/>
              </a:pPr>
              <a:r>
                <a:rPr lang="en"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FC</a:t>
              </a:r>
              <a:endPara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2112;p141">
              <a:extLst>
                <a:ext uri="{FF2B5EF4-FFF2-40B4-BE49-F238E27FC236}">
                  <a16:creationId xmlns:a16="http://schemas.microsoft.com/office/drawing/2014/main" id="{851A735A-FDA7-67AA-E32D-FFA8F048A64B}"/>
                </a:ext>
              </a:extLst>
            </p:cNvPr>
            <p:cNvSpPr/>
            <p:nvPr/>
          </p:nvSpPr>
          <p:spPr>
            <a:xfrm>
              <a:off x="1838016" y="3173909"/>
              <a:ext cx="772196" cy="720721"/>
            </a:xfrm>
            <a:custGeom>
              <a:avLst/>
              <a:gdLst/>
              <a:ahLst/>
              <a:cxnLst/>
              <a:rect l="l" t="t" r="r" b="b"/>
              <a:pathLst>
                <a:path w="791996" h="792001" extrusionOk="0">
                  <a:moveTo>
                    <a:pt x="0" y="396001"/>
                  </a:moveTo>
                  <a:cubicBezTo>
                    <a:pt x="0" y="177296"/>
                    <a:pt x="177294" y="0"/>
                    <a:pt x="395998" y="0"/>
                  </a:cubicBezTo>
                  <a:cubicBezTo>
                    <a:pt x="614702" y="0"/>
                    <a:pt x="791996" y="177296"/>
                    <a:pt x="791996" y="396001"/>
                  </a:cubicBezTo>
                  <a:cubicBezTo>
                    <a:pt x="791996" y="614706"/>
                    <a:pt x="614702" y="792002"/>
                    <a:pt x="395998" y="792002"/>
                  </a:cubicBezTo>
                  <a:cubicBezTo>
                    <a:pt x="177294" y="792002"/>
                    <a:pt x="0" y="614706"/>
                    <a:pt x="0" y="396001"/>
                  </a:cubicBezTo>
                  <a:close/>
                </a:path>
              </a:pathLst>
            </a:custGeom>
            <a:solidFill>
              <a:srgbClr val="6FA8D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215600" tIns="215600" rIns="215600" bIns="21560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600"/>
              </a:pPr>
              <a:r>
                <a:rPr lang="en" sz="800">
                  <a:latin typeface="Montserrat"/>
                  <a:ea typeface="Montserrat"/>
                  <a:cs typeface="Montserrat"/>
                  <a:sym typeface="Montserrat"/>
                </a:rPr>
                <a:t>IAPMEI</a:t>
              </a:r>
              <a:endPara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5" name="Google Shape;2113;p141">
              <a:extLst>
                <a:ext uri="{FF2B5EF4-FFF2-40B4-BE49-F238E27FC236}">
                  <a16:creationId xmlns:a16="http://schemas.microsoft.com/office/drawing/2014/main" id="{936B8127-2FEA-FE76-A43F-E2F2181222CC}"/>
                </a:ext>
              </a:extLst>
            </p:cNvPr>
            <p:cNvSpPr/>
            <p:nvPr/>
          </p:nvSpPr>
          <p:spPr>
            <a:xfrm>
              <a:off x="933965" y="1335909"/>
              <a:ext cx="900895" cy="900901"/>
            </a:xfrm>
            <a:custGeom>
              <a:avLst/>
              <a:gdLst/>
              <a:ahLst/>
              <a:cxnLst/>
              <a:rect l="l" t="t" r="r" b="b"/>
              <a:pathLst>
                <a:path w="791996" h="792001" extrusionOk="0">
                  <a:moveTo>
                    <a:pt x="0" y="396001"/>
                  </a:moveTo>
                  <a:cubicBezTo>
                    <a:pt x="0" y="177296"/>
                    <a:pt x="177294" y="0"/>
                    <a:pt x="395998" y="0"/>
                  </a:cubicBezTo>
                  <a:cubicBezTo>
                    <a:pt x="614702" y="0"/>
                    <a:pt x="791996" y="177296"/>
                    <a:pt x="791996" y="396001"/>
                  </a:cubicBezTo>
                  <a:cubicBezTo>
                    <a:pt x="791996" y="614706"/>
                    <a:pt x="614702" y="792002"/>
                    <a:pt x="395998" y="792002"/>
                  </a:cubicBezTo>
                  <a:cubicBezTo>
                    <a:pt x="177294" y="792002"/>
                    <a:pt x="0" y="614706"/>
                    <a:pt x="0" y="396001"/>
                  </a:cubicBez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215600" tIns="215600" rIns="215600" bIns="21560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600"/>
              </a:pPr>
              <a:r>
                <a:rPr lang="en" sz="8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QREN</a:t>
              </a:r>
              <a:endParaRPr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6" name="Google Shape;2114;p141">
              <a:extLst>
                <a:ext uri="{FF2B5EF4-FFF2-40B4-BE49-F238E27FC236}">
                  <a16:creationId xmlns:a16="http://schemas.microsoft.com/office/drawing/2014/main" id="{30310CEC-7F3D-0959-C6DD-7E59A7E53693}"/>
                </a:ext>
              </a:extLst>
            </p:cNvPr>
            <p:cNvSpPr/>
            <p:nvPr/>
          </p:nvSpPr>
          <p:spPr>
            <a:xfrm>
              <a:off x="1932900" y="3034164"/>
              <a:ext cx="129900" cy="1296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2115;p141">
              <a:extLst>
                <a:ext uri="{FF2B5EF4-FFF2-40B4-BE49-F238E27FC236}">
                  <a16:creationId xmlns:a16="http://schemas.microsoft.com/office/drawing/2014/main" id="{B2C57B8B-C33C-E742-5172-4979AA195054}"/>
                </a:ext>
              </a:extLst>
            </p:cNvPr>
            <p:cNvSpPr/>
            <p:nvPr/>
          </p:nvSpPr>
          <p:spPr>
            <a:xfrm>
              <a:off x="1505956" y="2232546"/>
              <a:ext cx="179100" cy="1791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2116;p141">
              <a:extLst>
                <a:ext uri="{FF2B5EF4-FFF2-40B4-BE49-F238E27FC236}">
                  <a16:creationId xmlns:a16="http://schemas.microsoft.com/office/drawing/2014/main" id="{5915F4B6-F708-D2F8-5024-248D1C95B2C5}"/>
                </a:ext>
              </a:extLst>
            </p:cNvPr>
            <p:cNvSpPr/>
            <p:nvPr/>
          </p:nvSpPr>
          <p:spPr>
            <a:xfrm>
              <a:off x="644884" y="3046380"/>
              <a:ext cx="323700" cy="3237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2117;p141">
              <a:extLst>
                <a:ext uri="{FF2B5EF4-FFF2-40B4-BE49-F238E27FC236}">
                  <a16:creationId xmlns:a16="http://schemas.microsoft.com/office/drawing/2014/main" id="{8F57F7CB-87E1-91E7-1C9D-7D773AD3B46F}"/>
                </a:ext>
              </a:extLst>
            </p:cNvPr>
            <p:cNvSpPr/>
            <p:nvPr/>
          </p:nvSpPr>
          <p:spPr>
            <a:xfrm>
              <a:off x="748513" y="3491475"/>
              <a:ext cx="129900" cy="1296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2118;p141">
              <a:extLst>
                <a:ext uri="{FF2B5EF4-FFF2-40B4-BE49-F238E27FC236}">
                  <a16:creationId xmlns:a16="http://schemas.microsoft.com/office/drawing/2014/main" id="{FD03822E-F159-D5A0-EF6E-E5C00C938F65}"/>
                </a:ext>
              </a:extLst>
            </p:cNvPr>
            <p:cNvSpPr/>
            <p:nvPr/>
          </p:nvSpPr>
          <p:spPr>
            <a:xfrm>
              <a:off x="2740545" y="2650366"/>
              <a:ext cx="129900" cy="1296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2119;p141">
              <a:extLst>
                <a:ext uri="{FF2B5EF4-FFF2-40B4-BE49-F238E27FC236}">
                  <a16:creationId xmlns:a16="http://schemas.microsoft.com/office/drawing/2014/main" id="{4AB16C86-28C9-4083-6675-5CD8E5C73F63}"/>
                </a:ext>
              </a:extLst>
            </p:cNvPr>
            <p:cNvSpPr/>
            <p:nvPr/>
          </p:nvSpPr>
          <p:spPr>
            <a:xfrm>
              <a:off x="878271" y="2185389"/>
              <a:ext cx="129900" cy="1296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2120;p141">
              <a:extLst>
                <a:ext uri="{FF2B5EF4-FFF2-40B4-BE49-F238E27FC236}">
                  <a16:creationId xmlns:a16="http://schemas.microsoft.com/office/drawing/2014/main" id="{B6872FE9-19F7-91E8-7DA3-E53B049AA236}"/>
                </a:ext>
              </a:extLst>
            </p:cNvPr>
            <p:cNvSpPr/>
            <p:nvPr/>
          </p:nvSpPr>
          <p:spPr>
            <a:xfrm>
              <a:off x="2371646" y="1858226"/>
              <a:ext cx="129900" cy="1296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2121;p141">
              <a:extLst>
                <a:ext uri="{FF2B5EF4-FFF2-40B4-BE49-F238E27FC236}">
                  <a16:creationId xmlns:a16="http://schemas.microsoft.com/office/drawing/2014/main" id="{2170F016-06A6-50B2-168E-6136B6259403}"/>
                </a:ext>
              </a:extLst>
            </p:cNvPr>
            <p:cNvSpPr/>
            <p:nvPr/>
          </p:nvSpPr>
          <p:spPr>
            <a:xfrm>
              <a:off x="2349679" y="3531606"/>
              <a:ext cx="179100" cy="1791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2122;p141">
              <a:extLst>
                <a:ext uri="{FF2B5EF4-FFF2-40B4-BE49-F238E27FC236}">
                  <a16:creationId xmlns:a16="http://schemas.microsoft.com/office/drawing/2014/main" id="{76A389E1-8E08-10BC-FD0D-B95D46AB3EE4}"/>
                </a:ext>
              </a:extLst>
            </p:cNvPr>
            <p:cNvSpPr/>
            <p:nvPr/>
          </p:nvSpPr>
          <p:spPr>
            <a:xfrm>
              <a:off x="1107125" y="1932441"/>
              <a:ext cx="129900" cy="1296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2123;p141">
              <a:extLst>
                <a:ext uri="{FF2B5EF4-FFF2-40B4-BE49-F238E27FC236}">
                  <a16:creationId xmlns:a16="http://schemas.microsoft.com/office/drawing/2014/main" id="{D4359792-DDD6-E94D-EE8F-80735A49D837}"/>
                </a:ext>
              </a:extLst>
            </p:cNvPr>
            <p:cNvSpPr/>
            <p:nvPr/>
          </p:nvSpPr>
          <p:spPr>
            <a:xfrm>
              <a:off x="1581797" y="1414740"/>
              <a:ext cx="129900" cy="1296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2125;p141">
              <a:extLst>
                <a:ext uri="{FF2B5EF4-FFF2-40B4-BE49-F238E27FC236}">
                  <a16:creationId xmlns:a16="http://schemas.microsoft.com/office/drawing/2014/main" id="{4CBFC482-BC12-935B-837A-03EFDF899DAF}"/>
                </a:ext>
              </a:extLst>
            </p:cNvPr>
            <p:cNvSpPr/>
            <p:nvPr/>
          </p:nvSpPr>
          <p:spPr>
            <a:xfrm>
              <a:off x="1585176" y="3361730"/>
              <a:ext cx="129900" cy="1296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2124;p141">
              <a:extLst>
                <a:ext uri="{FF2B5EF4-FFF2-40B4-BE49-F238E27FC236}">
                  <a16:creationId xmlns:a16="http://schemas.microsoft.com/office/drawing/2014/main" id="{4ABFC343-D4E9-2D4C-9A3D-BBAA7EB48D02}"/>
                </a:ext>
              </a:extLst>
            </p:cNvPr>
            <p:cNvSpPr txBox="1"/>
            <p:nvPr/>
          </p:nvSpPr>
          <p:spPr>
            <a:xfrm>
              <a:off x="1087121" y="2908839"/>
              <a:ext cx="1786800" cy="35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1100" tIns="71100" rIns="71100" bIns="71100" anchor="t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1000"/>
              </a:pPr>
              <a:r>
                <a:rPr lang="en" sz="1333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NACIONAL</a:t>
              </a:r>
              <a:endParaRPr sz="1333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48" name="Google Shape;2126;p141">
            <a:extLst>
              <a:ext uri="{FF2B5EF4-FFF2-40B4-BE49-F238E27FC236}">
                <a16:creationId xmlns:a16="http://schemas.microsoft.com/office/drawing/2014/main" id="{5EE1DE24-C6BB-4C56-FD81-17E79DB1B39D}"/>
              </a:ext>
            </a:extLst>
          </p:cNvPr>
          <p:cNvSpPr/>
          <p:nvPr/>
        </p:nvSpPr>
        <p:spPr>
          <a:xfrm>
            <a:off x="3899515" y="4668117"/>
            <a:ext cx="645660" cy="570241"/>
          </a:xfrm>
          <a:custGeom>
            <a:avLst/>
            <a:gdLst/>
            <a:ahLst/>
            <a:cxnLst/>
            <a:rect l="l" t="t" r="r" b="b"/>
            <a:pathLst>
              <a:path w="791996" h="792001" extrusionOk="0">
                <a:moveTo>
                  <a:pt x="0" y="396001"/>
                </a:moveTo>
                <a:cubicBezTo>
                  <a:pt x="0" y="177296"/>
                  <a:pt x="177294" y="0"/>
                  <a:pt x="395998" y="0"/>
                </a:cubicBezTo>
                <a:cubicBezTo>
                  <a:pt x="614702" y="0"/>
                  <a:pt x="791996" y="177296"/>
                  <a:pt x="791996" y="396001"/>
                </a:cubicBezTo>
                <a:cubicBezTo>
                  <a:pt x="791996" y="614706"/>
                  <a:pt x="614702" y="792002"/>
                  <a:pt x="395998" y="792002"/>
                </a:cubicBezTo>
                <a:cubicBezTo>
                  <a:pt x="177294" y="792002"/>
                  <a:pt x="0" y="614706"/>
                  <a:pt x="0" y="396001"/>
                </a:cubicBezTo>
                <a:close/>
              </a:path>
            </a:pathLst>
          </a:custGeom>
          <a:solidFill>
            <a:srgbClr val="00ADC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215600" tIns="215600" rIns="215600" bIns="21560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600"/>
            </a:pPr>
            <a:r>
              <a:rPr lang="en"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ANI</a:t>
            </a:r>
            <a:endParaRPr sz="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2127;p141">
            <a:extLst>
              <a:ext uri="{FF2B5EF4-FFF2-40B4-BE49-F238E27FC236}">
                <a16:creationId xmlns:a16="http://schemas.microsoft.com/office/drawing/2014/main" id="{0877FFE1-78E8-78EC-A1C5-E57038679E2F}"/>
              </a:ext>
            </a:extLst>
          </p:cNvPr>
          <p:cNvSpPr/>
          <p:nvPr/>
        </p:nvSpPr>
        <p:spPr>
          <a:xfrm>
            <a:off x="6727138" y="3022032"/>
            <a:ext cx="1904159" cy="1736000"/>
          </a:xfrm>
          <a:prstGeom prst="flowChartConnector">
            <a:avLst/>
          </a:prstGeom>
          <a:noFill/>
          <a:ln w="25400" cap="flat" cmpd="sng">
            <a:solidFill>
              <a:srgbClr val="E6A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2128;p141">
            <a:extLst>
              <a:ext uri="{FF2B5EF4-FFF2-40B4-BE49-F238E27FC236}">
                <a16:creationId xmlns:a16="http://schemas.microsoft.com/office/drawing/2014/main" id="{C42DA5F7-A8F1-48C4-CDC7-50919172B880}"/>
              </a:ext>
            </a:extLst>
          </p:cNvPr>
          <p:cNvSpPr/>
          <p:nvPr/>
        </p:nvSpPr>
        <p:spPr>
          <a:xfrm>
            <a:off x="3899514" y="4657193"/>
            <a:ext cx="666497" cy="602464"/>
          </a:xfrm>
          <a:prstGeom prst="flowChartConnector">
            <a:avLst/>
          </a:prstGeom>
          <a:noFill/>
          <a:ln w="25400" cap="flat" cmpd="sng">
            <a:solidFill>
              <a:srgbClr val="E6A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2130;p141">
            <a:extLst>
              <a:ext uri="{FF2B5EF4-FFF2-40B4-BE49-F238E27FC236}">
                <a16:creationId xmlns:a16="http://schemas.microsoft.com/office/drawing/2014/main" id="{F7783DA2-C90A-329F-2B6D-6CFA2997CCBD}"/>
              </a:ext>
            </a:extLst>
          </p:cNvPr>
          <p:cNvSpPr txBox="1"/>
          <p:nvPr/>
        </p:nvSpPr>
        <p:spPr>
          <a:xfrm>
            <a:off x="1671009" y="4542016"/>
            <a:ext cx="2133200" cy="1149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2000"/>
            </a:pPr>
            <a:r>
              <a:rPr lang="en" sz="2667" b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82% </a:t>
            </a:r>
            <a:r>
              <a:rPr lang="en" sz="16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financiamento FCT</a:t>
            </a:r>
            <a:endParaRPr sz="40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" name="Google Shape;2127;p141">
            <a:extLst>
              <a:ext uri="{FF2B5EF4-FFF2-40B4-BE49-F238E27FC236}">
                <a16:creationId xmlns:a16="http://schemas.microsoft.com/office/drawing/2014/main" id="{05469D21-D0F0-E7DF-8FD5-5D508A24CE30}"/>
              </a:ext>
            </a:extLst>
          </p:cNvPr>
          <p:cNvSpPr/>
          <p:nvPr/>
        </p:nvSpPr>
        <p:spPr>
          <a:xfrm>
            <a:off x="4214925" y="2737282"/>
            <a:ext cx="1211548" cy="1138836"/>
          </a:xfrm>
          <a:prstGeom prst="flowChartConnector">
            <a:avLst/>
          </a:prstGeom>
          <a:noFill/>
          <a:ln w="25400" cap="flat" cmpd="sng">
            <a:solidFill>
              <a:srgbClr val="E6A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2127;p141">
            <a:extLst>
              <a:ext uri="{FF2B5EF4-FFF2-40B4-BE49-F238E27FC236}">
                <a16:creationId xmlns:a16="http://schemas.microsoft.com/office/drawing/2014/main" id="{BE63BA44-3A85-CC30-9646-8CB83542BBE9}"/>
              </a:ext>
            </a:extLst>
          </p:cNvPr>
          <p:cNvSpPr/>
          <p:nvPr/>
        </p:nvSpPr>
        <p:spPr>
          <a:xfrm>
            <a:off x="3334578" y="1918422"/>
            <a:ext cx="1211548" cy="1138836"/>
          </a:xfrm>
          <a:prstGeom prst="flowChartConnector">
            <a:avLst/>
          </a:prstGeom>
          <a:noFill/>
          <a:ln w="25400" cap="flat" cmpd="sng">
            <a:solidFill>
              <a:srgbClr val="E6A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" name="Picture 54" descr="Chart, pie chart&#10;&#10;Description automatically generated">
            <a:extLst>
              <a:ext uri="{FF2B5EF4-FFF2-40B4-BE49-F238E27FC236}">
                <a16:creationId xmlns:a16="http://schemas.microsoft.com/office/drawing/2014/main" id="{DD8ED95F-38EB-70CE-817B-6038B2F48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648" y="2882290"/>
            <a:ext cx="1800858" cy="1659725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7FE25B51-2E9A-6815-275D-55C0AAF143D7}"/>
              </a:ext>
            </a:extLst>
          </p:cNvPr>
          <p:cNvSpPr/>
          <p:nvPr/>
        </p:nvSpPr>
        <p:spPr>
          <a:xfrm>
            <a:off x="10239274" y="0"/>
            <a:ext cx="1969475" cy="182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1EA29DF-DF66-EACD-0484-14D4A8649037}"/>
              </a:ext>
            </a:extLst>
          </p:cNvPr>
          <p:cNvGrpSpPr/>
          <p:nvPr/>
        </p:nvGrpSpPr>
        <p:grpSpPr>
          <a:xfrm>
            <a:off x="10721648" y="-4291"/>
            <a:ext cx="1447231" cy="1444260"/>
            <a:chOff x="713884" y="2153856"/>
            <a:chExt cx="3165600" cy="3257394"/>
          </a:xfrm>
        </p:grpSpPr>
        <p:pic>
          <p:nvPicPr>
            <p:cNvPr id="57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A1B9F4E7-0446-8175-D16E-387A22B50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58" name="Google Shape;426;p97">
              <a:extLst>
                <a:ext uri="{FF2B5EF4-FFF2-40B4-BE49-F238E27FC236}">
                  <a16:creationId xmlns:a16="http://schemas.microsoft.com/office/drawing/2014/main" id="{FD7B7C3B-A988-76FE-CE05-B7E3969581B1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22D3531-4BBA-604A-1BE3-5E6CC7E211A1}"/>
              </a:ext>
            </a:extLst>
          </p:cNvPr>
          <p:cNvGrpSpPr/>
          <p:nvPr/>
        </p:nvGrpSpPr>
        <p:grpSpPr>
          <a:xfrm>
            <a:off x="11006059" y="223150"/>
            <a:ext cx="954491" cy="935283"/>
            <a:chOff x="8301898" y="1765101"/>
            <a:chExt cx="3292157" cy="3292154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9CFFBB23-C32D-D627-C4C2-03EABDCD53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01898" y="1765101"/>
              <a:ext cx="3292157" cy="3292154"/>
              <a:chOff x="3482938" y="1869896"/>
              <a:chExt cx="2712379" cy="2712377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F59E9E5F-D045-D4C1-B570-18C7C1B5E6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686" t="5183" r="3258" b="4325"/>
              <a:stretch/>
            </p:blipFill>
            <p:spPr>
              <a:xfrm>
                <a:off x="3482938" y="1869896"/>
                <a:ext cx="2712379" cy="2712377"/>
              </a:xfrm>
              <a:prstGeom prst="rect">
                <a:avLst/>
              </a:prstGeom>
            </p:spPr>
          </p:pic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2BC68E2A-7D2F-5D29-0C50-750812AB38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7861" y="2395366"/>
                <a:ext cx="1661436" cy="166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pic>
          <p:nvPicPr>
            <p:cNvPr id="63" name="Google Shape;513;p107">
              <a:extLst>
                <a:ext uri="{FF2B5EF4-FFF2-40B4-BE49-F238E27FC236}">
                  <a16:creationId xmlns:a16="http://schemas.microsoft.com/office/drawing/2014/main" id="{74BA9116-38A0-96FA-F7A1-F7927B693B00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43561" y="2616180"/>
              <a:ext cx="1217227" cy="1217229"/>
            </a:xfrm>
            <a:prstGeom prst="rect">
              <a:avLst/>
            </a:prstGeom>
          </p:spPr>
        </p:pic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4713B503-EC84-967F-059D-92E34D75F136}"/>
              </a:ext>
            </a:extLst>
          </p:cNvPr>
          <p:cNvSpPr txBox="1"/>
          <p:nvPr/>
        </p:nvSpPr>
        <p:spPr>
          <a:xfrm>
            <a:off x="11242785" y="743406"/>
            <a:ext cx="695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/>
              <a:t>Quê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D06C34C-905D-4B6C-13EB-EAB590801C9B}"/>
              </a:ext>
            </a:extLst>
          </p:cNvPr>
          <p:cNvSpPr/>
          <p:nvPr/>
        </p:nvSpPr>
        <p:spPr>
          <a:xfrm>
            <a:off x="10747725" y="1595270"/>
            <a:ext cx="1314949" cy="453066"/>
          </a:xfrm>
          <a:prstGeom prst="rect">
            <a:avLst/>
          </a:prstGeom>
          <a:solidFill>
            <a:srgbClr val="073763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42386096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 113">
            <a:extLst>
              <a:ext uri="{FF2B5EF4-FFF2-40B4-BE49-F238E27FC236}">
                <a16:creationId xmlns:a16="http://schemas.microsoft.com/office/drawing/2014/main" id="{BAD69A72-E2F0-710B-A263-9AAE05DE99CD}"/>
              </a:ext>
            </a:extLst>
          </p:cNvPr>
          <p:cNvSpPr/>
          <p:nvPr/>
        </p:nvSpPr>
        <p:spPr>
          <a:xfrm>
            <a:off x="4773831" y="6489730"/>
            <a:ext cx="7322402" cy="379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9F7AD3F0-4AF7-622D-585A-4DDF8DA086F5}"/>
              </a:ext>
            </a:extLst>
          </p:cNvPr>
          <p:cNvSpPr/>
          <p:nvPr/>
        </p:nvSpPr>
        <p:spPr>
          <a:xfrm>
            <a:off x="23121" y="0"/>
            <a:ext cx="7032246" cy="1085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AE8545-E49A-C559-22DA-A316F6846A13}"/>
              </a:ext>
            </a:extLst>
          </p:cNvPr>
          <p:cNvSpPr/>
          <p:nvPr/>
        </p:nvSpPr>
        <p:spPr>
          <a:xfrm>
            <a:off x="10239274" y="0"/>
            <a:ext cx="1969475" cy="182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2" name="Google Shape;384;p56">
            <a:extLst>
              <a:ext uri="{FF2B5EF4-FFF2-40B4-BE49-F238E27FC236}">
                <a16:creationId xmlns:a16="http://schemas.microsoft.com/office/drawing/2014/main" id="{87F85D6E-1E23-DE74-A05A-9D29EEF6A4CE}"/>
              </a:ext>
            </a:extLst>
          </p:cNvPr>
          <p:cNvSpPr txBox="1"/>
          <p:nvPr/>
        </p:nvSpPr>
        <p:spPr>
          <a:xfrm>
            <a:off x="9149833" y="2391575"/>
            <a:ext cx="29464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332;p56">
            <a:extLst>
              <a:ext uri="{FF2B5EF4-FFF2-40B4-BE49-F238E27FC236}">
                <a16:creationId xmlns:a16="http://schemas.microsoft.com/office/drawing/2014/main" id="{4BDF553F-AAC4-6989-C890-A4CDE15B7A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2400" y="154588"/>
            <a:ext cx="11192800" cy="7636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r>
              <a:rPr lang="en" sz="40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en" sz="4000" b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CRIS </a:t>
            </a:r>
            <a:r>
              <a:rPr lang="en" sz="40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| </a:t>
            </a:r>
            <a:r>
              <a:rPr lang="en" sz="36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Enriquecimento da </a:t>
            </a:r>
            <a:r>
              <a:rPr lang="en" sz="3600" b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36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1" name="Google Shape;333;p56">
            <a:extLst>
              <a:ext uri="{FF2B5EF4-FFF2-40B4-BE49-F238E27FC236}">
                <a16:creationId xmlns:a16="http://schemas.microsoft.com/office/drawing/2014/main" id="{4E6C049A-8108-E025-CC56-7D446848EE1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60623" y="234717"/>
            <a:ext cx="2564201" cy="6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428;p58">
            <a:extLst>
              <a:ext uri="{FF2B5EF4-FFF2-40B4-BE49-F238E27FC236}">
                <a16:creationId xmlns:a16="http://schemas.microsoft.com/office/drawing/2014/main" id="{E7CEF820-383C-95C6-46A2-D6F941AEDDAC}"/>
              </a:ext>
            </a:extLst>
          </p:cNvPr>
          <p:cNvSpPr txBox="1"/>
          <p:nvPr/>
        </p:nvSpPr>
        <p:spPr>
          <a:xfrm>
            <a:off x="3978658" y="5682201"/>
            <a:ext cx="3922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2800"/>
            </a:pPr>
            <a:r>
              <a:rPr lang="en" sz="4400" b="1">
                <a:solidFill>
                  <a:srgbClr val="00ADC5"/>
                </a:solidFill>
                <a:latin typeface="Lobster"/>
                <a:ea typeface="Lobster"/>
                <a:cs typeface="Lobster"/>
                <a:sym typeface="Lobster"/>
              </a:rPr>
              <a:t>90 012</a:t>
            </a:r>
            <a:r>
              <a:rPr lang="en" sz="4400" b="1">
                <a:solidFill>
                  <a:srgbClr val="9FC5E8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" sz="3467" b="1">
                <a:solidFill>
                  <a:srgbClr val="073763"/>
                </a:solidFill>
                <a:latin typeface="Lobster"/>
                <a:ea typeface="Lobster"/>
                <a:cs typeface="Lobster"/>
                <a:sym typeface="Lobster"/>
              </a:rPr>
              <a:t>registos</a:t>
            </a:r>
          </a:p>
        </p:txBody>
      </p:sp>
      <p:sp>
        <p:nvSpPr>
          <p:cNvPr id="65" name="Google Shape;432;p58">
            <a:extLst>
              <a:ext uri="{FF2B5EF4-FFF2-40B4-BE49-F238E27FC236}">
                <a16:creationId xmlns:a16="http://schemas.microsoft.com/office/drawing/2014/main" id="{A5B30367-D199-442B-5C8C-9BBBC6E3FE25}"/>
              </a:ext>
            </a:extLst>
          </p:cNvPr>
          <p:cNvSpPr txBox="1"/>
          <p:nvPr/>
        </p:nvSpPr>
        <p:spPr>
          <a:xfrm>
            <a:off x="3978658" y="6481212"/>
            <a:ext cx="8136000" cy="5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r">
              <a:lnSpc>
                <a:spcPct val="90000"/>
              </a:lnSpc>
              <a:buClr>
                <a:srgbClr val="000000"/>
              </a:buClr>
              <a:buSzPts val="800"/>
            </a:pPr>
            <a:r>
              <a:rPr lang="en"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Fundação para a Ciência e Tecnologia (FCT), </a:t>
            </a:r>
            <a:r>
              <a:rPr lang="en" sz="800" i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FCT Self-Evaluation Report</a:t>
            </a:r>
            <a:r>
              <a:rPr lang="en"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2015</a:t>
            </a:r>
            <a:endParaRPr sz="800" i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r">
              <a:lnSpc>
                <a:spcPct val="90000"/>
              </a:lnSpc>
              <a:buClr>
                <a:srgbClr val="000000"/>
              </a:buClr>
              <a:buSzPts val="800"/>
            </a:pPr>
            <a:r>
              <a:rPr lang="en" sz="800" i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Websites</a:t>
            </a:r>
            <a:r>
              <a:rPr lang="en"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oficiais: QREN, COMPETE, IAPMEI, Portugal 2020, FCG, FC, Dimensions Funders, OpenAIRE e EU Open Data Portal</a:t>
            </a:r>
            <a:endParaRPr sz="800" i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2085;p141">
            <a:extLst>
              <a:ext uri="{FF2B5EF4-FFF2-40B4-BE49-F238E27FC236}">
                <a16:creationId xmlns:a16="http://schemas.microsoft.com/office/drawing/2014/main" id="{247DCA10-2028-1101-9F4F-966D88B35738}"/>
              </a:ext>
            </a:extLst>
          </p:cNvPr>
          <p:cNvSpPr/>
          <p:nvPr/>
        </p:nvSpPr>
        <p:spPr>
          <a:xfrm>
            <a:off x="10043447" y="3419097"/>
            <a:ext cx="142800" cy="140800"/>
          </a:xfrm>
          <a:prstGeom prst="ellipse">
            <a:avLst/>
          </a:prstGeom>
          <a:solidFill>
            <a:srgbClr val="6677CC">
              <a:alpha val="20390"/>
            </a:srgb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275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600"/>
            </a:pPr>
            <a:endParaRPr sz="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2086;p141">
            <a:extLst>
              <a:ext uri="{FF2B5EF4-FFF2-40B4-BE49-F238E27FC236}">
                <a16:creationId xmlns:a16="http://schemas.microsoft.com/office/drawing/2014/main" id="{44E4AE0B-BCD0-B048-5B19-DCA579775981}"/>
              </a:ext>
            </a:extLst>
          </p:cNvPr>
          <p:cNvSpPr txBox="1"/>
          <p:nvPr/>
        </p:nvSpPr>
        <p:spPr>
          <a:xfrm>
            <a:off x="8308528" y="3460709"/>
            <a:ext cx="1965200" cy="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71100" rIns="71100" bIns="711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900"/>
            </a:pPr>
            <a:r>
              <a:rPr lang="en" sz="1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INTERNACIONAL</a:t>
            </a:r>
            <a:endParaRPr sz="12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2087;p141">
            <a:extLst>
              <a:ext uri="{FF2B5EF4-FFF2-40B4-BE49-F238E27FC236}">
                <a16:creationId xmlns:a16="http://schemas.microsoft.com/office/drawing/2014/main" id="{A23A7CE1-7D2A-C7D3-9291-388A086C5054}"/>
              </a:ext>
            </a:extLst>
          </p:cNvPr>
          <p:cNvSpPr txBox="1"/>
          <p:nvPr/>
        </p:nvSpPr>
        <p:spPr>
          <a:xfrm>
            <a:off x="6882412" y="4849823"/>
            <a:ext cx="21368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1600" b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FP1-FP7</a:t>
            </a:r>
            <a:endParaRPr sz="1600" b="1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" sz="1600" b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H2020</a:t>
            </a:r>
            <a:endParaRPr sz="400" b="1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8" name="Google Shape;2089;p141">
            <a:extLst>
              <a:ext uri="{FF2B5EF4-FFF2-40B4-BE49-F238E27FC236}">
                <a16:creationId xmlns:a16="http://schemas.microsoft.com/office/drawing/2014/main" id="{94BCBF72-282D-75E0-760B-099905CA4C40}"/>
              </a:ext>
            </a:extLst>
          </p:cNvPr>
          <p:cNvGrpSpPr/>
          <p:nvPr/>
        </p:nvGrpSpPr>
        <p:grpSpPr>
          <a:xfrm>
            <a:off x="6747974" y="2461479"/>
            <a:ext cx="3784849" cy="2747749"/>
            <a:chOff x="5835272" y="1643043"/>
            <a:chExt cx="2893911" cy="2257682"/>
          </a:xfrm>
        </p:grpSpPr>
        <p:sp>
          <p:nvSpPr>
            <p:cNvPr id="10" name="Google Shape;2090;p141">
              <a:extLst>
                <a:ext uri="{FF2B5EF4-FFF2-40B4-BE49-F238E27FC236}">
                  <a16:creationId xmlns:a16="http://schemas.microsoft.com/office/drawing/2014/main" id="{5DFDD04B-206D-C9A9-7540-3958CA25FF82}"/>
                </a:ext>
              </a:extLst>
            </p:cNvPr>
            <p:cNvSpPr/>
            <p:nvPr/>
          </p:nvSpPr>
          <p:spPr>
            <a:xfrm>
              <a:off x="6596877" y="1775730"/>
              <a:ext cx="1800005" cy="1799992"/>
            </a:xfrm>
            <a:custGeom>
              <a:avLst/>
              <a:gdLst/>
              <a:ahLst/>
              <a:cxnLst/>
              <a:rect l="l" t="t" r="r" b="b"/>
              <a:pathLst>
                <a:path w="1800005" h="1799992" extrusionOk="0">
                  <a:moveTo>
                    <a:pt x="0" y="899996"/>
                  </a:moveTo>
                  <a:cubicBezTo>
                    <a:pt x="0" y="402942"/>
                    <a:pt x="402945" y="0"/>
                    <a:pt x="900003" y="0"/>
                  </a:cubicBezTo>
                  <a:cubicBezTo>
                    <a:pt x="1397061" y="0"/>
                    <a:pt x="1800006" y="402942"/>
                    <a:pt x="1800006" y="899996"/>
                  </a:cubicBezTo>
                  <a:cubicBezTo>
                    <a:pt x="1800006" y="1397050"/>
                    <a:pt x="1397061" y="1799992"/>
                    <a:pt x="900003" y="1799992"/>
                  </a:cubicBezTo>
                  <a:cubicBezTo>
                    <a:pt x="402945" y="1799992"/>
                    <a:pt x="0" y="1397050"/>
                    <a:pt x="0" y="899996"/>
                  </a:cubicBezTo>
                  <a:close/>
                </a:path>
              </a:pathLst>
            </a:custGeom>
            <a:solidFill>
              <a:srgbClr val="0737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422567" tIns="422567" rIns="422567" bIns="422567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600"/>
              </a:pPr>
              <a:endParaRPr sz="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" name="Google Shape;2091;p141">
              <a:extLst>
                <a:ext uri="{FF2B5EF4-FFF2-40B4-BE49-F238E27FC236}">
                  <a16:creationId xmlns:a16="http://schemas.microsoft.com/office/drawing/2014/main" id="{9F7E318B-C058-22D1-F7D1-384DC1AA6474}"/>
                </a:ext>
              </a:extLst>
            </p:cNvPr>
            <p:cNvSpPr/>
            <p:nvPr/>
          </p:nvSpPr>
          <p:spPr>
            <a:xfrm>
              <a:off x="5835272" y="2078759"/>
              <a:ext cx="1439997" cy="1439997"/>
            </a:xfrm>
            <a:custGeom>
              <a:avLst/>
              <a:gdLst/>
              <a:ahLst/>
              <a:cxnLst/>
              <a:rect l="l" t="t" r="r" b="b"/>
              <a:pathLst>
                <a:path w="1439997" h="1439997" extrusionOk="0">
                  <a:moveTo>
                    <a:pt x="0" y="719999"/>
                  </a:moveTo>
                  <a:cubicBezTo>
                    <a:pt x="0" y="322355"/>
                    <a:pt x="322355" y="0"/>
                    <a:pt x="719999" y="0"/>
                  </a:cubicBezTo>
                  <a:cubicBezTo>
                    <a:pt x="1117643" y="0"/>
                    <a:pt x="1439998" y="322355"/>
                    <a:pt x="1439998" y="719999"/>
                  </a:cubicBezTo>
                  <a:cubicBezTo>
                    <a:pt x="1439998" y="1117643"/>
                    <a:pt x="1117643" y="1439998"/>
                    <a:pt x="719999" y="1439998"/>
                  </a:cubicBezTo>
                  <a:cubicBezTo>
                    <a:pt x="322355" y="1439998"/>
                    <a:pt x="0" y="1117643"/>
                    <a:pt x="0" y="719999"/>
                  </a:cubicBezTo>
                  <a:close/>
                </a:path>
              </a:pathLst>
            </a:custGeom>
            <a:solidFill>
              <a:srgbClr val="00ADC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42133" tIns="342133" rIns="342133" bIns="342133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1000"/>
              </a:pPr>
              <a:r>
                <a:rPr lang="en" sz="1333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União Europeia</a:t>
              </a:r>
              <a:endParaRPr sz="133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3" name="Google Shape;2092;p141">
              <a:extLst>
                <a:ext uri="{FF2B5EF4-FFF2-40B4-BE49-F238E27FC236}">
                  <a16:creationId xmlns:a16="http://schemas.microsoft.com/office/drawing/2014/main" id="{D1B01B03-F1A4-840E-0344-65E2040475E2}"/>
                </a:ext>
              </a:extLst>
            </p:cNvPr>
            <p:cNvSpPr/>
            <p:nvPr/>
          </p:nvSpPr>
          <p:spPr>
            <a:xfrm>
              <a:off x="7550357" y="1643043"/>
              <a:ext cx="712796" cy="671221"/>
            </a:xfrm>
            <a:custGeom>
              <a:avLst/>
              <a:gdLst/>
              <a:ahLst/>
              <a:cxnLst/>
              <a:rect l="l" t="t" r="r" b="b"/>
              <a:pathLst>
                <a:path w="791996" h="792001" extrusionOk="0">
                  <a:moveTo>
                    <a:pt x="0" y="396001"/>
                  </a:moveTo>
                  <a:cubicBezTo>
                    <a:pt x="0" y="177296"/>
                    <a:pt x="177294" y="0"/>
                    <a:pt x="395998" y="0"/>
                  </a:cubicBezTo>
                  <a:cubicBezTo>
                    <a:pt x="614702" y="0"/>
                    <a:pt x="791996" y="177296"/>
                    <a:pt x="791996" y="396001"/>
                  </a:cubicBezTo>
                  <a:cubicBezTo>
                    <a:pt x="791996" y="614706"/>
                    <a:pt x="614702" y="792002"/>
                    <a:pt x="395998" y="792002"/>
                  </a:cubicBezTo>
                  <a:cubicBezTo>
                    <a:pt x="177294" y="792002"/>
                    <a:pt x="0" y="614706"/>
                    <a:pt x="0" y="396001"/>
                  </a:cubicBezTo>
                  <a:close/>
                </a:path>
              </a:pathLst>
            </a:custGeom>
            <a:solidFill>
              <a:srgbClr val="6FA8D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215600" tIns="215600" rIns="215600" bIns="21560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600"/>
              </a:pPr>
              <a:r>
                <a:rPr lang="en" sz="8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EMBO</a:t>
              </a:r>
              <a:endPara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" name="Google Shape;2093;p141">
              <a:extLst>
                <a:ext uri="{FF2B5EF4-FFF2-40B4-BE49-F238E27FC236}">
                  <a16:creationId xmlns:a16="http://schemas.microsoft.com/office/drawing/2014/main" id="{16E59135-C18B-734E-FCC3-2AB5BAFCA15E}"/>
                </a:ext>
              </a:extLst>
            </p:cNvPr>
            <p:cNvSpPr/>
            <p:nvPr/>
          </p:nvSpPr>
          <p:spPr>
            <a:xfrm>
              <a:off x="7484626" y="2381677"/>
              <a:ext cx="129900" cy="1296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" name="Google Shape;2094;p141">
              <a:extLst>
                <a:ext uri="{FF2B5EF4-FFF2-40B4-BE49-F238E27FC236}">
                  <a16:creationId xmlns:a16="http://schemas.microsoft.com/office/drawing/2014/main" id="{42B9F609-7D6C-5EEF-58AD-A1F4096DDF3D}"/>
                </a:ext>
              </a:extLst>
            </p:cNvPr>
            <p:cNvSpPr/>
            <p:nvPr/>
          </p:nvSpPr>
          <p:spPr>
            <a:xfrm>
              <a:off x="7588450" y="1644368"/>
              <a:ext cx="179100" cy="1791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" name="Google Shape;2095;p141">
              <a:extLst>
                <a:ext uri="{FF2B5EF4-FFF2-40B4-BE49-F238E27FC236}">
                  <a16:creationId xmlns:a16="http://schemas.microsoft.com/office/drawing/2014/main" id="{80081ED7-674A-4D45-64AA-474BF5468624}"/>
                </a:ext>
              </a:extLst>
            </p:cNvPr>
            <p:cNvSpPr/>
            <p:nvPr/>
          </p:nvSpPr>
          <p:spPr>
            <a:xfrm>
              <a:off x="6728922" y="3242271"/>
              <a:ext cx="323700" cy="3237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7" name="Google Shape;2096;p141">
              <a:extLst>
                <a:ext uri="{FF2B5EF4-FFF2-40B4-BE49-F238E27FC236}">
                  <a16:creationId xmlns:a16="http://schemas.microsoft.com/office/drawing/2014/main" id="{1B2D926A-CF9E-18A7-D423-0562A441CC9E}"/>
                </a:ext>
              </a:extLst>
            </p:cNvPr>
            <p:cNvSpPr/>
            <p:nvPr/>
          </p:nvSpPr>
          <p:spPr>
            <a:xfrm>
              <a:off x="6610143" y="1964645"/>
              <a:ext cx="129900" cy="1296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" name="Google Shape;2097;p141">
              <a:extLst>
                <a:ext uri="{FF2B5EF4-FFF2-40B4-BE49-F238E27FC236}">
                  <a16:creationId xmlns:a16="http://schemas.microsoft.com/office/drawing/2014/main" id="{CC23C13A-748F-7403-C035-E9E7DE6BE4FC}"/>
                </a:ext>
              </a:extLst>
            </p:cNvPr>
            <p:cNvSpPr/>
            <p:nvPr/>
          </p:nvSpPr>
          <p:spPr>
            <a:xfrm>
              <a:off x="8575813" y="2496579"/>
              <a:ext cx="129900" cy="1296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9" name="Google Shape;2098;p141">
              <a:extLst>
                <a:ext uri="{FF2B5EF4-FFF2-40B4-BE49-F238E27FC236}">
                  <a16:creationId xmlns:a16="http://schemas.microsoft.com/office/drawing/2014/main" id="{F991F4B2-17E5-1A4A-9595-49D0FA284F70}"/>
                </a:ext>
              </a:extLst>
            </p:cNvPr>
            <p:cNvSpPr/>
            <p:nvPr/>
          </p:nvSpPr>
          <p:spPr>
            <a:xfrm>
              <a:off x="6130797" y="2528048"/>
              <a:ext cx="129900" cy="1296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0" name="Google Shape;2099;p141">
              <a:extLst>
                <a:ext uri="{FF2B5EF4-FFF2-40B4-BE49-F238E27FC236}">
                  <a16:creationId xmlns:a16="http://schemas.microsoft.com/office/drawing/2014/main" id="{0D16875A-DE3C-AA44-74E7-67050A0124D4}"/>
                </a:ext>
              </a:extLst>
            </p:cNvPr>
            <p:cNvSpPr/>
            <p:nvPr/>
          </p:nvSpPr>
          <p:spPr>
            <a:xfrm>
              <a:off x="8206914" y="1704439"/>
              <a:ext cx="129900" cy="1296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" name="Google Shape;2100;p141">
              <a:extLst>
                <a:ext uri="{FF2B5EF4-FFF2-40B4-BE49-F238E27FC236}">
                  <a16:creationId xmlns:a16="http://schemas.microsoft.com/office/drawing/2014/main" id="{DFFB5FB0-1D65-517C-BCE8-5A7D6619910F}"/>
                </a:ext>
              </a:extLst>
            </p:cNvPr>
            <p:cNvSpPr/>
            <p:nvPr/>
          </p:nvSpPr>
          <p:spPr>
            <a:xfrm>
              <a:off x="8184947" y="3377818"/>
              <a:ext cx="179100" cy="1791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" name="Google Shape;2101;p141">
              <a:extLst>
                <a:ext uri="{FF2B5EF4-FFF2-40B4-BE49-F238E27FC236}">
                  <a16:creationId xmlns:a16="http://schemas.microsoft.com/office/drawing/2014/main" id="{F1701754-B99D-6EEC-8FC0-D4BCDCBF1BE9}"/>
                </a:ext>
              </a:extLst>
            </p:cNvPr>
            <p:cNvSpPr/>
            <p:nvPr/>
          </p:nvSpPr>
          <p:spPr>
            <a:xfrm>
              <a:off x="7702526" y="3771125"/>
              <a:ext cx="129900" cy="1296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" name="Google Shape;2102;p141">
              <a:extLst>
                <a:ext uri="{FF2B5EF4-FFF2-40B4-BE49-F238E27FC236}">
                  <a16:creationId xmlns:a16="http://schemas.microsoft.com/office/drawing/2014/main" id="{77019CFA-AB7B-2F8F-55DD-EB5250D4EEA4}"/>
                </a:ext>
              </a:extLst>
            </p:cNvPr>
            <p:cNvSpPr/>
            <p:nvPr/>
          </p:nvSpPr>
          <p:spPr>
            <a:xfrm>
              <a:off x="7994341" y="2686018"/>
              <a:ext cx="576177" cy="576181"/>
            </a:xfrm>
            <a:custGeom>
              <a:avLst/>
              <a:gdLst/>
              <a:ahLst/>
              <a:cxnLst/>
              <a:rect l="l" t="t" r="r" b="b"/>
              <a:pathLst>
                <a:path w="791996" h="792001" extrusionOk="0">
                  <a:moveTo>
                    <a:pt x="0" y="396001"/>
                  </a:moveTo>
                  <a:cubicBezTo>
                    <a:pt x="0" y="177296"/>
                    <a:pt x="177294" y="0"/>
                    <a:pt x="395998" y="0"/>
                  </a:cubicBezTo>
                  <a:cubicBezTo>
                    <a:pt x="614702" y="0"/>
                    <a:pt x="791996" y="177296"/>
                    <a:pt x="791996" y="396001"/>
                  </a:cubicBezTo>
                  <a:cubicBezTo>
                    <a:pt x="791996" y="614706"/>
                    <a:pt x="614702" y="792002"/>
                    <a:pt x="395998" y="792002"/>
                  </a:cubicBezTo>
                  <a:cubicBezTo>
                    <a:pt x="177294" y="792002"/>
                    <a:pt x="0" y="614706"/>
                    <a:pt x="0" y="396001"/>
                  </a:cubicBezTo>
                  <a:close/>
                </a:path>
              </a:pathLst>
            </a:custGeom>
            <a:solidFill>
              <a:srgbClr val="6FA8D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215600" tIns="215600" rIns="215600" bIns="21560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600"/>
              </a:pPr>
              <a:r>
                <a:rPr lang="en" sz="8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EEA</a:t>
              </a:r>
              <a:endParaRPr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" name="Google Shape;2103;p141">
              <a:extLst>
                <a:ext uri="{FF2B5EF4-FFF2-40B4-BE49-F238E27FC236}">
                  <a16:creationId xmlns:a16="http://schemas.microsoft.com/office/drawing/2014/main" id="{6FAD5311-BF74-234E-DBDF-BD6E7EFBF306}"/>
                </a:ext>
              </a:extLst>
            </p:cNvPr>
            <p:cNvSpPr/>
            <p:nvPr/>
          </p:nvSpPr>
          <p:spPr>
            <a:xfrm>
              <a:off x="7420444" y="3207943"/>
              <a:ext cx="129900" cy="1296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" name="Google Shape;2104;p141">
              <a:extLst>
                <a:ext uri="{FF2B5EF4-FFF2-40B4-BE49-F238E27FC236}">
                  <a16:creationId xmlns:a16="http://schemas.microsoft.com/office/drawing/2014/main" id="{08A0F650-9CED-E5D7-7AA6-40552C86C0AD}"/>
                </a:ext>
              </a:extLst>
            </p:cNvPr>
            <p:cNvSpPr/>
            <p:nvPr/>
          </p:nvSpPr>
          <p:spPr>
            <a:xfrm>
              <a:off x="6942393" y="1778654"/>
              <a:ext cx="129900" cy="1296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" name="Google Shape;2105;p141">
              <a:extLst>
                <a:ext uri="{FF2B5EF4-FFF2-40B4-BE49-F238E27FC236}">
                  <a16:creationId xmlns:a16="http://schemas.microsoft.com/office/drawing/2014/main" id="{DFBF982B-8878-BF7D-980B-B9755132E5BA}"/>
                </a:ext>
              </a:extLst>
            </p:cNvPr>
            <p:cNvSpPr txBox="1"/>
            <p:nvPr/>
          </p:nvSpPr>
          <p:spPr>
            <a:xfrm>
              <a:off x="6942382" y="2396454"/>
              <a:ext cx="1786800" cy="35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1100" tIns="71100" rIns="71100" bIns="71100" anchor="t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1000"/>
              </a:pPr>
              <a:r>
                <a:rPr lang="en" sz="1333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INTERNACIONAL</a:t>
              </a:r>
              <a:endParaRPr sz="1333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8" name="Google Shape;2106;p141">
            <a:extLst>
              <a:ext uri="{FF2B5EF4-FFF2-40B4-BE49-F238E27FC236}">
                <a16:creationId xmlns:a16="http://schemas.microsoft.com/office/drawing/2014/main" id="{2D5BBE84-60FB-137B-46B7-CED4EE4EC7AA}"/>
              </a:ext>
            </a:extLst>
          </p:cNvPr>
          <p:cNvGrpSpPr/>
          <p:nvPr/>
        </p:nvGrpSpPr>
        <p:grpSpPr>
          <a:xfrm>
            <a:off x="2136669" y="1918704"/>
            <a:ext cx="3731876" cy="3290515"/>
            <a:chOff x="4" y="1335909"/>
            <a:chExt cx="2873917" cy="2558721"/>
          </a:xfrm>
        </p:grpSpPr>
        <p:sp>
          <p:nvSpPr>
            <p:cNvPr id="29" name="Google Shape;2107;p141">
              <a:extLst>
                <a:ext uri="{FF2B5EF4-FFF2-40B4-BE49-F238E27FC236}">
                  <a16:creationId xmlns:a16="http://schemas.microsoft.com/office/drawing/2014/main" id="{F1DA4E91-506B-5496-F472-C91341EAC3CD}"/>
                </a:ext>
              </a:extLst>
            </p:cNvPr>
            <p:cNvSpPr/>
            <p:nvPr/>
          </p:nvSpPr>
          <p:spPr>
            <a:xfrm>
              <a:off x="774784" y="1923105"/>
              <a:ext cx="1800005" cy="1799992"/>
            </a:xfrm>
            <a:custGeom>
              <a:avLst/>
              <a:gdLst/>
              <a:ahLst/>
              <a:cxnLst/>
              <a:rect l="l" t="t" r="r" b="b"/>
              <a:pathLst>
                <a:path w="1800005" h="1799992" extrusionOk="0">
                  <a:moveTo>
                    <a:pt x="0" y="899996"/>
                  </a:moveTo>
                  <a:cubicBezTo>
                    <a:pt x="0" y="402942"/>
                    <a:pt x="402945" y="0"/>
                    <a:pt x="900003" y="0"/>
                  </a:cubicBezTo>
                  <a:cubicBezTo>
                    <a:pt x="1397061" y="0"/>
                    <a:pt x="1800006" y="402942"/>
                    <a:pt x="1800006" y="899996"/>
                  </a:cubicBezTo>
                  <a:cubicBezTo>
                    <a:pt x="1800006" y="1397050"/>
                    <a:pt x="1397061" y="1799992"/>
                    <a:pt x="900003" y="1799992"/>
                  </a:cubicBezTo>
                  <a:cubicBezTo>
                    <a:pt x="402945" y="1799992"/>
                    <a:pt x="0" y="1397050"/>
                    <a:pt x="0" y="899996"/>
                  </a:cubicBezTo>
                  <a:close/>
                </a:path>
              </a:pathLst>
            </a:custGeom>
            <a:solidFill>
              <a:srgbClr val="0737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422567" tIns="422567" rIns="422567" bIns="422567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1100"/>
              </a:pPr>
              <a:endParaRPr sz="1467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108;p141">
              <a:extLst>
                <a:ext uri="{FF2B5EF4-FFF2-40B4-BE49-F238E27FC236}">
                  <a16:creationId xmlns:a16="http://schemas.microsoft.com/office/drawing/2014/main" id="{FE1B4555-6995-9D93-27C2-3246D599412B}"/>
                </a:ext>
              </a:extLst>
            </p:cNvPr>
            <p:cNvSpPr/>
            <p:nvPr/>
          </p:nvSpPr>
          <p:spPr>
            <a:xfrm>
              <a:off x="4" y="2232546"/>
              <a:ext cx="1079998" cy="1079998"/>
            </a:xfrm>
            <a:custGeom>
              <a:avLst/>
              <a:gdLst/>
              <a:ahLst/>
              <a:cxnLst/>
              <a:rect l="l" t="t" r="r" b="b"/>
              <a:pathLst>
                <a:path w="1439997" h="1439997" extrusionOk="0">
                  <a:moveTo>
                    <a:pt x="0" y="719999"/>
                  </a:moveTo>
                  <a:cubicBezTo>
                    <a:pt x="0" y="322355"/>
                    <a:pt x="322355" y="0"/>
                    <a:pt x="719999" y="0"/>
                  </a:cubicBezTo>
                  <a:cubicBezTo>
                    <a:pt x="1117643" y="0"/>
                    <a:pt x="1439998" y="322355"/>
                    <a:pt x="1439998" y="719999"/>
                  </a:cubicBezTo>
                  <a:cubicBezTo>
                    <a:pt x="1439998" y="1117643"/>
                    <a:pt x="1117643" y="1439998"/>
                    <a:pt x="719999" y="1439998"/>
                  </a:cubicBezTo>
                  <a:cubicBezTo>
                    <a:pt x="322355" y="1439998"/>
                    <a:pt x="0" y="1117643"/>
                    <a:pt x="0" y="719999"/>
                  </a:cubicBezTo>
                  <a:close/>
                </a:path>
              </a:pathLst>
            </a:custGeom>
            <a:solidFill>
              <a:srgbClr val="00ADC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42133" tIns="342133" rIns="342133" bIns="342133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1200"/>
              </a:pPr>
              <a:r>
                <a:rPr lang="en" sz="16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FCT</a:t>
              </a:r>
              <a:endParaRPr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1" name="Google Shape;2109;p141">
              <a:extLst>
                <a:ext uri="{FF2B5EF4-FFF2-40B4-BE49-F238E27FC236}">
                  <a16:creationId xmlns:a16="http://schemas.microsoft.com/office/drawing/2014/main" id="{9A246418-B1E5-0E83-9380-293B963475FC}"/>
                </a:ext>
              </a:extLst>
            </p:cNvPr>
            <p:cNvSpPr/>
            <p:nvPr/>
          </p:nvSpPr>
          <p:spPr>
            <a:xfrm>
              <a:off x="1617685" y="1960359"/>
              <a:ext cx="900895" cy="900901"/>
            </a:xfrm>
            <a:custGeom>
              <a:avLst/>
              <a:gdLst/>
              <a:ahLst/>
              <a:cxnLst/>
              <a:rect l="l" t="t" r="r" b="b"/>
              <a:pathLst>
                <a:path w="791996" h="792001" extrusionOk="0">
                  <a:moveTo>
                    <a:pt x="0" y="396001"/>
                  </a:moveTo>
                  <a:cubicBezTo>
                    <a:pt x="0" y="177296"/>
                    <a:pt x="177294" y="0"/>
                    <a:pt x="395998" y="0"/>
                  </a:cubicBezTo>
                  <a:cubicBezTo>
                    <a:pt x="614702" y="0"/>
                    <a:pt x="791996" y="177296"/>
                    <a:pt x="791996" y="396001"/>
                  </a:cubicBezTo>
                  <a:cubicBezTo>
                    <a:pt x="791996" y="614706"/>
                    <a:pt x="614702" y="792002"/>
                    <a:pt x="395998" y="792002"/>
                  </a:cubicBezTo>
                  <a:cubicBezTo>
                    <a:pt x="177294" y="792002"/>
                    <a:pt x="0" y="614706"/>
                    <a:pt x="0" y="396001"/>
                  </a:cubicBezTo>
                  <a:close/>
                </a:path>
              </a:pathLst>
            </a:custGeom>
            <a:solidFill>
              <a:srgbClr val="6FA8D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215600" tIns="215600" rIns="215600" bIns="21560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600"/>
              </a:pPr>
              <a:r>
                <a:rPr lang="en" sz="8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Portugal 2020</a:t>
              </a:r>
              <a:endPara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2" name="Google Shape;2110;p141">
              <a:extLst>
                <a:ext uri="{FF2B5EF4-FFF2-40B4-BE49-F238E27FC236}">
                  <a16:creationId xmlns:a16="http://schemas.microsoft.com/office/drawing/2014/main" id="{CD35B806-DDDE-F84C-0B1D-7FC98EF61584}"/>
                </a:ext>
              </a:extLst>
            </p:cNvPr>
            <p:cNvSpPr/>
            <p:nvPr/>
          </p:nvSpPr>
          <p:spPr>
            <a:xfrm>
              <a:off x="1021824" y="2830081"/>
              <a:ext cx="539997" cy="540000"/>
            </a:xfrm>
            <a:custGeom>
              <a:avLst/>
              <a:gdLst/>
              <a:ahLst/>
              <a:cxnLst/>
              <a:rect l="l" t="t" r="r" b="b"/>
              <a:pathLst>
                <a:path w="539997" h="540000" extrusionOk="0">
                  <a:moveTo>
                    <a:pt x="0" y="270000"/>
                  </a:moveTo>
                  <a:cubicBezTo>
                    <a:pt x="0" y="120883"/>
                    <a:pt x="120883" y="0"/>
                    <a:pt x="269999" y="0"/>
                  </a:cubicBezTo>
                  <a:cubicBezTo>
                    <a:pt x="419115" y="0"/>
                    <a:pt x="539998" y="120883"/>
                    <a:pt x="539998" y="270000"/>
                  </a:cubicBezTo>
                  <a:cubicBezTo>
                    <a:pt x="539998" y="419117"/>
                    <a:pt x="419115" y="540000"/>
                    <a:pt x="269999" y="540000"/>
                  </a:cubicBezTo>
                  <a:cubicBezTo>
                    <a:pt x="120883" y="540000"/>
                    <a:pt x="0" y="419117"/>
                    <a:pt x="0" y="27000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66400" tIns="166400" rIns="166400" bIns="16640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600"/>
              </a:pPr>
              <a:r>
                <a:rPr lang="en" sz="8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FCG</a:t>
              </a:r>
              <a:endParaRPr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3" name="Google Shape;2111;p141">
              <a:extLst>
                <a:ext uri="{FF2B5EF4-FFF2-40B4-BE49-F238E27FC236}">
                  <a16:creationId xmlns:a16="http://schemas.microsoft.com/office/drawing/2014/main" id="{F7D32C02-EE80-B55E-5B2A-0DACE9448B50}"/>
                </a:ext>
              </a:extLst>
            </p:cNvPr>
            <p:cNvSpPr/>
            <p:nvPr/>
          </p:nvSpPr>
          <p:spPr>
            <a:xfrm>
              <a:off x="2401496" y="2501837"/>
              <a:ext cx="446402" cy="445496"/>
            </a:xfrm>
            <a:custGeom>
              <a:avLst/>
              <a:gdLst/>
              <a:ahLst/>
              <a:cxnLst/>
              <a:rect l="l" t="t" r="r" b="b"/>
              <a:pathLst>
                <a:path w="360002" h="359997" extrusionOk="0">
                  <a:moveTo>
                    <a:pt x="0" y="179999"/>
                  </a:moveTo>
                  <a:cubicBezTo>
                    <a:pt x="0" y="80588"/>
                    <a:pt x="80589" y="0"/>
                    <a:pt x="180001" y="0"/>
                  </a:cubicBezTo>
                  <a:cubicBezTo>
                    <a:pt x="279413" y="0"/>
                    <a:pt x="360002" y="80588"/>
                    <a:pt x="360002" y="179999"/>
                  </a:cubicBezTo>
                  <a:cubicBezTo>
                    <a:pt x="360002" y="279410"/>
                    <a:pt x="279413" y="359998"/>
                    <a:pt x="180001" y="359998"/>
                  </a:cubicBezTo>
                  <a:cubicBezTo>
                    <a:pt x="80589" y="359998"/>
                    <a:pt x="0" y="279410"/>
                    <a:pt x="0" y="179999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31233" tIns="131233" rIns="131233" bIns="131233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1200"/>
              </a:pPr>
              <a:r>
                <a:rPr lang="en"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FC</a:t>
              </a:r>
              <a:endPara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2112;p141">
              <a:extLst>
                <a:ext uri="{FF2B5EF4-FFF2-40B4-BE49-F238E27FC236}">
                  <a16:creationId xmlns:a16="http://schemas.microsoft.com/office/drawing/2014/main" id="{851A735A-FDA7-67AA-E32D-FFA8F048A64B}"/>
                </a:ext>
              </a:extLst>
            </p:cNvPr>
            <p:cNvSpPr/>
            <p:nvPr/>
          </p:nvSpPr>
          <p:spPr>
            <a:xfrm>
              <a:off x="1838016" y="3173909"/>
              <a:ext cx="772196" cy="720721"/>
            </a:xfrm>
            <a:custGeom>
              <a:avLst/>
              <a:gdLst/>
              <a:ahLst/>
              <a:cxnLst/>
              <a:rect l="l" t="t" r="r" b="b"/>
              <a:pathLst>
                <a:path w="791996" h="792001" extrusionOk="0">
                  <a:moveTo>
                    <a:pt x="0" y="396001"/>
                  </a:moveTo>
                  <a:cubicBezTo>
                    <a:pt x="0" y="177296"/>
                    <a:pt x="177294" y="0"/>
                    <a:pt x="395998" y="0"/>
                  </a:cubicBezTo>
                  <a:cubicBezTo>
                    <a:pt x="614702" y="0"/>
                    <a:pt x="791996" y="177296"/>
                    <a:pt x="791996" y="396001"/>
                  </a:cubicBezTo>
                  <a:cubicBezTo>
                    <a:pt x="791996" y="614706"/>
                    <a:pt x="614702" y="792002"/>
                    <a:pt x="395998" y="792002"/>
                  </a:cubicBezTo>
                  <a:cubicBezTo>
                    <a:pt x="177294" y="792002"/>
                    <a:pt x="0" y="614706"/>
                    <a:pt x="0" y="396001"/>
                  </a:cubicBezTo>
                  <a:close/>
                </a:path>
              </a:pathLst>
            </a:custGeom>
            <a:solidFill>
              <a:srgbClr val="6FA8D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215600" tIns="215600" rIns="215600" bIns="21560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600"/>
              </a:pPr>
              <a:r>
                <a:rPr lang="en" sz="800">
                  <a:latin typeface="Montserrat"/>
                  <a:ea typeface="Montserrat"/>
                  <a:cs typeface="Montserrat"/>
                  <a:sym typeface="Montserrat"/>
                </a:rPr>
                <a:t>IAPMEI</a:t>
              </a:r>
              <a:endPara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5" name="Google Shape;2113;p141">
              <a:extLst>
                <a:ext uri="{FF2B5EF4-FFF2-40B4-BE49-F238E27FC236}">
                  <a16:creationId xmlns:a16="http://schemas.microsoft.com/office/drawing/2014/main" id="{936B8127-2FEA-FE76-A43F-E2F2181222CC}"/>
                </a:ext>
              </a:extLst>
            </p:cNvPr>
            <p:cNvSpPr/>
            <p:nvPr/>
          </p:nvSpPr>
          <p:spPr>
            <a:xfrm>
              <a:off x="933965" y="1335909"/>
              <a:ext cx="900895" cy="900901"/>
            </a:xfrm>
            <a:custGeom>
              <a:avLst/>
              <a:gdLst/>
              <a:ahLst/>
              <a:cxnLst/>
              <a:rect l="l" t="t" r="r" b="b"/>
              <a:pathLst>
                <a:path w="791996" h="792001" extrusionOk="0">
                  <a:moveTo>
                    <a:pt x="0" y="396001"/>
                  </a:moveTo>
                  <a:cubicBezTo>
                    <a:pt x="0" y="177296"/>
                    <a:pt x="177294" y="0"/>
                    <a:pt x="395998" y="0"/>
                  </a:cubicBezTo>
                  <a:cubicBezTo>
                    <a:pt x="614702" y="0"/>
                    <a:pt x="791996" y="177296"/>
                    <a:pt x="791996" y="396001"/>
                  </a:cubicBezTo>
                  <a:cubicBezTo>
                    <a:pt x="791996" y="614706"/>
                    <a:pt x="614702" y="792002"/>
                    <a:pt x="395998" y="792002"/>
                  </a:cubicBezTo>
                  <a:cubicBezTo>
                    <a:pt x="177294" y="792002"/>
                    <a:pt x="0" y="614706"/>
                    <a:pt x="0" y="396001"/>
                  </a:cubicBez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215600" tIns="215600" rIns="215600" bIns="21560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600"/>
              </a:pPr>
              <a:r>
                <a:rPr lang="en" sz="8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QREN</a:t>
              </a:r>
              <a:endParaRPr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6" name="Google Shape;2114;p141">
              <a:extLst>
                <a:ext uri="{FF2B5EF4-FFF2-40B4-BE49-F238E27FC236}">
                  <a16:creationId xmlns:a16="http://schemas.microsoft.com/office/drawing/2014/main" id="{30310CEC-7F3D-0959-C6DD-7E59A7E53693}"/>
                </a:ext>
              </a:extLst>
            </p:cNvPr>
            <p:cNvSpPr/>
            <p:nvPr/>
          </p:nvSpPr>
          <p:spPr>
            <a:xfrm>
              <a:off x="1932900" y="3034164"/>
              <a:ext cx="129900" cy="1296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2115;p141">
              <a:extLst>
                <a:ext uri="{FF2B5EF4-FFF2-40B4-BE49-F238E27FC236}">
                  <a16:creationId xmlns:a16="http://schemas.microsoft.com/office/drawing/2014/main" id="{B2C57B8B-C33C-E742-5172-4979AA195054}"/>
                </a:ext>
              </a:extLst>
            </p:cNvPr>
            <p:cNvSpPr/>
            <p:nvPr/>
          </p:nvSpPr>
          <p:spPr>
            <a:xfrm>
              <a:off x="1505956" y="2232546"/>
              <a:ext cx="179100" cy="1791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2116;p141">
              <a:extLst>
                <a:ext uri="{FF2B5EF4-FFF2-40B4-BE49-F238E27FC236}">
                  <a16:creationId xmlns:a16="http://schemas.microsoft.com/office/drawing/2014/main" id="{5915F4B6-F708-D2F8-5024-248D1C95B2C5}"/>
                </a:ext>
              </a:extLst>
            </p:cNvPr>
            <p:cNvSpPr/>
            <p:nvPr/>
          </p:nvSpPr>
          <p:spPr>
            <a:xfrm>
              <a:off x="644884" y="3046380"/>
              <a:ext cx="323700" cy="3237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2117;p141">
              <a:extLst>
                <a:ext uri="{FF2B5EF4-FFF2-40B4-BE49-F238E27FC236}">
                  <a16:creationId xmlns:a16="http://schemas.microsoft.com/office/drawing/2014/main" id="{8F57F7CB-87E1-91E7-1C9D-7D773AD3B46F}"/>
                </a:ext>
              </a:extLst>
            </p:cNvPr>
            <p:cNvSpPr/>
            <p:nvPr/>
          </p:nvSpPr>
          <p:spPr>
            <a:xfrm>
              <a:off x="748513" y="3491475"/>
              <a:ext cx="129900" cy="1296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2118;p141">
              <a:extLst>
                <a:ext uri="{FF2B5EF4-FFF2-40B4-BE49-F238E27FC236}">
                  <a16:creationId xmlns:a16="http://schemas.microsoft.com/office/drawing/2014/main" id="{FD03822E-F159-D5A0-EF6E-E5C00C938F65}"/>
                </a:ext>
              </a:extLst>
            </p:cNvPr>
            <p:cNvSpPr/>
            <p:nvPr/>
          </p:nvSpPr>
          <p:spPr>
            <a:xfrm>
              <a:off x="2740545" y="2650366"/>
              <a:ext cx="129900" cy="1296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2119;p141">
              <a:extLst>
                <a:ext uri="{FF2B5EF4-FFF2-40B4-BE49-F238E27FC236}">
                  <a16:creationId xmlns:a16="http://schemas.microsoft.com/office/drawing/2014/main" id="{4AB16C86-28C9-4083-6675-5CD8E5C73F63}"/>
                </a:ext>
              </a:extLst>
            </p:cNvPr>
            <p:cNvSpPr/>
            <p:nvPr/>
          </p:nvSpPr>
          <p:spPr>
            <a:xfrm>
              <a:off x="878271" y="2185389"/>
              <a:ext cx="129900" cy="1296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2120;p141">
              <a:extLst>
                <a:ext uri="{FF2B5EF4-FFF2-40B4-BE49-F238E27FC236}">
                  <a16:creationId xmlns:a16="http://schemas.microsoft.com/office/drawing/2014/main" id="{B6872FE9-19F7-91E8-7DA3-E53B049AA236}"/>
                </a:ext>
              </a:extLst>
            </p:cNvPr>
            <p:cNvSpPr/>
            <p:nvPr/>
          </p:nvSpPr>
          <p:spPr>
            <a:xfrm>
              <a:off x="2371646" y="1858226"/>
              <a:ext cx="129900" cy="1296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2121;p141">
              <a:extLst>
                <a:ext uri="{FF2B5EF4-FFF2-40B4-BE49-F238E27FC236}">
                  <a16:creationId xmlns:a16="http://schemas.microsoft.com/office/drawing/2014/main" id="{2170F016-06A6-50B2-168E-6136B6259403}"/>
                </a:ext>
              </a:extLst>
            </p:cNvPr>
            <p:cNvSpPr/>
            <p:nvPr/>
          </p:nvSpPr>
          <p:spPr>
            <a:xfrm>
              <a:off x="2349679" y="3531606"/>
              <a:ext cx="179100" cy="1791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2122;p141">
              <a:extLst>
                <a:ext uri="{FF2B5EF4-FFF2-40B4-BE49-F238E27FC236}">
                  <a16:creationId xmlns:a16="http://schemas.microsoft.com/office/drawing/2014/main" id="{76A389E1-8E08-10BC-FD0D-B95D46AB3EE4}"/>
                </a:ext>
              </a:extLst>
            </p:cNvPr>
            <p:cNvSpPr/>
            <p:nvPr/>
          </p:nvSpPr>
          <p:spPr>
            <a:xfrm>
              <a:off x="1107125" y="1932441"/>
              <a:ext cx="129900" cy="1296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2123;p141">
              <a:extLst>
                <a:ext uri="{FF2B5EF4-FFF2-40B4-BE49-F238E27FC236}">
                  <a16:creationId xmlns:a16="http://schemas.microsoft.com/office/drawing/2014/main" id="{D4359792-DDD6-E94D-EE8F-80735A49D837}"/>
                </a:ext>
              </a:extLst>
            </p:cNvPr>
            <p:cNvSpPr/>
            <p:nvPr/>
          </p:nvSpPr>
          <p:spPr>
            <a:xfrm>
              <a:off x="1581797" y="1414740"/>
              <a:ext cx="129900" cy="1296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2125;p141">
              <a:extLst>
                <a:ext uri="{FF2B5EF4-FFF2-40B4-BE49-F238E27FC236}">
                  <a16:creationId xmlns:a16="http://schemas.microsoft.com/office/drawing/2014/main" id="{4CBFC482-BC12-935B-837A-03EFDF899DAF}"/>
                </a:ext>
              </a:extLst>
            </p:cNvPr>
            <p:cNvSpPr/>
            <p:nvPr/>
          </p:nvSpPr>
          <p:spPr>
            <a:xfrm>
              <a:off x="1585176" y="3361730"/>
              <a:ext cx="129900" cy="129600"/>
            </a:xfrm>
            <a:prstGeom prst="ellipse">
              <a:avLst/>
            </a:prstGeom>
            <a:solidFill>
              <a:srgbClr val="155B54">
                <a:alpha val="3686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2124;p141">
              <a:extLst>
                <a:ext uri="{FF2B5EF4-FFF2-40B4-BE49-F238E27FC236}">
                  <a16:creationId xmlns:a16="http://schemas.microsoft.com/office/drawing/2014/main" id="{4ABFC343-D4E9-2D4C-9A3D-BBAA7EB48D02}"/>
                </a:ext>
              </a:extLst>
            </p:cNvPr>
            <p:cNvSpPr txBox="1"/>
            <p:nvPr/>
          </p:nvSpPr>
          <p:spPr>
            <a:xfrm>
              <a:off x="1087121" y="2908839"/>
              <a:ext cx="1786800" cy="35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1100" tIns="71100" rIns="71100" bIns="71100" anchor="t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1000"/>
              </a:pPr>
              <a:r>
                <a:rPr lang="en" sz="1333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NACIONAL</a:t>
              </a:r>
              <a:endParaRPr sz="1333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48" name="Google Shape;2126;p141">
            <a:extLst>
              <a:ext uri="{FF2B5EF4-FFF2-40B4-BE49-F238E27FC236}">
                <a16:creationId xmlns:a16="http://schemas.microsoft.com/office/drawing/2014/main" id="{5EE1DE24-C6BB-4C56-FD81-17E79DB1B39D}"/>
              </a:ext>
            </a:extLst>
          </p:cNvPr>
          <p:cNvSpPr/>
          <p:nvPr/>
        </p:nvSpPr>
        <p:spPr>
          <a:xfrm>
            <a:off x="3899515" y="4668117"/>
            <a:ext cx="645660" cy="570241"/>
          </a:xfrm>
          <a:custGeom>
            <a:avLst/>
            <a:gdLst/>
            <a:ahLst/>
            <a:cxnLst/>
            <a:rect l="l" t="t" r="r" b="b"/>
            <a:pathLst>
              <a:path w="791996" h="792001" extrusionOk="0">
                <a:moveTo>
                  <a:pt x="0" y="396001"/>
                </a:moveTo>
                <a:cubicBezTo>
                  <a:pt x="0" y="177296"/>
                  <a:pt x="177294" y="0"/>
                  <a:pt x="395998" y="0"/>
                </a:cubicBezTo>
                <a:cubicBezTo>
                  <a:pt x="614702" y="0"/>
                  <a:pt x="791996" y="177296"/>
                  <a:pt x="791996" y="396001"/>
                </a:cubicBezTo>
                <a:cubicBezTo>
                  <a:pt x="791996" y="614706"/>
                  <a:pt x="614702" y="792002"/>
                  <a:pt x="395998" y="792002"/>
                </a:cubicBezTo>
                <a:cubicBezTo>
                  <a:pt x="177294" y="792002"/>
                  <a:pt x="0" y="614706"/>
                  <a:pt x="0" y="396001"/>
                </a:cubicBezTo>
                <a:close/>
              </a:path>
            </a:pathLst>
          </a:custGeom>
          <a:solidFill>
            <a:srgbClr val="00ADC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215600" tIns="215600" rIns="215600" bIns="21560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600"/>
            </a:pPr>
            <a:r>
              <a:rPr lang="en"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ANI</a:t>
            </a:r>
            <a:endParaRPr sz="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2127;p141">
            <a:extLst>
              <a:ext uri="{FF2B5EF4-FFF2-40B4-BE49-F238E27FC236}">
                <a16:creationId xmlns:a16="http://schemas.microsoft.com/office/drawing/2014/main" id="{0877FFE1-78E8-78EC-A1C5-E57038679E2F}"/>
              </a:ext>
            </a:extLst>
          </p:cNvPr>
          <p:cNvSpPr/>
          <p:nvPr/>
        </p:nvSpPr>
        <p:spPr>
          <a:xfrm>
            <a:off x="6727138" y="3022032"/>
            <a:ext cx="1904159" cy="1736000"/>
          </a:xfrm>
          <a:prstGeom prst="flowChartConnector">
            <a:avLst/>
          </a:prstGeom>
          <a:noFill/>
          <a:ln w="25400" cap="flat" cmpd="sng">
            <a:solidFill>
              <a:srgbClr val="E6A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2128;p141">
            <a:extLst>
              <a:ext uri="{FF2B5EF4-FFF2-40B4-BE49-F238E27FC236}">
                <a16:creationId xmlns:a16="http://schemas.microsoft.com/office/drawing/2014/main" id="{C42DA5F7-A8F1-48C4-CDC7-50919172B880}"/>
              </a:ext>
            </a:extLst>
          </p:cNvPr>
          <p:cNvSpPr/>
          <p:nvPr/>
        </p:nvSpPr>
        <p:spPr>
          <a:xfrm>
            <a:off x="3899514" y="4657193"/>
            <a:ext cx="666497" cy="602464"/>
          </a:xfrm>
          <a:prstGeom prst="flowChartConnector">
            <a:avLst/>
          </a:prstGeom>
          <a:noFill/>
          <a:ln w="25400" cap="flat" cmpd="sng">
            <a:solidFill>
              <a:srgbClr val="E6A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2130;p141">
            <a:extLst>
              <a:ext uri="{FF2B5EF4-FFF2-40B4-BE49-F238E27FC236}">
                <a16:creationId xmlns:a16="http://schemas.microsoft.com/office/drawing/2014/main" id="{F7783DA2-C90A-329F-2B6D-6CFA2997CCBD}"/>
              </a:ext>
            </a:extLst>
          </p:cNvPr>
          <p:cNvSpPr txBox="1"/>
          <p:nvPr/>
        </p:nvSpPr>
        <p:spPr>
          <a:xfrm>
            <a:off x="1671009" y="4542016"/>
            <a:ext cx="2133200" cy="1149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2000"/>
            </a:pPr>
            <a:r>
              <a:rPr lang="en" sz="2667" b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82% </a:t>
            </a:r>
            <a:r>
              <a:rPr lang="en" sz="16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financiamento FCT</a:t>
            </a:r>
            <a:endParaRPr sz="40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" name="Google Shape;2127;p141">
            <a:extLst>
              <a:ext uri="{FF2B5EF4-FFF2-40B4-BE49-F238E27FC236}">
                <a16:creationId xmlns:a16="http://schemas.microsoft.com/office/drawing/2014/main" id="{05469D21-D0F0-E7DF-8FD5-5D508A24CE30}"/>
              </a:ext>
            </a:extLst>
          </p:cNvPr>
          <p:cNvSpPr/>
          <p:nvPr/>
        </p:nvSpPr>
        <p:spPr>
          <a:xfrm>
            <a:off x="4214925" y="2737282"/>
            <a:ext cx="1211548" cy="1138836"/>
          </a:xfrm>
          <a:prstGeom prst="flowChartConnector">
            <a:avLst/>
          </a:prstGeom>
          <a:noFill/>
          <a:ln w="25400" cap="flat" cmpd="sng">
            <a:solidFill>
              <a:srgbClr val="E6A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2127;p141">
            <a:extLst>
              <a:ext uri="{FF2B5EF4-FFF2-40B4-BE49-F238E27FC236}">
                <a16:creationId xmlns:a16="http://schemas.microsoft.com/office/drawing/2014/main" id="{BE63BA44-3A85-CC30-9646-8CB83542BBE9}"/>
              </a:ext>
            </a:extLst>
          </p:cNvPr>
          <p:cNvSpPr/>
          <p:nvPr/>
        </p:nvSpPr>
        <p:spPr>
          <a:xfrm>
            <a:off x="3334578" y="1918422"/>
            <a:ext cx="1211548" cy="1138836"/>
          </a:xfrm>
          <a:prstGeom prst="flowChartConnector">
            <a:avLst/>
          </a:prstGeom>
          <a:noFill/>
          <a:ln w="25400" cap="flat" cmpd="sng">
            <a:solidFill>
              <a:srgbClr val="E6A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" name="Picture 54" descr="Chart, pie chart&#10;&#10;Description automatically generated">
            <a:extLst>
              <a:ext uri="{FF2B5EF4-FFF2-40B4-BE49-F238E27FC236}">
                <a16:creationId xmlns:a16="http://schemas.microsoft.com/office/drawing/2014/main" id="{DD8ED95F-38EB-70CE-817B-6038B2F48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648" y="2882290"/>
            <a:ext cx="1800858" cy="1659725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4E7A801E-4424-1523-C835-B0DC06F04CDD}"/>
              </a:ext>
            </a:extLst>
          </p:cNvPr>
          <p:cNvSpPr/>
          <p:nvPr/>
        </p:nvSpPr>
        <p:spPr>
          <a:xfrm>
            <a:off x="10239274" y="0"/>
            <a:ext cx="1969475" cy="182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EC9EA32-A0C3-EE12-0FD8-D1C21510A18F}"/>
              </a:ext>
            </a:extLst>
          </p:cNvPr>
          <p:cNvGrpSpPr/>
          <p:nvPr/>
        </p:nvGrpSpPr>
        <p:grpSpPr>
          <a:xfrm>
            <a:off x="10721648" y="-4291"/>
            <a:ext cx="1447231" cy="1444260"/>
            <a:chOff x="713884" y="2153856"/>
            <a:chExt cx="3165600" cy="3257394"/>
          </a:xfrm>
        </p:grpSpPr>
        <p:pic>
          <p:nvPicPr>
            <p:cNvPr id="57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D073E0C2-D96A-45CD-E434-5D43167F4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58" name="Google Shape;426;p97">
              <a:extLst>
                <a:ext uri="{FF2B5EF4-FFF2-40B4-BE49-F238E27FC236}">
                  <a16:creationId xmlns:a16="http://schemas.microsoft.com/office/drawing/2014/main" id="{0D350FE4-969F-F3AB-6C71-5793CAF0570A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C9A98F7-F57A-9B53-A9D1-8BC7936E2263}"/>
              </a:ext>
            </a:extLst>
          </p:cNvPr>
          <p:cNvGrpSpPr/>
          <p:nvPr/>
        </p:nvGrpSpPr>
        <p:grpSpPr>
          <a:xfrm>
            <a:off x="11006059" y="223150"/>
            <a:ext cx="954491" cy="935283"/>
            <a:chOff x="8301898" y="1765101"/>
            <a:chExt cx="3292157" cy="3292154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229A0B48-EF54-7237-083C-118FC0FE718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01898" y="1765101"/>
              <a:ext cx="3292157" cy="3292154"/>
              <a:chOff x="3482938" y="1869896"/>
              <a:chExt cx="2712379" cy="2712377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031DE2DD-8135-81B5-6B8B-EDE01A22FF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686" t="5183" r="3258" b="4325"/>
              <a:stretch/>
            </p:blipFill>
            <p:spPr>
              <a:xfrm>
                <a:off x="3482938" y="1869896"/>
                <a:ext cx="2712379" cy="2712377"/>
              </a:xfrm>
              <a:prstGeom prst="rect">
                <a:avLst/>
              </a:prstGeom>
            </p:spPr>
          </p:pic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85D0FAAA-93C9-2FA0-379B-5F88198C45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7861" y="2395366"/>
                <a:ext cx="1661436" cy="166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pic>
          <p:nvPicPr>
            <p:cNvPr id="63" name="Google Shape;513;p107">
              <a:extLst>
                <a:ext uri="{FF2B5EF4-FFF2-40B4-BE49-F238E27FC236}">
                  <a16:creationId xmlns:a16="http://schemas.microsoft.com/office/drawing/2014/main" id="{3D71B2E1-FDE9-5A23-3489-650E3B0B9152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43561" y="2616180"/>
              <a:ext cx="1217227" cy="1217229"/>
            </a:xfrm>
            <a:prstGeom prst="rect">
              <a:avLst/>
            </a:prstGeom>
          </p:spPr>
        </p:pic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6D133184-E99A-68B2-1B58-BF46883E437D}"/>
              </a:ext>
            </a:extLst>
          </p:cNvPr>
          <p:cNvSpPr txBox="1"/>
          <p:nvPr/>
        </p:nvSpPr>
        <p:spPr>
          <a:xfrm>
            <a:off x="11242785" y="743406"/>
            <a:ext cx="695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/>
              <a:t>Quê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D06C34C-905D-4B6C-13EB-EAB590801C9B}"/>
              </a:ext>
            </a:extLst>
          </p:cNvPr>
          <p:cNvSpPr/>
          <p:nvPr/>
        </p:nvSpPr>
        <p:spPr>
          <a:xfrm>
            <a:off x="10747725" y="1595270"/>
            <a:ext cx="1314949" cy="453066"/>
          </a:xfrm>
          <a:prstGeom prst="rect">
            <a:avLst/>
          </a:prstGeom>
          <a:solidFill>
            <a:srgbClr val="073763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3631031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 113">
            <a:extLst>
              <a:ext uri="{FF2B5EF4-FFF2-40B4-BE49-F238E27FC236}">
                <a16:creationId xmlns:a16="http://schemas.microsoft.com/office/drawing/2014/main" id="{BAD69A72-E2F0-710B-A263-9AAE05DE99CD}"/>
              </a:ext>
            </a:extLst>
          </p:cNvPr>
          <p:cNvSpPr/>
          <p:nvPr/>
        </p:nvSpPr>
        <p:spPr>
          <a:xfrm>
            <a:off x="4773831" y="6355855"/>
            <a:ext cx="7322402" cy="513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9F7AD3F0-4AF7-622D-585A-4DDF8DA086F5}"/>
              </a:ext>
            </a:extLst>
          </p:cNvPr>
          <p:cNvSpPr/>
          <p:nvPr/>
        </p:nvSpPr>
        <p:spPr>
          <a:xfrm>
            <a:off x="23121" y="0"/>
            <a:ext cx="7032246" cy="1085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AE8545-E49A-C559-22DA-A316F6846A13}"/>
              </a:ext>
            </a:extLst>
          </p:cNvPr>
          <p:cNvSpPr/>
          <p:nvPr/>
        </p:nvSpPr>
        <p:spPr>
          <a:xfrm>
            <a:off x="10239274" y="0"/>
            <a:ext cx="1969475" cy="182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2" name="Google Shape;384;p56">
            <a:extLst>
              <a:ext uri="{FF2B5EF4-FFF2-40B4-BE49-F238E27FC236}">
                <a16:creationId xmlns:a16="http://schemas.microsoft.com/office/drawing/2014/main" id="{87F85D6E-1E23-DE74-A05A-9D29EEF6A4CE}"/>
              </a:ext>
            </a:extLst>
          </p:cNvPr>
          <p:cNvSpPr txBox="1"/>
          <p:nvPr/>
        </p:nvSpPr>
        <p:spPr>
          <a:xfrm>
            <a:off x="9149833" y="2090127"/>
            <a:ext cx="29464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332;p56">
            <a:extLst>
              <a:ext uri="{FF2B5EF4-FFF2-40B4-BE49-F238E27FC236}">
                <a16:creationId xmlns:a16="http://schemas.microsoft.com/office/drawing/2014/main" id="{4BDF553F-AAC4-6989-C890-A4CDE15B7A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2400" y="154588"/>
            <a:ext cx="11192800" cy="7636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r>
              <a:rPr lang="en" sz="40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en" sz="4000" b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CRIS </a:t>
            </a:r>
            <a:r>
              <a:rPr lang="en" sz="40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| </a:t>
            </a:r>
            <a:r>
              <a:rPr lang="en" sz="36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Enriquecimento da </a:t>
            </a:r>
            <a:r>
              <a:rPr lang="en" sz="3600" b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36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1" name="Google Shape;333;p56">
            <a:extLst>
              <a:ext uri="{FF2B5EF4-FFF2-40B4-BE49-F238E27FC236}">
                <a16:creationId xmlns:a16="http://schemas.microsoft.com/office/drawing/2014/main" id="{4E6C049A-8108-E025-CC56-7D446848EE1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60623" y="234717"/>
            <a:ext cx="2564201" cy="639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923FA4B-D67F-B3C7-3065-C2A7BEF11087}"/>
              </a:ext>
            </a:extLst>
          </p:cNvPr>
          <p:cNvCxnSpPr>
            <a:cxnSpLocks/>
          </p:cNvCxnSpPr>
          <p:nvPr/>
        </p:nvCxnSpPr>
        <p:spPr>
          <a:xfrm>
            <a:off x="9932811" y="1979527"/>
            <a:ext cx="5325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16BF62-89EA-DAE7-428C-F11782910C2C}"/>
              </a:ext>
            </a:extLst>
          </p:cNvPr>
          <p:cNvCxnSpPr>
            <a:cxnSpLocks/>
          </p:cNvCxnSpPr>
          <p:nvPr/>
        </p:nvCxnSpPr>
        <p:spPr>
          <a:xfrm>
            <a:off x="10465362" y="1969478"/>
            <a:ext cx="0" cy="57642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E3E4952-351C-BC02-57EA-969B93CDA20D}"/>
              </a:ext>
            </a:extLst>
          </p:cNvPr>
          <p:cNvSpPr txBox="1"/>
          <p:nvPr/>
        </p:nvSpPr>
        <p:spPr>
          <a:xfrm>
            <a:off x="9472259" y="2673825"/>
            <a:ext cx="2826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i="1">
                <a:solidFill>
                  <a:schemeClr val="bg1">
                    <a:lumMod val="65000"/>
                  </a:schemeClr>
                </a:solidFill>
              </a:rPr>
              <a:t>Projetos Computação Avançada</a:t>
            </a:r>
          </a:p>
          <a:p>
            <a:r>
              <a:rPr lang="pt-PT" sz="1200" i="1">
                <a:solidFill>
                  <a:schemeClr val="bg1">
                    <a:lumMod val="65000"/>
                  </a:schemeClr>
                </a:solidFill>
              </a:rPr>
              <a:t>Programas de Mobilidade</a:t>
            </a:r>
          </a:p>
          <a:p>
            <a:r>
              <a:rPr lang="pt-PT" sz="1200" i="1">
                <a:solidFill>
                  <a:schemeClr val="bg1">
                    <a:lumMod val="65000"/>
                  </a:schemeClr>
                </a:solidFill>
              </a:rPr>
              <a:t>Prémios</a:t>
            </a:r>
          </a:p>
          <a:p>
            <a:r>
              <a:rPr lang="pt-PT" sz="1200" i="1" err="1">
                <a:solidFill>
                  <a:schemeClr val="bg1">
                    <a:lumMod val="65000"/>
                  </a:schemeClr>
                </a:solidFill>
              </a:rPr>
              <a:t>CoLabs</a:t>
            </a:r>
            <a:endParaRPr lang="pt-PT" sz="1200" i="1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Google Shape;2222;p130">
            <a:extLst>
              <a:ext uri="{FF2B5EF4-FFF2-40B4-BE49-F238E27FC236}">
                <a16:creationId xmlns:a16="http://schemas.microsoft.com/office/drawing/2014/main" id="{4F32B1B9-0918-57F8-C80D-2D8368B03C45}"/>
              </a:ext>
            </a:extLst>
          </p:cNvPr>
          <p:cNvSpPr txBox="1"/>
          <p:nvPr/>
        </p:nvSpPr>
        <p:spPr>
          <a:xfrm>
            <a:off x="8907513" y="5653061"/>
            <a:ext cx="3248528" cy="1187862"/>
          </a:xfrm>
          <a:prstGeom prst="rect">
            <a:avLst/>
          </a:prstGeom>
          <a:solidFill>
            <a:schemeClr val="accent4">
              <a:lumMod val="50000"/>
              <a:alpha val="16078"/>
            </a:schemeClr>
          </a:solidFill>
          <a:ln>
            <a:noFill/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2800"/>
            </a:pPr>
            <a:r>
              <a:rPr lang="en" sz="4400" b="1">
                <a:solidFill>
                  <a:srgbClr val="00ADC5"/>
                </a:solidFill>
                <a:latin typeface="Lobster"/>
                <a:ea typeface="Lobster"/>
                <a:cs typeface="Lobster"/>
                <a:sym typeface="Lobster"/>
              </a:rPr>
              <a:t>90 012</a:t>
            </a:r>
            <a:r>
              <a:rPr lang="en" sz="4400" b="1">
                <a:solidFill>
                  <a:srgbClr val="9FC5E8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" sz="3200" b="1">
                <a:solidFill>
                  <a:srgbClr val="073763"/>
                </a:solidFill>
                <a:latin typeface="Lobster"/>
                <a:ea typeface="Lobster"/>
                <a:cs typeface="Lobster"/>
                <a:sym typeface="Lobster"/>
              </a:rPr>
              <a:t>registos</a:t>
            </a:r>
          </a:p>
          <a:p>
            <a:pPr algn="ctr">
              <a:buClr>
                <a:srgbClr val="000000"/>
              </a:buClr>
              <a:buSzPts val="2800"/>
            </a:pPr>
            <a:r>
              <a:rPr lang="en" sz="2000" b="1">
                <a:solidFill>
                  <a:srgbClr val="073763"/>
                </a:solidFill>
                <a:latin typeface="Lobster"/>
                <a:ea typeface="Lobster"/>
                <a:cs typeface="Lobster"/>
                <a:sym typeface="Lobster"/>
              </a:rPr>
              <a:t>(+ 6214)</a:t>
            </a:r>
            <a:endParaRPr sz="20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A82ECF-77D6-4264-2F37-11F9C9027888}"/>
              </a:ext>
            </a:extLst>
          </p:cNvPr>
          <p:cNvSpPr/>
          <p:nvPr/>
        </p:nvSpPr>
        <p:spPr>
          <a:xfrm>
            <a:off x="1453158" y="1007343"/>
            <a:ext cx="8394225" cy="328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C28F90-89E7-D353-0A7F-B85EC92D6944}"/>
              </a:ext>
            </a:extLst>
          </p:cNvPr>
          <p:cNvSpPr/>
          <p:nvPr/>
        </p:nvSpPr>
        <p:spPr>
          <a:xfrm>
            <a:off x="10239274" y="0"/>
            <a:ext cx="1969475" cy="182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036884-CD78-0971-3345-A905689BCCF8}"/>
              </a:ext>
            </a:extLst>
          </p:cNvPr>
          <p:cNvGrpSpPr/>
          <p:nvPr/>
        </p:nvGrpSpPr>
        <p:grpSpPr>
          <a:xfrm>
            <a:off x="10721648" y="-4291"/>
            <a:ext cx="1447231" cy="1444260"/>
            <a:chOff x="713884" y="2153856"/>
            <a:chExt cx="3165600" cy="3257394"/>
          </a:xfrm>
        </p:grpSpPr>
        <p:pic>
          <p:nvPicPr>
            <p:cNvPr id="12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4BB64D77-6216-5B03-663E-39B733F76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13" name="Google Shape;426;p97">
              <a:extLst>
                <a:ext uri="{FF2B5EF4-FFF2-40B4-BE49-F238E27FC236}">
                  <a16:creationId xmlns:a16="http://schemas.microsoft.com/office/drawing/2014/main" id="{A3BB05C3-528E-13A2-437A-3CF9BC232B70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EA4D0D5-B2AB-05A9-C7A8-3E0FD5A81E7D}"/>
              </a:ext>
            </a:extLst>
          </p:cNvPr>
          <p:cNvGrpSpPr/>
          <p:nvPr/>
        </p:nvGrpSpPr>
        <p:grpSpPr>
          <a:xfrm>
            <a:off x="11006059" y="223150"/>
            <a:ext cx="954491" cy="935283"/>
            <a:chOff x="8301898" y="1765101"/>
            <a:chExt cx="3292157" cy="329215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41A3606-4DD8-0ACA-3594-A9D4238D5F0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01898" y="1765101"/>
              <a:ext cx="3292157" cy="3292154"/>
              <a:chOff x="3482938" y="1869896"/>
              <a:chExt cx="2712379" cy="2712377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94C21A63-4BF0-9C69-4B89-12B6183CB3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686" t="5183" r="3258" b="4325"/>
              <a:stretch/>
            </p:blipFill>
            <p:spPr>
              <a:xfrm>
                <a:off x="3482938" y="1869896"/>
                <a:ext cx="2712379" cy="2712377"/>
              </a:xfrm>
              <a:prstGeom prst="rect">
                <a:avLst/>
              </a:prstGeom>
            </p:spPr>
          </p:pic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3CE51E0E-0892-3390-DD92-95D69B104C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7861" y="2395366"/>
                <a:ext cx="1661436" cy="166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pic>
          <p:nvPicPr>
            <p:cNvPr id="17" name="Google Shape;513;p107">
              <a:extLst>
                <a:ext uri="{FF2B5EF4-FFF2-40B4-BE49-F238E27FC236}">
                  <a16:creationId xmlns:a16="http://schemas.microsoft.com/office/drawing/2014/main" id="{8AC22B90-1D33-AD8A-5D8A-CDFA184173E6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43561" y="2616180"/>
              <a:ext cx="1217227" cy="1217229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1291105-4DF1-39FB-5BA0-1CB6B22AF581}"/>
              </a:ext>
            </a:extLst>
          </p:cNvPr>
          <p:cNvSpPr txBox="1"/>
          <p:nvPr/>
        </p:nvSpPr>
        <p:spPr>
          <a:xfrm>
            <a:off x="11242785" y="743406"/>
            <a:ext cx="695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/>
              <a:t>Quê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34B5742-E63F-C7FF-0427-B5617E508601}"/>
              </a:ext>
              <a:ext uri="{147F2762-F138-4A5C-976F-8EAC2B608ADB}">
                <a16:predDERef xmlns:a16="http://schemas.microsoft.com/office/drawing/2014/main" pred="{B90373F8-5201-4210-9EA3-C40ACFF3AC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859677"/>
              </p:ext>
            </p:extLst>
          </p:nvPr>
        </p:nvGraphicFramePr>
        <p:xfrm>
          <a:off x="428626" y="1072776"/>
          <a:ext cx="9292883" cy="5014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91E21CAD-9C03-43AC-A11E-1153C27FE427}"/>
              </a:ext>
            </a:extLst>
          </p:cNvPr>
          <p:cNvSpPr/>
          <p:nvPr/>
        </p:nvSpPr>
        <p:spPr>
          <a:xfrm>
            <a:off x="786800" y="1001835"/>
            <a:ext cx="9241172" cy="485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91156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9F7AD3F0-4AF7-622D-585A-4DDF8DA086F5}"/>
              </a:ext>
            </a:extLst>
          </p:cNvPr>
          <p:cNvSpPr/>
          <p:nvPr/>
        </p:nvSpPr>
        <p:spPr>
          <a:xfrm>
            <a:off x="23121" y="0"/>
            <a:ext cx="7032246" cy="1085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AE8545-E49A-C559-22DA-A316F6846A13}"/>
              </a:ext>
            </a:extLst>
          </p:cNvPr>
          <p:cNvSpPr/>
          <p:nvPr/>
        </p:nvSpPr>
        <p:spPr>
          <a:xfrm>
            <a:off x="10239274" y="0"/>
            <a:ext cx="1969475" cy="182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0" name="Google Shape;332;p56">
            <a:extLst>
              <a:ext uri="{FF2B5EF4-FFF2-40B4-BE49-F238E27FC236}">
                <a16:creationId xmlns:a16="http://schemas.microsoft.com/office/drawing/2014/main" id="{4BDF553F-AAC4-6989-C890-A4CDE15B7A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2400" y="154588"/>
            <a:ext cx="5243855" cy="7636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r>
              <a:rPr lang="en" sz="40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en" sz="4000" b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CRIS </a:t>
            </a:r>
            <a:r>
              <a:rPr lang="en" sz="40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|</a:t>
            </a:r>
            <a:endParaRPr sz="36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1" name="Google Shape;333;p56">
            <a:extLst>
              <a:ext uri="{FF2B5EF4-FFF2-40B4-BE49-F238E27FC236}">
                <a16:creationId xmlns:a16="http://schemas.microsoft.com/office/drawing/2014/main" id="{4E6C049A-8108-E025-CC56-7D446848EE1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96557" y="216788"/>
            <a:ext cx="2564201" cy="6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774;p90">
            <a:extLst>
              <a:ext uri="{FF2B5EF4-FFF2-40B4-BE49-F238E27FC236}">
                <a16:creationId xmlns:a16="http://schemas.microsoft.com/office/drawing/2014/main" id="{0C40D475-A13A-5641-934F-CE2000A31B08}"/>
              </a:ext>
            </a:extLst>
          </p:cNvPr>
          <p:cNvSpPr txBox="1"/>
          <p:nvPr/>
        </p:nvSpPr>
        <p:spPr>
          <a:xfrm>
            <a:off x="5336365" y="199348"/>
            <a:ext cx="4817100" cy="615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r>
              <a:rPr lang="en" sz="2800" i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(Data As a Service)</a:t>
            </a:r>
            <a:endParaRPr sz="2800" i="1">
              <a:solidFill>
                <a:schemeClr val="accent5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800;p90">
            <a:extLst>
              <a:ext uri="{FF2B5EF4-FFF2-40B4-BE49-F238E27FC236}">
                <a16:creationId xmlns:a16="http://schemas.microsoft.com/office/drawing/2014/main" id="{3DBF61EA-9156-0922-62DC-D6A2B7DADA88}"/>
              </a:ext>
            </a:extLst>
          </p:cNvPr>
          <p:cNvSpPr/>
          <p:nvPr/>
        </p:nvSpPr>
        <p:spPr>
          <a:xfrm>
            <a:off x="23121" y="6141200"/>
            <a:ext cx="3788584" cy="71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pt-PT" sz="1400">
                <a:hlinkClick r:id="rId3"/>
              </a:rPr>
              <a:t>CRIS2022_VFinal.mp4</a:t>
            </a:r>
            <a:endParaRPr sz="1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2FC36D-29C4-403C-DA7E-FA7D578134D5}"/>
              </a:ext>
            </a:extLst>
          </p:cNvPr>
          <p:cNvGrpSpPr/>
          <p:nvPr/>
        </p:nvGrpSpPr>
        <p:grpSpPr>
          <a:xfrm>
            <a:off x="2639609" y="932588"/>
            <a:ext cx="6818493" cy="4854059"/>
            <a:chOff x="1979706" y="699441"/>
            <a:chExt cx="5113869" cy="3640544"/>
          </a:xfrm>
        </p:grpSpPr>
        <p:pic>
          <p:nvPicPr>
            <p:cNvPr id="12" name="Google Shape;758;p90">
              <a:extLst>
                <a:ext uri="{FF2B5EF4-FFF2-40B4-BE49-F238E27FC236}">
                  <a16:creationId xmlns:a16="http://schemas.microsoft.com/office/drawing/2014/main" id="{B7DE32FD-BA33-E946-F037-B848F689E378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479253" y="2303793"/>
              <a:ext cx="1877091" cy="4519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759;p90">
              <a:extLst>
                <a:ext uri="{FF2B5EF4-FFF2-40B4-BE49-F238E27FC236}">
                  <a16:creationId xmlns:a16="http://schemas.microsoft.com/office/drawing/2014/main" id="{46CB2414-7CD9-358A-CAE7-30917F1E7943}"/>
                </a:ext>
              </a:extLst>
            </p:cNvPr>
            <p:cNvSpPr/>
            <p:nvPr/>
          </p:nvSpPr>
          <p:spPr>
            <a:xfrm>
              <a:off x="2410856" y="2156548"/>
              <a:ext cx="718425" cy="6939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14" name="Google Shape;760;p90">
              <a:extLst>
                <a:ext uri="{FF2B5EF4-FFF2-40B4-BE49-F238E27FC236}">
                  <a16:creationId xmlns:a16="http://schemas.microsoft.com/office/drawing/2014/main" id="{95EAC648-B0A9-E3CD-AC0F-76CF6560A4A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5687" t="21172" r="29537" b="18969"/>
            <a:stretch/>
          </p:blipFill>
          <p:spPr>
            <a:xfrm>
              <a:off x="4097969" y="750824"/>
              <a:ext cx="621476" cy="6010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761;p90">
              <a:extLst>
                <a:ext uri="{FF2B5EF4-FFF2-40B4-BE49-F238E27FC236}">
                  <a16:creationId xmlns:a16="http://schemas.microsoft.com/office/drawing/2014/main" id="{3C1ABDBB-F076-BA37-7F90-5066207BE6FF}"/>
                </a:ext>
              </a:extLst>
            </p:cNvPr>
            <p:cNvSpPr/>
            <p:nvPr/>
          </p:nvSpPr>
          <p:spPr>
            <a:xfrm>
              <a:off x="3444368" y="1618136"/>
              <a:ext cx="1928700" cy="1808100"/>
            </a:xfrm>
            <a:prstGeom prst="ellipse">
              <a:avLst/>
            </a:prstGeom>
            <a:noFill/>
            <a:ln w="3810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endParaRPr sz="1467"/>
            </a:p>
          </p:txBody>
        </p:sp>
        <p:sp>
          <p:nvSpPr>
            <p:cNvPr id="16" name="Google Shape;762;p90">
              <a:extLst>
                <a:ext uri="{FF2B5EF4-FFF2-40B4-BE49-F238E27FC236}">
                  <a16:creationId xmlns:a16="http://schemas.microsoft.com/office/drawing/2014/main" id="{28FF08E4-7C75-C8B5-4B18-8610E3834770}"/>
                </a:ext>
              </a:extLst>
            </p:cNvPr>
            <p:cNvSpPr/>
            <p:nvPr/>
          </p:nvSpPr>
          <p:spPr>
            <a:xfrm>
              <a:off x="4049459" y="704381"/>
              <a:ext cx="718425" cy="693900"/>
            </a:xfrm>
            <a:prstGeom prst="ellipse">
              <a:avLst/>
            </a:prstGeom>
            <a:noFill/>
            <a:ln w="1905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763;p90">
              <a:extLst>
                <a:ext uri="{FF2B5EF4-FFF2-40B4-BE49-F238E27FC236}">
                  <a16:creationId xmlns:a16="http://schemas.microsoft.com/office/drawing/2014/main" id="{DFDF2BB3-30CF-A663-B815-BD5D24BA4B73}"/>
                </a:ext>
              </a:extLst>
            </p:cNvPr>
            <p:cNvSpPr/>
            <p:nvPr/>
          </p:nvSpPr>
          <p:spPr>
            <a:xfrm>
              <a:off x="5688056" y="2156550"/>
              <a:ext cx="1033425" cy="734625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764;p90">
              <a:extLst>
                <a:ext uri="{FF2B5EF4-FFF2-40B4-BE49-F238E27FC236}">
                  <a16:creationId xmlns:a16="http://schemas.microsoft.com/office/drawing/2014/main" id="{2B561234-226E-F8C2-1665-F74538005DFF}"/>
                </a:ext>
              </a:extLst>
            </p:cNvPr>
            <p:cNvSpPr/>
            <p:nvPr/>
          </p:nvSpPr>
          <p:spPr>
            <a:xfrm>
              <a:off x="4020326" y="3632135"/>
              <a:ext cx="718425" cy="6939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cxnSp>
          <p:nvCxnSpPr>
            <p:cNvPr id="19" name="Google Shape;765;p90">
              <a:extLst>
                <a:ext uri="{FF2B5EF4-FFF2-40B4-BE49-F238E27FC236}">
                  <a16:creationId xmlns:a16="http://schemas.microsoft.com/office/drawing/2014/main" id="{B071A893-EE1A-5002-DF86-42F25EFA1C77}"/>
                </a:ext>
              </a:extLst>
            </p:cNvPr>
            <p:cNvCxnSpPr>
              <a:cxnSpLocks/>
              <a:stCxn id="15" idx="0"/>
              <a:endCxn id="16" idx="4"/>
            </p:cNvCxnSpPr>
            <p:nvPr/>
          </p:nvCxnSpPr>
          <p:spPr>
            <a:xfrm rot="10800000">
              <a:off x="4408718" y="1398236"/>
              <a:ext cx="0" cy="219900"/>
            </a:xfrm>
            <a:prstGeom prst="straightConnector1">
              <a:avLst/>
            </a:prstGeom>
            <a:noFill/>
            <a:ln w="19050" cap="flat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766;p90">
              <a:extLst>
                <a:ext uri="{FF2B5EF4-FFF2-40B4-BE49-F238E27FC236}">
                  <a16:creationId xmlns:a16="http://schemas.microsoft.com/office/drawing/2014/main" id="{3F5873E0-9536-DE51-A9AD-5FECB8171406}"/>
                </a:ext>
              </a:extLst>
            </p:cNvPr>
            <p:cNvCxnSpPr>
              <a:cxnSpLocks/>
              <a:stCxn id="15" idx="6"/>
              <a:endCxn id="17" idx="2"/>
            </p:cNvCxnSpPr>
            <p:nvPr/>
          </p:nvCxnSpPr>
          <p:spPr>
            <a:xfrm>
              <a:off x="5373068" y="2522186"/>
              <a:ext cx="315000" cy="1800"/>
            </a:xfrm>
            <a:prstGeom prst="straightConnector1">
              <a:avLst/>
            </a:prstGeom>
            <a:noFill/>
            <a:ln w="19050" cap="flat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767;p90">
              <a:extLst>
                <a:ext uri="{FF2B5EF4-FFF2-40B4-BE49-F238E27FC236}">
                  <a16:creationId xmlns:a16="http://schemas.microsoft.com/office/drawing/2014/main" id="{B188610F-5432-4451-CBA7-0CC996824023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 rot="10800000">
              <a:off x="3129368" y="2518886"/>
              <a:ext cx="315000" cy="3300"/>
            </a:xfrm>
            <a:prstGeom prst="straightConnector1">
              <a:avLst/>
            </a:prstGeom>
            <a:noFill/>
            <a:ln w="19050" cap="flat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768;p90">
              <a:extLst>
                <a:ext uri="{FF2B5EF4-FFF2-40B4-BE49-F238E27FC236}">
                  <a16:creationId xmlns:a16="http://schemas.microsoft.com/office/drawing/2014/main" id="{A0D83B87-9ED1-F13D-AE8A-D478E50B2A91}"/>
                </a:ext>
              </a:extLst>
            </p:cNvPr>
            <p:cNvCxnSpPr>
              <a:cxnSpLocks/>
              <a:stCxn id="15" idx="4"/>
              <a:endCxn id="41" idx="0"/>
            </p:cNvCxnSpPr>
            <p:nvPr/>
          </p:nvCxnSpPr>
          <p:spPr>
            <a:xfrm flipH="1">
              <a:off x="4399725" y="3426236"/>
              <a:ext cx="8993" cy="219849"/>
            </a:xfrm>
            <a:prstGeom prst="straightConnector1">
              <a:avLst/>
            </a:prstGeom>
            <a:noFill/>
            <a:ln w="19050" cap="flat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24" name="Google Shape;769;p90">
              <a:extLst>
                <a:ext uri="{FF2B5EF4-FFF2-40B4-BE49-F238E27FC236}">
                  <a16:creationId xmlns:a16="http://schemas.microsoft.com/office/drawing/2014/main" id="{BE9D7580-2F2C-4E87-DAC9-5C1F3E47819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r="76809"/>
            <a:stretch/>
          </p:blipFill>
          <p:spPr>
            <a:xfrm>
              <a:off x="2443428" y="2324260"/>
              <a:ext cx="685922" cy="4109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770;p90">
              <a:extLst>
                <a:ext uri="{FF2B5EF4-FFF2-40B4-BE49-F238E27FC236}">
                  <a16:creationId xmlns:a16="http://schemas.microsoft.com/office/drawing/2014/main" id="{2CD3B882-DF71-25C4-D1FE-7ED13383A17E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065755" y="3874822"/>
              <a:ext cx="685922" cy="236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771;p90">
              <a:extLst>
                <a:ext uri="{FF2B5EF4-FFF2-40B4-BE49-F238E27FC236}">
                  <a16:creationId xmlns:a16="http://schemas.microsoft.com/office/drawing/2014/main" id="{5C04F5CF-6384-8D94-7780-A39FEDF66D2E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688056" y="2324269"/>
              <a:ext cx="998255" cy="35988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7" name="Google Shape;775;p90">
              <a:extLst>
                <a:ext uri="{FF2B5EF4-FFF2-40B4-BE49-F238E27FC236}">
                  <a16:creationId xmlns:a16="http://schemas.microsoft.com/office/drawing/2014/main" id="{C6DA7D0C-6B62-56D1-C732-A3E9DC479D2A}"/>
                </a:ext>
              </a:extLst>
            </p:cNvPr>
            <p:cNvCxnSpPr>
              <a:cxnSpLocks/>
              <a:stCxn id="15" idx="7"/>
            </p:cNvCxnSpPr>
            <p:nvPr/>
          </p:nvCxnSpPr>
          <p:spPr>
            <a:xfrm rot="10800000" flipH="1">
              <a:off x="5090617" y="1404726"/>
              <a:ext cx="526200" cy="4782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28" name="Google Shape;776;p90">
              <a:extLst>
                <a:ext uri="{FF2B5EF4-FFF2-40B4-BE49-F238E27FC236}">
                  <a16:creationId xmlns:a16="http://schemas.microsoft.com/office/drawing/2014/main" id="{5C905091-E92E-E23B-716D-D4F263700987}"/>
                </a:ext>
              </a:extLst>
            </p:cNvPr>
            <p:cNvSpPr/>
            <p:nvPr/>
          </p:nvSpPr>
          <p:spPr>
            <a:xfrm>
              <a:off x="5455988" y="750825"/>
              <a:ext cx="1476675" cy="819000"/>
            </a:xfrm>
            <a:prstGeom prst="ellipse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778;p90">
              <a:extLst>
                <a:ext uri="{FF2B5EF4-FFF2-40B4-BE49-F238E27FC236}">
                  <a16:creationId xmlns:a16="http://schemas.microsoft.com/office/drawing/2014/main" id="{8390E99F-55DA-D6AB-12E8-53D4471CFD60}"/>
                </a:ext>
              </a:extLst>
            </p:cNvPr>
            <p:cNvSpPr/>
            <p:nvPr/>
          </p:nvSpPr>
          <p:spPr>
            <a:xfrm>
              <a:off x="5616900" y="3474563"/>
              <a:ext cx="1476675" cy="819000"/>
            </a:xfrm>
            <a:prstGeom prst="ellipse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2400"/>
            </a:p>
          </p:txBody>
        </p:sp>
        <p:cxnSp>
          <p:nvCxnSpPr>
            <p:cNvPr id="31" name="Google Shape;779;p90">
              <a:extLst>
                <a:ext uri="{FF2B5EF4-FFF2-40B4-BE49-F238E27FC236}">
                  <a16:creationId xmlns:a16="http://schemas.microsoft.com/office/drawing/2014/main" id="{9A3123EE-53B8-C3ED-636A-60FFF3B52742}"/>
                </a:ext>
              </a:extLst>
            </p:cNvPr>
            <p:cNvCxnSpPr>
              <a:cxnSpLocks/>
              <a:stCxn id="15" idx="5"/>
              <a:endCxn id="30" idx="1"/>
            </p:cNvCxnSpPr>
            <p:nvPr/>
          </p:nvCxnSpPr>
          <p:spPr>
            <a:xfrm>
              <a:off x="5090617" y="3161446"/>
              <a:ext cx="742500" cy="4332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34" name="Google Shape;782;p90">
              <a:extLst>
                <a:ext uri="{FF2B5EF4-FFF2-40B4-BE49-F238E27FC236}">
                  <a16:creationId xmlns:a16="http://schemas.microsoft.com/office/drawing/2014/main" id="{23BC60FF-A72A-62F1-24C6-D20D78844AAB}"/>
                </a:ext>
              </a:extLst>
            </p:cNvPr>
            <p:cNvSpPr txBox="1"/>
            <p:nvPr/>
          </p:nvSpPr>
          <p:spPr>
            <a:xfrm>
              <a:off x="6474375" y="3647469"/>
              <a:ext cx="560025" cy="476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n" sz="2533" b="1">
                  <a:latin typeface="Calibri"/>
                  <a:ea typeface="Calibri"/>
                  <a:cs typeface="Calibri"/>
                  <a:sym typeface="Calibri"/>
                </a:rPr>
                <a:t>HEI</a:t>
              </a:r>
              <a:endParaRPr sz="2533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" name="Google Shape;783;p90">
              <a:extLst>
                <a:ext uri="{FF2B5EF4-FFF2-40B4-BE49-F238E27FC236}">
                  <a16:creationId xmlns:a16="http://schemas.microsoft.com/office/drawing/2014/main" id="{CB5C6C6B-1B2F-5810-8C32-3A597B396EDF}"/>
                </a:ext>
              </a:extLst>
            </p:cNvPr>
            <p:cNvPicPr preferRelativeResize="0"/>
            <p:nvPr/>
          </p:nvPicPr>
          <p:blipFill rotWithShape="1">
            <a:blip r:embed="rId8">
              <a:alphaModFix amt="50000"/>
            </a:blip>
            <a:srcRect/>
            <a:stretch/>
          </p:blipFill>
          <p:spPr>
            <a:xfrm>
              <a:off x="5955318" y="3613689"/>
              <a:ext cx="463725" cy="46998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37" name="Google Shape;785;p90">
              <a:extLst>
                <a:ext uri="{FF2B5EF4-FFF2-40B4-BE49-F238E27FC236}">
                  <a16:creationId xmlns:a16="http://schemas.microsoft.com/office/drawing/2014/main" id="{CFC430E3-FE8E-86B2-01AC-4AA829F6C0F6}"/>
                </a:ext>
              </a:extLst>
            </p:cNvPr>
            <p:cNvSpPr/>
            <p:nvPr/>
          </p:nvSpPr>
          <p:spPr>
            <a:xfrm>
              <a:off x="2002575" y="746663"/>
              <a:ext cx="1476675" cy="819000"/>
            </a:xfrm>
            <a:prstGeom prst="ellipse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2400"/>
            </a:p>
          </p:txBody>
        </p:sp>
        <p:cxnSp>
          <p:nvCxnSpPr>
            <p:cNvPr id="38" name="Google Shape;786;p90">
              <a:extLst>
                <a:ext uri="{FF2B5EF4-FFF2-40B4-BE49-F238E27FC236}">
                  <a16:creationId xmlns:a16="http://schemas.microsoft.com/office/drawing/2014/main" id="{273E8B29-A693-56B8-AEEB-AC69F3567396}"/>
                </a:ext>
              </a:extLst>
            </p:cNvPr>
            <p:cNvCxnSpPr>
              <a:cxnSpLocks/>
              <a:stCxn id="15" idx="1"/>
              <a:endCxn id="37" idx="5"/>
            </p:cNvCxnSpPr>
            <p:nvPr/>
          </p:nvCxnSpPr>
          <p:spPr>
            <a:xfrm rot="10800000">
              <a:off x="3263020" y="1445826"/>
              <a:ext cx="463800" cy="437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pic>
          <p:nvPicPr>
            <p:cNvPr id="39" name="Google Shape;787;p90">
              <a:extLst>
                <a:ext uri="{FF2B5EF4-FFF2-40B4-BE49-F238E27FC236}">
                  <a16:creationId xmlns:a16="http://schemas.microsoft.com/office/drawing/2014/main" id="{988A483D-A16F-85D5-8BF8-B4B072032671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224247" y="859807"/>
              <a:ext cx="1033337" cy="6010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Google Shape;788;p90">
              <a:extLst>
                <a:ext uri="{FF2B5EF4-FFF2-40B4-BE49-F238E27FC236}">
                  <a16:creationId xmlns:a16="http://schemas.microsoft.com/office/drawing/2014/main" id="{B16F9B53-6440-585F-000B-60EC52710895}"/>
                </a:ext>
              </a:extLst>
            </p:cNvPr>
            <p:cNvSpPr/>
            <p:nvPr/>
          </p:nvSpPr>
          <p:spPr>
            <a:xfrm>
              <a:off x="4049458" y="699441"/>
              <a:ext cx="718425" cy="693900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789;p90">
              <a:extLst>
                <a:ext uri="{FF2B5EF4-FFF2-40B4-BE49-F238E27FC236}">
                  <a16:creationId xmlns:a16="http://schemas.microsoft.com/office/drawing/2014/main" id="{A1744212-BDE5-D00D-EC1F-218723429826}"/>
                </a:ext>
              </a:extLst>
            </p:cNvPr>
            <p:cNvSpPr/>
            <p:nvPr/>
          </p:nvSpPr>
          <p:spPr>
            <a:xfrm>
              <a:off x="4040512" y="3646085"/>
              <a:ext cx="718425" cy="693900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790;p90">
              <a:extLst>
                <a:ext uri="{FF2B5EF4-FFF2-40B4-BE49-F238E27FC236}">
                  <a16:creationId xmlns:a16="http://schemas.microsoft.com/office/drawing/2014/main" id="{5F2B245C-5A76-EEAC-0A52-32D5930401C0}"/>
                </a:ext>
              </a:extLst>
            </p:cNvPr>
            <p:cNvSpPr/>
            <p:nvPr/>
          </p:nvSpPr>
          <p:spPr>
            <a:xfrm>
              <a:off x="5504179" y="765421"/>
              <a:ext cx="1470778" cy="810010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45" name="Google Shape;793;p90">
              <a:extLst>
                <a:ext uri="{FF2B5EF4-FFF2-40B4-BE49-F238E27FC236}">
                  <a16:creationId xmlns:a16="http://schemas.microsoft.com/office/drawing/2014/main" id="{75942689-9450-847A-E329-9DAECA7D45DA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t="13266" b="14629"/>
            <a:stretch/>
          </p:blipFill>
          <p:spPr>
            <a:xfrm>
              <a:off x="5658942" y="963338"/>
              <a:ext cx="1138767" cy="4112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Google Shape;794;p90">
              <a:extLst>
                <a:ext uri="{FF2B5EF4-FFF2-40B4-BE49-F238E27FC236}">
                  <a16:creationId xmlns:a16="http://schemas.microsoft.com/office/drawing/2014/main" id="{FA82E355-1259-481B-3666-A582D7FBC62A}"/>
                </a:ext>
              </a:extLst>
            </p:cNvPr>
            <p:cNvSpPr/>
            <p:nvPr/>
          </p:nvSpPr>
          <p:spPr>
            <a:xfrm>
              <a:off x="2422435" y="2167809"/>
              <a:ext cx="721041" cy="693900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788;p90">
              <a:extLst>
                <a:ext uri="{FF2B5EF4-FFF2-40B4-BE49-F238E27FC236}">
                  <a16:creationId xmlns:a16="http://schemas.microsoft.com/office/drawing/2014/main" id="{6C9FC4B8-B336-7AC5-48DF-77D5241A76F2}"/>
                </a:ext>
              </a:extLst>
            </p:cNvPr>
            <p:cNvSpPr/>
            <p:nvPr/>
          </p:nvSpPr>
          <p:spPr>
            <a:xfrm>
              <a:off x="1979706" y="803416"/>
              <a:ext cx="1490920" cy="755633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9" name="Google Shape;788;p90">
            <a:extLst>
              <a:ext uri="{FF2B5EF4-FFF2-40B4-BE49-F238E27FC236}">
                <a16:creationId xmlns:a16="http://schemas.microsoft.com/office/drawing/2014/main" id="{73420962-508A-0E7D-6994-35F63B3C23EA}"/>
              </a:ext>
            </a:extLst>
          </p:cNvPr>
          <p:cNvSpPr/>
          <p:nvPr/>
        </p:nvSpPr>
        <p:spPr>
          <a:xfrm>
            <a:off x="2284665" y="4643339"/>
            <a:ext cx="1901026" cy="1124708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16" name="Picture 115" descr="A blue and green logo&#10;&#10;Description automatically generated with low confidence">
            <a:extLst>
              <a:ext uri="{FF2B5EF4-FFF2-40B4-BE49-F238E27FC236}">
                <a16:creationId xmlns:a16="http://schemas.microsoft.com/office/drawing/2014/main" id="{20841F95-A399-2AD1-455F-CFACB2FC11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392" y="4871713"/>
            <a:ext cx="1395325" cy="634239"/>
          </a:xfrm>
          <a:prstGeom prst="rect">
            <a:avLst/>
          </a:prstGeom>
        </p:spPr>
      </p:pic>
      <p:cxnSp>
        <p:nvCxnSpPr>
          <p:cNvPr id="2" name="Google Shape;780;p90">
            <a:extLst>
              <a:ext uri="{FF2B5EF4-FFF2-40B4-BE49-F238E27FC236}">
                <a16:creationId xmlns:a16="http://schemas.microsoft.com/office/drawing/2014/main" id="{9DCC2B01-3D68-BC0B-ED67-FFCB18BA1E46}"/>
              </a:ext>
            </a:extLst>
          </p:cNvPr>
          <p:cNvCxnSpPr>
            <a:cxnSpLocks/>
            <a:endCxn id="42" idx="0"/>
          </p:cNvCxnSpPr>
          <p:nvPr/>
        </p:nvCxnSpPr>
        <p:spPr>
          <a:xfrm flipH="1">
            <a:off x="8319425" y="-221177"/>
            <a:ext cx="312660" cy="1241738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60" name="Google Shape;790;p90">
            <a:extLst>
              <a:ext uri="{FF2B5EF4-FFF2-40B4-BE49-F238E27FC236}">
                <a16:creationId xmlns:a16="http://schemas.microsoft.com/office/drawing/2014/main" id="{6A6AD7B8-595E-1647-6404-B1032BF749C0}"/>
              </a:ext>
            </a:extLst>
          </p:cNvPr>
          <p:cNvSpPr/>
          <p:nvPr/>
        </p:nvSpPr>
        <p:spPr>
          <a:xfrm>
            <a:off x="7597819" y="2898115"/>
            <a:ext cx="1377900" cy="9252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" name="Google Shape;788;p90">
            <a:extLst>
              <a:ext uri="{FF2B5EF4-FFF2-40B4-BE49-F238E27FC236}">
                <a16:creationId xmlns:a16="http://schemas.microsoft.com/office/drawing/2014/main" id="{98518225-B3D8-DDBE-09D1-6767EF7F738B}"/>
              </a:ext>
            </a:extLst>
          </p:cNvPr>
          <p:cNvSpPr/>
          <p:nvPr/>
        </p:nvSpPr>
        <p:spPr>
          <a:xfrm>
            <a:off x="7479704" y="4704801"/>
            <a:ext cx="1987893" cy="1007511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29" name="Google Shape;775;p90">
            <a:extLst>
              <a:ext uri="{FF2B5EF4-FFF2-40B4-BE49-F238E27FC236}">
                <a16:creationId xmlns:a16="http://schemas.microsoft.com/office/drawing/2014/main" id="{E4F8C48B-4F1C-2E1E-E767-FB7361A1026E}"/>
              </a:ext>
            </a:extLst>
          </p:cNvPr>
          <p:cNvCxnSpPr>
            <a:cxnSpLocks/>
          </p:cNvCxnSpPr>
          <p:nvPr/>
        </p:nvCxnSpPr>
        <p:spPr>
          <a:xfrm flipV="1">
            <a:off x="3969099" y="4205658"/>
            <a:ext cx="936114" cy="587204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2B25A065-56AC-0675-CE55-BDF99348E999}"/>
              </a:ext>
            </a:extLst>
          </p:cNvPr>
          <p:cNvSpPr/>
          <p:nvPr/>
        </p:nvSpPr>
        <p:spPr>
          <a:xfrm>
            <a:off x="10239274" y="0"/>
            <a:ext cx="1969475" cy="182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064F283-4CC3-4146-E3B9-62D794181D49}"/>
              </a:ext>
            </a:extLst>
          </p:cNvPr>
          <p:cNvGrpSpPr/>
          <p:nvPr/>
        </p:nvGrpSpPr>
        <p:grpSpPr>
          <a:xfrm>
            <a:off x="10721648" y="-4291"/>
            <a:ext cx="1447231" cy="1444260"/>
            <a:chOff x="713884" y="2153856"/>
            <a:chExt cx="3165600" cy="3257394"/>
          </a:xfrm>
        </p:grpSpPr>
        <p:pic>
          <p:nvPicPr>
            <p:cNvPr id="36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DC19A108-E97B-EE25-D7F6-54292699D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43" name="Google Shape;426;p97">
              <a:extLst>
                <a:ext uri="{FF2B5EF4-FFF2-40B4-BE49-F238E27FC236}">
                  <a16:creationId xmlns:a16="http://schemas.microsoft.com/office/drawing/2014/main" id="{09A19E30-08FE-DB1A-74B9-C696FE500FF7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73866E5-CE7B-1199-C1BB-D50BF99C6C73}"/>
              </a:ext>
            </a:extLst>
          </p:cNvPr>
          <p:cNvGrpSpPr/>
          <p:nvPr/>
        </p:nvGrpSpPr>
        <p:grpSpPr>
          <a:xfrm>
            <a:off x="11006059" y="223150"/>
            <a:ext cx="954491" cy="935283"/>
            <a:chOff x="8301898" y="1765101"/>
            <a:chExt cx="3292157" cy="3292154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F85EB11-41FF-D8F9-CE01-F4A5DC95549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01898" y="1765101"/>
              <a:ext cx="3292157" cy="3292154"/>
              <a:chOff x="3482938" y="1869896"/>
              <a:chExt cx="2712379" cy="2712377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0CF079EA-911D-F842-2A31-C5D8D84A3A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3686" t="5183" r="3258" b="4325"/>
              <a:stretch/>
            </p:blipFill>
            <p:spPr>
              <a:xfrm>
                <a:off x="3482938" y="1869896"/>
                <a:ext cx="2712379" cy="2712377"/>
              </a:xfrm>
              <a:prstGeom prst="rect">
                <a:avLst/>
              </a:prstGeom>
            </p:spPr>
          </p:pic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6F074254-7738-23B8-930F-07AFE8DBF2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7861" y="2395366"/>
                <a:ext cx="1661436" cy="166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pic>
          <p:nvPicPr>
            <p:cNvPr id="49" name="Google Shape;513;p107">
              <a:extLst>
                <a:ext uri="{FF2B5EF4-FFF2-40B4-BE49-F238E27FC236}">
                  <a16:creationId xmlns:a16="http://schemas.microsoft.com/office/drawing/2014/main" id="{5E0B92FE-5FB7-2746-6699-310C9206966A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43561" y="2616180"/>
              <a:ext cx="1217227" cy="1217229"/>
            </a:xfrm>
            <a:prstGeom prst="rect">
              <a:avLst/>
            </a:prstGeom>
          </p:spPr>
        </p:pic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3B87DB93-9E5E-4F72-E41E-7E6FC32B7CE8}"/>
              </a:ext>
            </a:extLst>
          </p:cNvPr>
          <p:cNvSpPr txBox="1"/>
          <p:nvPr/>
        </p:nvSpPr>
        <p:spPr>
          <a:xfrm>
            <a:off x="11242785" y="743406"/>
            <a:ext cx="695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/>
              <a:t>Quê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6734008-C7D8-02F9-585D-865A564E6E40}"/>
              </a:ext>
            </a:extLst>
          </p:cNvPr>
          <p:cNvSpPr/>
          <p:nvPr/>
        </p:nvSpPr>
        <p:spPr>
          <a:xfrm>
            <a:off x="10747725" y="1595270"/>
            <a:ext cx="1314949" cy="453066"/>
          </a:xfrm>
          <a:prstGeom prst="rect">
            <a:avLst/>
          </a:prstGeom>
          <a:solidFill>
            <a:srgbClr val="073763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0114718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9F7AD3F0-4AF7-622D-585A-4DDF8DA086F5}"/>
              </a:ext>
            </a:extLst>
          </p:cNvPr>
          <p:cNvSpPr/>
          <p:nvPr/>
        </p:nvSpPr>
        <p:spPr>
          <a:xfrm>
            <a:off x="23121" y="0"/>
            <a:ext cx="7032246" cy="1085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AE8545-E49A-C559-22DA-A316F6846A13}"/>
              </a:ext>
            </a:extLst>
          </p:cNvPr>
          <p:cNvSpPr/>
          <p:nvPr/>
        </p:nvSpPr>
        <p:spPr>
          <a:xfrm>
            <a:off x="10239274" y="0"/>
            <a:ext cx="1969475" cy="182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0" name="Google Shape;332;p56">
            <a:extLst>
              <a:ext uri="{FF2B5EF4-FFF2-40B4-BE49-F238E27FC236}">
                <a16:creationId xmlns:a16="http://schemas.microsoft.com/office/drawing/2014/main" id="{4BDF553F-AAC4-6989-C890-A4CDE15B7A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2400" y="154588"/>
            <a:ext cx="5243855" cy="7636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r>
              <a:rPr lang="pt-PT" sz="40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pt-PT" sz="4000" b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CRIS </a:t>
            </a:r>
            <a:r>
              <a:rPr lang="pt-PT" sz="40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|</a:t>
            </a:r>
            <a:endParaRPr lang="pt-PT" sz="36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1" name="Google Shape;333;p56">
            <a:extLst>
              <a:ext uri="{FF2B5EF4-FFF2-40B4-BE49-F238E27FC236}">
                <a16:creationId xmlns:a16="http://schemas.microsoft.com/office/drawing/2014/main" id="{4E6C049A-8108-E025-CC56-7D446848EE1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96557" y="216788"/>
            <a:ext cx="2564201" cy="6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774;p90">
            <a:extLst>
              <a:ext uri="{FF2B5EF4-FFF2-40B4-BE49-F238E27FC236}">
                <a16:creationId xmlns:a16="http://schemas.microsoft.com/office/drawing/2014/main" id="{0C40D475-A13A-5641-934F-CE2000A31B08}"/>
              </a:ext>
            </a:extLst>
          </p:cNvPr>
          <p:cNvSpPr txBox="1"/>
          <p:nvPr/>
        </p:nvSpPr>
        <p:spPr>
          <a:xfrm>
            <a:off x="5336365" y="199348"/>
            <a:ext cx="4817100" cy="615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r>
              <a:rPr lang="pt-PT" sz="2800" i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(Data As a Service)</a:t>
            </a:r>
          </a:p>
        </p:txBody>
      </p:sp>
      <p:sp>
        <p:nvSpPr>
          <p:cNvPr id="6" name="Google Shape;800;p90">
            <a:extLst>
              <a:ext uri="{FF2B5EF4-FFF2-40B4-BE49-F238E27FC236}">
                <a16:creationId xmlns:a16="http://schemas.microsoft.com/office/drawing/2014/main" id="{3DBF61EA-9156-0922-62DC-D6A2B7DADA88}"/>
              </a:ext>
            </a:extLst>
          </p:cNvPr>
          <p:cNvSpPr/>
          <p:nvPr/>
        </p:nvSpPr>
        <p:spPr>
          <a:xfrm>
            <a:off x="23121" y="6141200"/>
            <a:ext cx="3788584" cy="71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pt-PT" sz="1400">
                <a:hlinkClick r:id="rId3"/>
              </a:rPr>
              <a:t>CRIS2022_VFinal.mp4</a:t>
            </a:r>
            <a:endParaRPr sz="1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2FC36D-29C4-403C-DA7E-FA7D578134D5}"/>
              </a:ext>
            </a:extLst>
          </p:cNvPr>
          <p:cNvGrpSpPr/>
          <p:nvPr/>
        </p:nvGrpSpPr>
        <p:grpSpPr>
          <a:xfrm>
            <a:off x="408455" y="932588"/>
            <a:ext cx="10475527" cy="4854059"/>
            <a:chOff x="306341" y="699441"/>
            <a:chExt cx="7856645" cy="3640544"/>
          </a:xfrm>
        </p:grpSpPr>
        <p:pic>
          <p:nvPicPr>
            <p:cNvPr id="12" name="Google Shape;758;p90">
              <a:extLst>
                <a:ext uri="{FF2B5EF4-FFF2-40B4-BE49-F238E27FC236}">
                  <a16:creationId xmlns:a16="http://schemas.microsoft.com/office/drawing/2014/main" id="{B7DE32FD-BA33-E946-F037-B848F689E378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479253" y="2303793"/>
              <a:ext cx="1877091" cy="4519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759;p90">
              <a:extLst>
                <a:ext uri="{FF2B5EF4-FFF2-40B4-BE49-F238E27FC236}">
                  <a16:creationId xmlns:a16="http://schemas.microsoft.com/office/drawing/2014/main" id="{46CB2414-7CD9-358A-CAE7-30917F1E7943}"/>
                </a:ext>
              </a:extLst>
            </p:cNvPr>
            <p:cNvSpPr/>
            <p:nvPr/>
          </p:nvSpPr>
          <p:spPr>
            <a:xfrm>
              <a:off x="2410856" y="2156548"/>
              <a:ext cx="718425" cy="6939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14" name="Google Shape;760;p90">
              <a:extLst>
                <a:ext uri="{FF2B5EF4-FFF2-40B4-BE49-F238E27FC236}">
                  <a16:creationId xmlns:a16="http://schemas.microsoft.com/office/drawing/2014/main" id="{95EAC648-B0A9-E3CD-AC0F-76CF6560A4A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5687" t="21172" r="29537" b="18969"/>
            <a:stretch/>
          </p:blipFill>
          <p:spPr>
            <a:xfrm>
              <a:off x="4097969" y="750824"/>
              <a:ext cx="621476" cy="6010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761;p90">
              <a:extLst>
                <a:ext uri="{FF2B5EF4-FFF2-40B4-BE49-F238E27FC236}">
                  <a16:creationId xmlns:a16="http://schemas.microsoft.com/office/drawing/2014/main" id="{3C1ABDBB-F076-BA37-7F90-5066207BE6FF}"/>
                </a:ext>
              </a:extLst>
            </p:cNvPr>
            <p:cNvSpPr/>
            <p:nvPr/>
          </p:nvSpPr>
          <p:spPr>
            <a:xfrm>
              <a:off x="3444368" y="1618136"/>
              <a:ext cx="1928700" cy="1808100"/>
            </a:xfrm>
            <a:prstGeom prst="ellipse">
              <a:avLst/>
            </a:prstGeom>
            <a:noFill/>
            <a:ln w="3810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endParaRPr sz="1467"/>
            </a:p>
          </p:txBody>
        </p:sp>
        <p:sp>
          <p:nvSpPr>
            <p:cNvPr id="16" name="Google Shape;762;p90">
              <a:extLst>
                <a:ext uri="{FF2B5EF4-FFF2-40B4-BE49-F238E27FC236}">
                  <a16:creationId xmlns:a16="http://schemas.microsoft.com/office/drawing/2014/main" id="{28FF08E4-7C75-C8B5-4B18-8610E3834770}"/>
                </a:ext>
              </a:extLst>
            </p:cNvPr>
            <p:cNvSpPr/>
            <p:nvPr/>
          </p:nvSpPr>
          <p:spPr>
            <a:xfrm>
              <a:off x="4049459" y="704381"/>
              <a:ext cx="718425" cy="693900"/>
            </a:xfrm>
            <a:prstGeom prst="ellipse">
              <a:avLst/>
            </a:prstGeom>
            <a:noFill/>
            <a:ln w="1905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763;p90">
              <a:extLst>
                <a:ext uri="{FF2B5EF4-FFF2-40B4-BE49-F238E27FC236}">
                  <a16:creationId xmlns:a16="http://schemas.microsoft.com/office/drawing/2014/main" id="{DFDF2BB3-30CF-A663-B815-BD5D24BA4B73}"/>
                </a:ext>
              </a:extLst>
            </p:cNvPr>
            <p:cNvSpPr/>
            <p:nvPr/>
          </p:nvSpPr>
          <p:spPr>
            <a:xfrm>
              <a:off x="5688056" y="2156550"/>
              <a:ext cx="1033425" cy="734625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764;p90">
              <a:extLst>
                <a:ext uri="{FF2B5EF4-FFF2-40B4-BE49-F238E27FC236}">
                  <a16:creationId xmlns:a16="http://schemas.microsoft.com/office/drawing/2014/main" id="{2B561234-226E-F8C2-1665-F74538005DFF}"/>
                </a:ext>
              </a:extLst>
            </p:cNvPr>
            <p:cNvSpPr/>
            <p:nvPr/>
          </p:nvSpPr>
          <p:spPr>
            <a:xfrm>
              <a:off x="4020326" y="3632135"/>
              <a:ext cx="718425" cy="6939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cxnSp>
          <p:nvCxnSpPr>
            <p:cNvPr id="19" name="Google Shape;765;p90">
              <a:extLst>
                <a:ext uri="{FF2B5EF4-FFF2-40B4-BE49-F238E27FC236}">
                  <a16:creationId xmlns:a16="http://schemas.microsoft.com/office/drawing/2014/main" id="{B071A893-EE1A-5002-DF86-42F25EFA1C77}"/>
                </a:ext>
              </a:extLst>
            </p:cNvPr>
            <p:cNvCxnSpPr>
              <a:stCxn id="15" idx="0"/>
              <a:endCxn id="16" idx="4"/>
            </p:cNvCxnSpPr>
            <p:nvPr/>
          </p:nvCxnSpPr>
          <p:spPr>
            <a:xfrm rot="10800000">
              <a:off x="4408718" y="1398236"/>
              <a:ext cx="0" cy="219900"/>
            </a:xfrm>
            <a:prstGeom prst="straightConnector1">
              <a:avLst/>
            </a:prstGeom>
            <a:noFill/>
            <a:ln w="19050" cap="flat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766;p90">
              <a:extLst>
                <a:ext uri="{FF2B5EF4-FFF2-40B4-BE49-F238E27FC236}">
                  <a16:creationId xmlns:a16="http://schemas.microsoft.com/office/drawing/2014/main" id="{3F5873E0-9536-DE51-A9AD-5FECB8171406}"/>
                </a:ext>
              </a:extLst>
            </p:cNvPr>
            <p:cNvCxnSpPr>
              <a:stCxn id="15" idx="6"/>
              <a:endCxn id="17" idx="2"/>
            </p:cNvCxnSpPr>
            <p:nvPr/>
          </p:nvCxnSpPr>
          <p:spPr>
            <a:xfrm>
              <a:off x="5373068" y="2522186"/>
              <a:ext cx="315000" cy="1800"/>
            </a:xfrm>
            <a:prstGeom prst="straightConnector1">
              <a:avLst/>
            </a:prstGeom>
            <a:noFill/>
            <a:ln w="19050" cap="flat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767;p90">
              <a:extLst>
                <a:ext uri="{FF2B5EF4-FFF2-40B4-BE49-F238E27FC236}">
                  <a16:creationId xmlns:a16="http://schemas.microsoft.com/office/drawing/2014/main" id="{B188610F-5432-4451-CBA7-0CC996824023}"/>
                </a:ext>
              </a:extLst>
            </p:cNvPr>
            <p:cNvCxnSpPr>
              <a:stCxn id="15" idx="2"/>
            </p:cNvCxnSpPr>
            <p:nvPr/>
          </p:nvCxnSpPr>
          <p:spPr>
            <a:xfrm rot="10800000">
              <a:off x="3129368" y="2518886"/>
              <a:ext cx="315000" cy="3300"/>
            </a:xfrm>
            <a:prstGeom prst="straightConnector1">
              <a:avLst/>
            </a:prstGeom>
            <a:noFill/>
            <a:ln w="19050" cap="flat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768;p90">
              <a:extLst>
                <a:ext uri="{FF2B5EF4-FFF2-40B4-BE49-F238E27FC236}">
                  <a16:creationId xmlns:a16="http://schemas.microsoft.com/office/drawing/2014/main" id="{A0D83B87-9ED1-F13D-AE8A-D478E50B2A91}"/>
                </a:ext>
              </a:extLst>
            </p:cNvPr>
            <p:cNvCxnSpPr>
              <a:cxnSpLocks/>
              <a:stCxn id="15" idx="4"/>
              <a:endCxn id="41" idx="0"/>
            </p:cNvCxnSpPr>
            <p:nvPr/>
          </p:nvCxnSpPr>
          <p:spPr>
            <a:xfrm flipH="1">
              <a:off x="4399725" y="3426236"/>
              <a:ext cx="8993" cy="219849"/>
            </a:xfrm>
            <a:prstGeom prst="straightConnector1">
              <a:avLst/>
            </a:prstGeom>
            <a:noFill/>
            <a:ln w="19050" cap="flat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24" name="Google Shape;769;p90">
              <a:extLst>
                <a:ext uri="{FF2B5EF4-FFF2-40B4-BE49-F238E27FC236}">
                  <a16:creationId xmlns:a16="http://schemas.microsoft.com/office/drawing/2014/main" id="{BE9D7580-2F2C-4E87-DAC9-5C1F3E47819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r="76809"/>
            <a:stretch/>
          </p:blipFill>
          <p:spPr>
            <a:xfrm>
              <a:off x="2443428" y="2324260"/>
              <a:ext cx="685922" cy="4109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770;p90">
              <a:extLst>
                <a:ext uri="{FF2B5EF4-FFF2-40B4-BE49-F238E27FC236}">
                  <a16:creationId xmlns:a16="http://schemas.microsoft.com/office/drawing/2014/main" id="{2CD3B882-DF71-25C4-D1FE-7ED13383A17E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065755" y="3874822"/>
              <a:ext cx="685922" cy="236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771;p90">
              <a:extLst>
                <a:ext uri="{FF2B5EF4-FFF2-40B4-BE49-F238E27FC236}">
                  <a16:creationId xmlns:a16="http://schemas.microsoft.com/office/drawing/2014/main" id="{5C04F5CF-6384-8D94-7780-A39FEDF66D2E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688056" y="2324269"/>
              <a:ext cx="998255" cy="35988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7" name="Google Shape;775;p90">
              <a:extLst>
                <a:ext uri="{FF2B5EF4-FFF2-40B4-BE49-F238E27FC236}">
                  <a16:creationId xmlns:a16="http://schemas.microsoft.com/office/drawing/2014/main" id="{C6DA7D0C-6B62-56D1-C732-A3E9DC479D2A}"/>
                </a:ext>
              </a:extLst>
            </p:cNvPr>
            <p:cNvCxnSpPr>
              <a:stCxn id="15" idx="7"/>
            </p:cNvCxnSpPr>
            <p:nvPr/>
          </p:nvCxnSpPr>
          <p:spPr>
            <a:xfrm rot="10800000" flipH="1">
              <a:off x="5090617" y="1404726"/>
              <a:ext cx="526200" cy="4782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28" name="Google Shape;776;p90">
              <a:extLst>
                <a:ext uri="{FF2B5EF4-FFF2-40B4-BE49-F238E27FC236}">
                  <a16:creationId xmlns:a16="http://schemas.microsoft.com/office/drawing/2014/main" id="{5C905091-E92E-E23B-716D-D4F263700987}"/>
                </a:ext>
              </a:extLst>
            </p:cNvPr>
            <p:cNvSpPr/>
            <p:nvPr/>
          </p:nvSpPr>
          <p:spPr>
            <a:xfrm>
              <a:off x="5455988" y="750825"/>
              <a:ext cx="1476675" cy="819000"/>
            </a:xfrm>
            <a:prstGeom prst="ellipse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778;p90">
              <a:extLst>
                <a:ext uri="{FF2B5EF4-FFF2-40B4-BE49-F238E27FC236}">
                  <a16:creationId xmlns:a16="http://schemas.microsoft.com/office/drawing/2014/main" id="{8390E99F-55DA-D6AB-12E8-53D4471CFD60}"/>
                </a:ext>
              </a:extLst>
            </p:cNvPr>
            <p:cNvSpPr/>
            <p:nvPr/>
          </p:nvSpPr>
          <p:spPr>
            <a:xfrm>
              <a:off x="5616900" y="3474563"/>
              <a:ext cx="1476675" cy="819000"/>
            </a:xfrm>
            <a:prstGeom prst="ellipse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2400"/>
            </a:p>
          </p:txBody>
        </p:sp>
        <p:cxnSp>
          <p:nvCxnSpPr>
            <p:cNvPr id="31" name="Google Shape;779;p90">
              <a:extLst>
                <a:ext uri="{FF2B5EF4-FFF2-40B4-BE49-F238E27FC236}">
                  <a16:creationId xmlns:a16="http://schemas.microsoft.com/office/drawing/2014/main" id="{9A3123EE-53B8-C3ED-636A-60FFF3B52742}"/>
                </a:ext>
              </a:extLst>
            </p:cNvPr>
            <p:cNvCxnSpPr>
              <a:stCxn id="15" idx="5"/>
              <a:endCxn id="30" idx="1"/>
            </p:cNvCxnSpPr>
            <p:nvPr/>
          </p:nvCxnSpPr>
          <p:spPr>
            <a:xfrm>
              <a:off x="5090617" y="3161446"/>
              <a:ext cx="742500" cy="4332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780;p90">
              <a:extLst>
                <a:ext uri="{FF2B5EF4-FFF2-40B4-BE49-F238E27FC236}">
                  <a16:creationId xmlns:a16="http://schemas.microsoft.com/office/drawing/2014/main" id="{1D78240F-557C-58A9-8BC8-C97ECE23BF21}"/>
                </a:ext>
              </a:extLst>
            </p:cNvPr>
            <p:cNvCxnSpPr>
              <a:cxnSpLocks/>
              <a:stCxn id="15" idx="3"/>
              <a:endCxn id="33" idx="7"/>
            </p:cNvCxnSpPr>
            <p:nvPr/>
          </p:nvCxnSpPr>
          <p:spPr>
            <a:xfrm flipH="1">
              <a:off x="3072520" y="3161446"/>
              <a:ext cx="654300" cy="4524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33" name="Google Shape;781;p90">
              <a:extLst>
                <a:ext uri="{FF2B5EF4-FFF2-40B4-BE49-F238E27FC236}">
                  <a16:creationId xmlns:a16="http://schemas.microsoft.com/office/drawing/2014/main" id="{C9CB6B72-946F-8041-93FC-989AE16038B8}"/>
                </a:ext>
              </a:extLst>
            </p:cNvPr>
            <p:cNvSpPr/>
            <p:nvPr/>
          </p:nvSpPr>
          <p:spPr>
            <a:xfrm>
              <a:off x="1812038" y="3493856"/>
              <a:ext cx="1476675" cy="819000"/>
            </a:xfrm>
            <a:prstGeom prst="ellipse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782;p90">
              <a:extLst>
                <a:ext uri="{FF2B5EF4-FFF2-40B4-BE49-F238E27FC236}">
                  <a16:creationId xmlns:a16="http://schemas.microsoft.com/office/drawing/2014/main" id="{23BC60FF-A72A-62F1-24C6-D20D78844AAB}"/>
                </a:ext>
              </a:extLst>
            </p:cNvPr>
            <p:cNvSpPr txBox="1"/>
            <p:nvPr/>
          </p:nvSpPr>
          <p:spPr>
            <a:xfrm>
              <a:off x="6441468" y="3662860"/>
              <a:ext cx="560025" cy="476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n" sz="2533" b="1">
                  <a:latin typeface="Calibri"/>
                  <a:ea typeface="Calibri"/>
                  <a:cs typeface="Calibri"/>
                  <a:sym typeface="Calibri"/>
                </a:rPr>
                <a:t>HEI</a:t>
              </a:r>
              <a:endParaRPr sz="2533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" name="Google Shape;783;p90">
              <a:extLst>
                <a:ext uri="{FF2B5EF4-FFF2-40B4-BE49-F238E27FC236}">
                  <a16:creationId xmlns:a16="http://schemas.microsoft.com/office/drawing/2014/main" id="{CB5C6C6B-1B2F-5810-8C32-3A597B396EDF}"/>
                </a:ext>
              </a:extLst>
            </p:cNvPr>
            <p:cNvPicPr preferRelativeResize="0"/>
            <p:nvPr/>
          </p:nvPicPr>
          <p:blipFill rotWithShape="1">
            <a:blip r:embed="rId8">
              <a:alphaModFix amt="50000"/>
            </a:blip>
            <a:srcRect/>
            <a:stretch/>
          </p:blipFill>
          <p:spPr>
            <a:xfrm>
              <a:off x="5955318" y="3613689"/>
              <a:ext cx="463725" cy="46998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37" name="Google Shape;785;p90">
              <a:extLst>
                <a:ext uri="{FF2B5EF4-FFF2-40B4-BE49-F238E27FC236}">
                  <a16:creationId xmlns:a16="http://schemas.microsoft.com/office/drawing/2014/main" id="{CFC430E3-FE8E-86B2-01AC-4AA829F6C0F6}"/>
                </a:ext>
              </a:extLst>
            </p:cNvPr>
            <p:cNvSpPr/>
            <p:nvPr/>
          </p:nvSpPr>
          <p:spPr>
            <a:xfrm>
              <a:off x="2002575" y="746663"/>
              <a:ext cx="1476675" cy="819000"/>
            </a:xfrm>
            <a:prstGeom prst="ellipse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2400"/>
            </a:p>
          </p:txBody>
        </p:sp>
        <p:cxnSp>
          <p:nvCxnSpPr>
            <p:cNvPr id="38" name="Google Shape;786;p90">
              <a:extLst>
                <a:ext uri="{FF2B5EF4-FFF2-40B4-BE49-F238E27FC236}">
                  <a16:creationId xmlns:a16="http://schemas.microsoft.com/office/drawing/2014/main" id="{273E8B29-A693-56B8-AEEB-AC69F3567396}"/>
                </a:ext>
              </a:extLst>
            </p:cNvPr>
            <p:cNvCxnSpPr>
              <a:stCxn id="15" idx="1"/>
              <a:endCxn id="37" idx="5"/>
            </p:cNvCxnSpPr>
            <p:nvPr/>
          </p:nvCxnSpPr>
          <p:spPr>
            <a:xfrm rot="10800000">
              <a:off x="3263020" y="1445826"/>
              <a:ext cx="463800" cy="437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pic>
          <p:nvPicPr>
            <p:cNvPr id="39" name="Google Shape;787;p90">
              <a:extLst>
                <a:ext uri="{FF2B5EF4-FFF2-40B4-BE49-F238E27FC236}">
                  <a16:creationId xmlns:a16="http://schemas.microsoft.com/office/drawing/2014/main" id="{988A483D-A16F-85D5-8BF8-B4B072032671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224247" y="859807"/>
              <a:ext cx="1033337" cy="6010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Google Shape;788;p90">
              <a:extLst>
                <a:ext uri="{FF2B5EF4-FFF2-40B4-BE49-F238E27FC236}">
                  <a16:creationId xmlns:a16="http://schemas.microsoft.com/office/drawing/2014/main" id="{B16F9B53-6440-585F-000B-60EC52710895}"/>
                </a:ext>
              </a:extLst>
            </p:cNvPr>
            <p:cNvSpPr/>
            <p:nvPr/>
          </p:nvSpPr>
          <p:spPr>
            <a:xfrm>
              <a:off x="4049458" y="699441"/>
              <a:ext cx="718425" cy="693900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789;p90">
              <a:extLst>
                <a:ext uri="{FF2B5EF4-FFF2-40B4-BE49-F238E27FC236}">
                  <a16:creationId xmlns:a16="http://schemas.microsoft.com/office/drawing/2014/main" id="{A1744212-BDE5-D00D-EC1F-218723429826}"/>
                </a:ext>
              </a:extLst>
            </p:cNvPr>
            <p:cNvSpPr/>
            <p:nvPr/>
          </p:nvSpPr>
          <p:spPr>
            <a:xfrm>
              <a:off x="4040512" y="3646085"/>
              <a:ext cx="718425" cy="693900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790;p90">
              <a:extLst>
                <a:ext uri="{FF2B5EF4-FFF2-40B4-BE49-F238E27FC236}">
                  <a16:creationId xmlns:a16="http://schemas.microsoft.com/office/drawing/2014/main" id="{5F2B245C-5A76-EEAC-0A52-32D5930401C0}"/>
                </a:ext>
              </a:extLst>
            </p:cNvPr>
            <p:cNvSpPr/>
            <p:nvPr/>
          </p:nvSpPr>
          <p:spPr>
            <a:xfrm>
              <a:off x="5504179" y="765421"/>
              <a:ext cx="1470778" cy="810010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cxnSp>
          <p:nvCxnSpPr>
            <p:cNvPr id="43" name="Google Shape;791;p90">
              <a:extLst>
                <a:ext uri="{FF2B5EF4-FFF2-40B4-BE49-F238E27FC236}">
                  <a16:creationId xmlns:a16="http://schemas.microsoft.com/office/drawing/2014/main" id="{6D0B6345-2719-700E-3A39-E23B212CDE91}"/>
                </a:ext>
              </a:extLst>
            </p:cNvPr>
            <p:cNvCxnSpPr>
              <a:endCxn id="44" idx="6"/>
            </p:cNvCxnSpPr>
            <p:nvPr/>
          </p:nvCxnSpPr>
          <p:spPr>
            <a:xfrm rot="10800000">
              <a:off x="2252963" y="1914769"/>
              <a:ext cx="1262700" cy="2643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44" name="Google Shape;792;p90">
              <a:extLst>
                <a:ext uri="{FF2B5EF4-FFF2-40B4-BE49-F238E27FC236}">
                  <a16:creationId xmlns:a16="http://schemas.microsoft.com/office/drawing/2014/main" id="{7639E693-7E83-12BB-6CA5-2811F74D16E9}"/>
                </a:ext>
              </a:extLst>
            </p:cNvPr>
            <p:cNvSpPr/>
            <p:nvPr/>
          </p:nvSpPr>
          <p:spPr>
            <a:xfrm>
              <a:off x="776288" y="1505269"/>
              <a:ext cx="1476675" cy="819000"/>
            </a:xfrm>
            <a:prstGeom prst="ellipse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45" name="Google Shape;793;p90">
              <a:extLst>
                <a:ext uri="{FF2B5EF4-FFF2-40B4-BE49-F238E27FC236}">
                  <a16:creationId xmlns:a16="http://schemas.microsoft.com/office/drawing/2014/main" id="{75942689-9450-847A-E329-9DAECA7D45DA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t="13266" b="14629"/>
            <a:stretch/>
          </p:blipFill>
          <p:spPr>
            <a:xfrm>
              <a:off x="5680933" y="917149"/>
              <a:ext cx="1087984" cy="4430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Google Shape;794;p90">
              <a:extLst>
                <a:ext uri="{FF2B5EF4-FFF2-40B4-BE49-F238E27FC236}">
                  <a16:creationId xmlns:a16="http://schemas.microsoft.com/office/drawing/2014/main" id="{FA82E355-1259-481B-3666-A582D7FBC62A}"/>
                </a:ext>
              </a:extLst>
            </p:cNvPr>
            <p:cNvSpPr/>
            <p:nvPr/>
          </p:nvSpPr>
          <p:spPr>
            <a:xfrm>
              <a:off x="2422435" y="2167809"/>
              <a:ext cx="721041" cy="693900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788;p90">
              <a:extLst>
                <a:ext uri="{FF2B5EF4-FFF2-40B4-BE49-F238E27FC236}">
                  <a16:creationId xmlns:a16="http://schemas.microsoft.com/office/drawing/2014/main" id="{6C9FC4B8-B336-7AC5-48DF-77D5241A76F2}"/>
                </a:ext>
              </a:extLst>
            </p:cNvPr>
            <p:cNvSpPr/>
            <p:nvPr/>
          </p:nvSpPr>
          <p:spPr>
            <a:xfrm>
              <a:off x="1979706" y="803416"/>
              <a:ext cx="1490920" cy="755633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792;p90">
              <a:extLst>
                <a:ext uri="{FF2B5EF4-FFF2-40B4-BE49-F238E27FC236}">
                  <a16:creationId xmlns:a16="http://schemas.microsoft.com/office/drawing/2014/main" id="{2939D4B5-698D-47BB-1798-A909820FB1E9}"/>
                </a:ext>
              </a:extLst>
            </p:cNvPr>
            <p:cNvSpPr/>
            <p:nvPr/>
          </p:nvSpPr>
          <p:spPr>
            <a:xfrm>
              <a:off x="6686311" y="1479033"/>
              <a:ext cx="1476675" cy="819000"/>
            </a:xfrm>
            <a:prstGeom prst="ellipse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2400"/>
            </a:p>
          </p:txBody>
        </p:sp>
        <p:cxnSp>
          <p:nvCxnSpPr>
            <p:cNvPr id="49" name="Google Shape;791;p90">
              <a:extLst>
                <a:ext uri="{FF2B5EF4-FFF2-40B4-BE49-F238E27FC236}">
                  <a16:creationId xmlns:a16="http://schemas.microsoft.com/office/drawing/2014/main" id="{54E14F2E-6F28-2F7E-F9A1-149CEB2ED23B}"/>
                </a:ext>
              </a:extLst>
            </p:cNvPr>
            <p:cNvCxnSpPr>
              <a:cxnSpLocks/>
              <a:stCxn id="48" idx="2"/>
            </p:cNvCxnSpPr>
            <p:nvPr/>
          </p:nvCxnSpPr>
          <p:spPr>
            <a:xfrm flipH="1">
              <a:off x="5323442" y="1888533"/>
              <a:ext cx="1362869" cy="360029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pic>
          <p:nvPicPr>
            <p:cNvPr id="50" name="Picture 49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3982756-BBD0-C738-8BD6-8B3C1EC6C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61142" y="1594636"/>
              <a:ext cx="1126908" cy="563454"/>
            </a:xfrm>
            <a:prstGeom prst="rect">
              <a:avLst/>
            </a:prstGeom>
          </p:spPr>
        </p:pic>
        <p:sp>
          <p:nvSpPr>
            <p:cNvPr id="51" name="Google Shape;788;p90">
              <a:extLst>
                <a:ext uri="{FF2B5EF4-FFF2-40B4-BE49-F238E27FC236}">
                  <a16:creationId xmlns:a16="http://schemas.microsoft.com/office/drawing/2014/main" id="{EFB85D5D-C4C9-FB7A-87C0-D4C9AA6445D6}"/>
                </a:ext>
              </a:extLst>
            </p:cNvPr>
            <p:cNvSpPr/>
            <p:nvPr/>
          </p:nvSpPr>
          <p:spPr>
            <a:xfrm>
              <a:off x="6665200" y="1500264"/>
              <a:ext cx="1490920" cy="755633"/>
            </a:xfrm>
            <a:prstGeom prst="ellipse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cxnSp>
          <p:nvCxnSpPr>
            <p:cNvPr id="52" name="Google Shape;791;p90">
              <a:extLst>
                <a:ext uri="{FF2B5EF4-FFF2-40B4-BE49-F238E27FC236}">
                  <a16:creationId xmlns:a16="http://schemas.microsoft.com/office/drawing/2014/main" id="{313EBC80-F55C-B525-1AFD-87FFFC875421}"/>
                </a:ext>
              </a:extLst>
            </p:cNvPr>
            <p:cNvCxnSpPr>
              <a:cxnSpLocks/>
              <a:endCxn id="53" idx="6"/>
            </p:cNvCxnSpPr>
            <p:nvPr/>
          </p:nvCxnSpPr>
          <p:spPr>
            <a:xfrm flipH="1">
              <a:off x="1807354" y="2924941"/>
              <a:ext cx="1679593" cy="375734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53" name="Google Shape;792;p90">
              <a:extLst>
                <a:ext uri="{FF2B5EF4-FFF2-40B4-BE49-F238E27FC236}">
                  <a16:creationId xmlns:a16="http://schemas.microsoft.com/office/drawing/2014/main" id="{D3F8245C-6801-3982-DAC2-14174DB97795}"/>
                </a:ext>
              </a:extLst>
            </p:cNvPr>
            <p:cNvSpPr/>
            <p:nvPr/>
          </p:nvSpPr>
          <p:spPr>
            <a:xfrm>
              <a:off x="330679" y="2891175"/>
              <a:ext cx="1476675" cy="819000"/>
            </a:xfrm>
            <a:prstGeom prst="ellipse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54" name="Picture 53" descr="Logo, company name&#10;&#10;Description automatically generated">
              <a:extLst>
                <a:ext uri="{FF2B5EF4-FFF2-40B4-BE49-F238E27FC236}">
                  <a16:creationId xmlns:a16="http://schemas.microsoft.com/office/drawing/2014/main" id="{341BF03B-8FDA-2E30-ED2E-F31F8B9FA0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29450" b="32626"/>
            <a:stretch/>
          </p:blipFill>
          <p:spPr>
            <a:xfrm>
              <a:off x="472734" y="3121549"/>
              <a:ext cx="1133618" cy="358252"/>
            </a:xfrm>
            <a:prstGeom prst="rect">
              <a:avLst/>
            </a:prstGeom>
          </p:spPr>
        </p:pic>
        <p:sp>
          <p:nvSpPr>
            <p:cNvPr id="55" name="Google Shape;788;p90">
              <a:extLst>
                <a:ext uri="{FF2B5EF4-FFF2-40B4-BE49-F238E27FC236}">
                  <a16:creationId xmlns:a16="http://schemas.microsoft.com/office/drawing/2014/main" id="{F0D9CC2A-4999-30A2-4D7F-449A74581067}"/>
                </a:ext>
              </a:extLst>
            </p:cNvPr>
            <p:cNvSpPr/>
            <p:nvPr/>
          </p:nvSpPr>
          <p:spPr>
            <a:xfrm>
              <a:off x="306341" y="2922858"/>
              <a:ext cx="1490920" cy="755633"/>
            </a:xfrm>
            <a:prstGeom prst="ellipse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6" name="Google Shape;790;p90">
            <a:extLst>
              <a:ext uri="{FF2B5EF4-FFF2-40B4-BE49-F238E27FC236}">
                <a16:creationId xmlns:a16="http://schemas.microsoft.com/office/drawing/2014/main" id="{43AFE174-2799-2234-86FA-2FADFD18E78E}"/>
              </a:ext>
            </a:extLst>
          </p:cNvPr>
          <p:cNvSpPr/>
          <p:nvPr/>
        </p:nvSpPr>
        <p:spPr>
          <a:xfrm>
            <a:off x="1025897" y="1990028"/>
            <a:ext cx="1954607" cy="1074017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57" name="Google Shape;775;p90">
            <a:extLst>
              <a:ext uri="{FF2B5EF4-FFF2-40B4-BE49-F238E27FC236}">
                <a16:creationId xmlns:a16="http://schemas.microsoft.com/office/drawing/2014/main" id="{F3F8D88A-1E53-F963-8FC1-DC6017CD79BA}"/>
              </a:ext>
            </a:extLst>
          </p:cNvPr>
          <p:cNvCxnSpPr>
            <a:cxnSpLocks/>
            <a:endCxn id="59" idx="2"/>
          </p:cNvCxnSpPr>
          <p:nvPr/>
        </p:nvCxnSpPr>
        <p:spPr>
          <a:xfrm>
            <a:off x="6889497" y="3895810"/>
            <a:ext cx="2906155" cy="622253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9" name="Google Shape;788;p90">
            <a:extLst>
              <a:ext uri="{FF2B5EF4-FFF2-40B4-BE49-F238E27FC236}">
                <a16:creationId xmlns:a16="http://schemas.microsoft.com/office/drawing/2014/main" id="{73420962-508A-0E7D-6994-35F63B3C23EA}"/>
              </a:ext>
            </a:extLst>
          </p:cNvPr>
          <p:cNvSpPr/>
          <p:nvPr/>
        </p:nvSpPr>
        <p:spPr>
          <a:xfrm>
            <a:off x="9795652" y="4014307"/>
            <a:ext cx="1987893" cy="1007511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16" name="Picture 115" descr="A blue and green logo&#10;&#10;Description automatically generated with low confidence">
            <a:extLst>
              <a:ext uri="{FF2B5EF4-FFF2-40B4-BE49-F238E27FC236}">
                <a16:creationId xmlns:a16="http://schemas.microsoft.com/office/drawing/2014/main" id="{20841F95-A399-2AD1-455F-CFACB2FC116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664" y="4883539"/>
            <a:ext cx="1220335" cy="554698"/>
          </a:xfrm>
          <a:prstGeom prst="rect">
            <a:avLst/>
          </a:prstGeom>
        </p:spPr>
      </p:pic>
      <p:cxnSp>
        <p:nvCxnSpPr>
          <p:cNvPr id="2" name="Google Shape;780;p90">
            <a:extLst>
              <a:ext uri="{FF2B5EF4-FFF2-40B4-BE49-F238E27FC236}">
                <a16:creationId xmlns:a16="http://schemas.microsoft.com/office/drawing/2014/main" id="{9DCC2B01-3D68-BC0B-ED67-FFCB18BA1E46}"/>
              </a:ext>
            </a:extLst>
          </p:cNvPr>
          <p:cNvCxnSpPr>
            <a:cxnSpLocks/>
            <a:endCxn id="42" idx="0"/>
          </p:cNvCxnSpPr>
          <p:nvPr/>
        </p:nvCxnSpPr>
        <p:spPr>
          <a:xfrm flipH="1">
            <a:off x="8319425" y="-221177"/>
            <a:ext cx="312660" cy="1241738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60" name="Google Shape;790;p90">
            <a:extLst>
              <a:ext uri="{FF2B5EF4-FFF2-40B4-BE49-F238E27FC236}">
                <a16:creationId xmlns:a16="http://schemas.microsoft.com/office/drawing/2014/main" id="{6A6AD7B8-595E-1647-6404-B1032BF749C0}"/>
              </a:ext>
            </a:extLst>
          </p:cNvPr>
          <p:cNvSpPr/>
          <p:nvPr/>
        </p:nvSpPr>
        <p:spPr>
          <a:xfrm>
            <a:off x="7597819" y="2898115"/>
            <a:ext cx="1377900" cy="9252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3046CB9-9065-0BD1-8A45-81B2D056C8D0}"/>
              </a:ext>
            </a:extLst>
          </p:cNvPr>
          <p:cNvSpPr txBox="1"/>
          <p:nvPr/>
        </p:nvSpPr>
        <p:spPr>
          <a:xfrm>
            <a:off x="1010689" y="2111157"/>
            <a:ext cx="1855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/>
              <a:t>Serviço Indicadores C&amp;T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712E524-4F57-D638-6F3F-27F78DBE7E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50"/>
          <a:stretch/>
        </p:blipFill>
        <p:spPr bwMode="auto">
          <a:xfrm>
            <a:off x="10212276" y="4305527"/>
            <a:ext cx="1252495" cy="42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Google Shape;788;p90">
            <a:extLst>
              <a:ext uri="{FF2B5EF4-FFF2-40B4-BE49-F238E27FC236}">
                <a16:creationId xmlns:a16="http://schemas.microsoft.com/office/drawing/2014/main" id="{EA81A607-20D4-3284-7086-3D4EDD03BDCA}"/>
              </a:ext>
            </a:extLst>
          </p:cNvPr>
          <p:cNvSpPr/>
          <p:nvPr/>
        </p:nvSpPr>
        <p:spPr>
          <a:xfrm>
            <a:off x="2443422" y="4674995"/>
            <a:ext cx="1933154" cy="1007511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0" name="Google Shape;788;p90">
            <a:extLst>
              <a:ext uri="{FF2B5EF4-FFF2-40B4-BE49-F238E27FC236}">
                <a16:creationId xmlns:a16="http://schemas.microsoft.com/office/drawing/2014/main" id="{0BF7DFAE-6B3B-AF44-62DD-3981FED08660}"/>
              </a:ext>
            </a:extLst>
          </p:cNvPr>
          <p:cNvSpPr/>
          <p:nvPr/>
        </p:nvSpPr>
        <p:spPr>
          <a:xfrm>
            <a:off x="7506436" y="4676572"/>
            <a:ext cx="1987893" cy="1007511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AA8628-0854-E1E7-9425-426746F0A2B3}"/>
              </a:ext>
            </a:extLst>
          </p:cNvPr>
          <p:cNvSpPr/>
          <p:nvPr/>
        </p:nvSpPr>
        <p:spPr>
          <a:xfrm>
            <a:off x="10239274" y="0"/>
            <a:ext cx="1969475" cy="182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2012E0B-CDF1-D0F7-5E1D-F39E5F4B24B2}"/>
              </a:ext>
            </a:extLst>
          </p:cNvPr>
          <p:cNvGrpSpPr/>
          <p:nvPr/>
        </p:nvGrpSpPr>
        <p:grpSpPr>
          <a:xfrm>
            <a:off x="10721648" y="-4291"/>
            <a:ext cx="1447231" cy="1444260"/>
            <a:chOff x="713884" y="2153856"/>
            <a:chExt cx="3165600" cy="3257394"/>
          </a:xfrm>
        </p:grpSpPr>
        <p:pic>
          <p:nvPicPr>
            <p:cNvPr id="36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7CA5E4B8-EF29-03B9-1159-587A7B7A3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58" name="Google Shape;426;p97">
              <a:extLst>
                <a:ext uri="{FF2B5EF4-FFF2-40B4-BE49-F238E27FC236}">
                  <a16:creationId xmlns:a16="http://schemas.microsoft.com/office/drawing/2014/main" id="{B9F9E3AF-9858-0157-DA12-0CB5E8674523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F42C034-EC93-1DE8-6618-662A5140E687}"/>
              </a:ext>
            </a:extLst>
          </p:cNvPr>
          <p:cNvGrpSpPr/>
          <p:nvPr/>
        </p:nvGrpSpPr>
        <p:grpSpPr>
          <a:xfrm>
            <a:off x="11006059" y="223150"/>
            <a:ext cx="954491" cy="935283"/>
            <a:chOff x="8301898" y="1765101"/>
            <a:chExt cx="3292157" cy="3292154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A89B569E-7E4B-43A0-0F09-3286163813A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01898" y="1765101"/>
              <a:ext cx="3292157" cy="3292154"/>
              <a:chOff x="3482938" y="1869896"/>
              <a:chExt cx="2712379" cy="2712377"/>
            </a:xfrm>
          </p:grpSpPr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45B81498-B178-65BF-81CC-689E4FB5DB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/>
              <a:srcRect l="3686" t="5183" r="3258" b="4325"/>
              <a:stretch/>
            </p:blipFill>
            <p:spPr>
              <a:xfrm>
                <a:off x="3482938" y="1869896"/>
                <a:ext cx="2712379" cy="2712377"/>
              </a:xfrm>
              <a:prstGeom prst="rect">
                <a:avLst/>
              </a:prstGeom>
            </p:spPr>
          </p:pic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9234ABD9-091E-20B6-71A8-3D94E7DDF8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7861" y="2395366"/>
                <a:ext cx="1661436" cy="166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pic>
          <p:nvPicPr>
            <p:cNvPr id="64" name="Google Shape;513;p107">
              <a:extLst>
                <a:ext uri="{FF2B5EF4-FFF2-40B4-BE49-F238E27FC236}">
                  <a16:creationId xmlns:a16="http://schemas.microsoft.com/office/drawing/2014/main" id="{415E4B5F-524F-8500-1BB4-A63F390AD062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43561" y="2616180"/>
              <a:ext cx="1217227" cy="1217229"/>
            </a:xfrm>
            <a:prstGeom prst="rect">
              <a:avLst/>
            </a:prstGeom>
          </p:spPr>
        </p:pic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DE2F896A-F482-B69E-52AE-607411DD6A0C}"/>
              </a:ext>
            </a:extLst>
          </p:cNvPr>
          <p:cNvSpPr txBox="1"/>
          <p:nvPr/>
        </p:nvSpPr>
        <p:spPr>
          <a:xfrm>
            <a:off x="11242785" y="743406"/>
            <a:ext cx="695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/>
              <a:t>Quê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6734008-C7D8-02F9-585D-865A564E6E40}"/>
              </a:ext>
            </a:extLst>
          </p:cNvPr>
          <p:cNvSpPr/>
          <p:nvPr/>
        </p:nvSpPr>
        <p:spPr>
          <a:xfrm>
            <a:off x="10747725" y="1595270"/>
            <a:ext cx="1314949" cy="453066"/>
          </a:xfrm>
          <a:prstGeom prst="rect">
            <a:avLst/>
          </a:prstGeom>
          <a:solidFill>
            <a:srgbClr val="073763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067937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55B9D7-7035-640C-806C-784BC8DB5320}"/>
              </a:ext>
            </a:extLst>
          </p:cNvPr>
          <p:cNvGrpSpPr>
            <a:grpSpLocks noChangeAspect="1"/>
          </p:cNvGrpSpPr>
          <p:nvPr/>
        </p:nvGrpSpPr>
        <p:grpSpPr>
          <a:xfrm>
            <a:off x="603319" y="1788631"/>
            <a:ext cx="3292157" cy="3292154"/>
            <a:chOff x="562223" y="1559520"/>
            <a:chExt cx="2061408" cy="206140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D71D436-BAD1-1F44-BDAC-AED1A71B6E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2223" y="1559520"/>
              <a:ext cx="2061408" cy="2061406"/>
              <a:chOff x="3482938" y="1869896"/>
              <a:chExt cx="2712379" cy="2712377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99A32BDF-D30D-F390-516C-0E65D32A68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686" t="5183" r="3258" b="4325"/>
              <a:stretch/>
            </p:blipFill>
            <p:spPr>
              <a:xfrm>
                <a:off x="3482938" y="1869896"/>
                <a:ext cx="2712379" cy="2712377"/>
              </a:xfrm>
              <a:prstGeom prst="rect">
                <a:avLst/>
              </a:prstGeom>
            </p:spPr>
          </p:pic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D760AE19-2DB6-ED32-567B-B3F779E1B0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7861" y="2395366"/>
                <a:ext cx="1661436" cy="166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1E8876-E3A4-A5F4-545E-6CD4AC0F5B11}"/>
                </a:ext>
              </a:extLst>
            </p:cNvPr>
            <p:cNvSpPr txBox="1"/>
            <p:nvPr/>
          </p:nvSpPr>
          <p:spPr>
            <a:xfrm>
              <a:off x="1084451" y="1771620"/>
              <a:ext cx="965489" cy="17248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0"/>
                <a:buFont typeface="Arial"/>
                <a:buNone/>
              </a:pPr>
              <a:r>
                <a:rPr lang="en" sz="17300" b="1">
                  <a:latin typeface="Montserrat"/>
                  <a:ea typeface="Montserrat"/>
                  <a:cs typeface="Montserrat"/>
                  <a:sym typeface="Montserrat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6BBA100-BD0F-3855-CA33-D452FC00BA7A}"/>
              </a:ext>
            </a:extLst>
          </p:cNvPr>
          <p:cNvGrpSpPr/>
          <p:nvPr/>
        </p:nvGrpSpPr>
        <p:grpSpPr>
          <a:xfrm>
            <a:off x="8301898" y="1765101"/>
            <a:ext cx="3292157" cy="3292154"/>
            <a:chOff x="8301898" y="1765101"/>
            <a:chExt cx="3292157" cy="329215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5E3A174-52D7-6118-468F-3B946FFCA4B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01898" y="1765101"/>
              <a:ext cx="3292157" cy="3292154"/>
              <a:chOff x="3482938" y="1869896"/>
              <a:chExt cx="2712379" cy="2712377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614B2AD3-8327-C47F-C9BE-DE3DDB421F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686" t="5183" r="3258" b="4325"/>
              <a:stretch/>
            </p:blipFill>
            <p:spPr>
              <a:xfrm>
                <a:off x="3482938" y="1869896"/>
                <a:ext cx="2712379" cy="2712377"/>
              </a:xfrm>
              <a:prstGeom prst="rect">
                <a:avLst/>
              </a:prstGeom>
            </p:spPr>
          </p:pic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0982901-7608-1891-9603-5022893BC1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7861" y="2395366"/>
                <a:ext cx="1661436" cy="166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pic>
          <p:nvPicPr>
            <p:cNvPr id="27" name="Google Shape;513;p107">
              <a:extLst>
                <a:ext uri="{FF2B5EF4-FFF2-40B4-BE49-F238E27FC236}">
                  <a16:creationId xmlns:a16="http://schemas.microsoft.com/office/drawing/2014/main" id="{6D3A0D87-D79C-F42E-A9AC-CCE8A64BC0F2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277856" y="2783819"/>
              <a:ext cx="1290360" cy="129036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009F548-DBC6-68FE-55A3-BE69D4699045}"/>
              </a:ext>
            </a:extLst>
          </p:cNvPr>
          <p:cNvGrpSpPr/>
          <p:nvPr/>
        </p:nvGrpSpPr>
        <p:grpSpPr>
          <a:xfrm>
            <a:off x="4452609" y="1782923"/>
            <a:ext cx="3292157" cy="3292154"/>
            <a:chOff x="4328119" y="1782923"/>
            <a:chExt cx="3292157" cy="329215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A9A6C72-9E16-DC17-8385-07951398894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28119" y="1782923"/>
              <a:ext cx="3292157" cy="3292154"/>
              <a:chOff x="3482938" y="1869896"/>
              <a:chExt cx="2712379" cy="2712377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C4377ED-53FA-6CFB-B92F-B38C8588AA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686" t="5183" r="3258" b="4325"/>
              <a:stretch/>
            </p:blipFill>
            <p:spPr>
              <a:xfrm>
                <a:off x="3482938" y="1869896"/>
                <a:ext cx="2712379" cy="2712377"/>
              </a:xfrm>
              <a:prstGeom prst="rect">
                <a:avLst/>
              </a:prstGeom>
            </p:spPr>
          </p:pic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A1BD21D-F589-D5E4-95EA-658C556B9F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7861" y="2395366"/>
                <a:ext cx="1661436" cy="166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pic>
          <p:nvPicPr>
            <p:cNvPr id="32" name="Google Shape;512;p107">
              <a:extLst>
                <a:ext uri="{FF2B5EF4-FFF2-40B4-BE49-F238E27FC236}">
                  <a16:creationId xmlns:a16="http://schemas.microsoft.com/office/drawing/2014/main" id="{90BBC4FF-7BCB-9781-F595-C834EECA38AF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169226" y="2629642"/>
              <a:ext cx="1560062" cy="1563073"/>
            </a:xfrm>
            <a:prstGeom prst="rect">
              <a:avLst/>
            </a:prstGeom>
          </p:spPr>
        </p:pic>
      </p:grpSp>
      <p:sp>
        <p:nvSpPr>
          <p:cNvPr id="35" name="Google Shape;791;p111">
            <a:extLst>
              <a:ext uri="{FF2B5EF4-FFF2-40B4-BE49-F238E27FC236}">
                <a16:creationId xmlns:a16="http://schemas.microsoft.com/office/drawing/2014/main" id="{F8EF0291-7257-91CC-3387-267950880CC8}"/>
              </a:ext>
            </a:extLst>
          </p:cNvPr>
          <p:cNvSpPr txBox="1"/>
          <p:nvPr/>
        </p:nvSpPr>
        <p:spPr>
          <a:xfrm>
            <a:off x="974396" y="5020856"/>
            <a:ext cx="2550003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" sz="4267">
                <a:solidFill>
                  <a:srgbClr val="0A1833"/>
                </a:solidFill>
                <a:latin typeface="Montserrat"/>
                <a:ea typeface="Montserrat"/>
                <a:cs typeface="Montserrat"/>
                <a:sym typeface="Montserrat"/>
              </a:rPr>
              <a:t>Porquê</a:t>
            </a:r>
            <a:endParaRPr sz="3467">
              <a:solidFill>
                <a:srgbClr val="0A18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Google Shape;791;p111">
            <a:extLst>
              <a:ext uri="{FF2B5EF4-FFF2-40B4-BE49-F238E27FC236}">
                <a16:creationId xmlns:a16="http://schemas.microsoft.com/office/drawing/2014/main" id="{845D2B50-74F5-A3D3-CBFF-952D6F0F8873}"/>
              </a:ext>
            </a:extLst>
          </p:cNvPr>
          <p:cNvSpPr txBox="1"/>
          <p:nvPr/>
        </p:nvSpPr>
        <p:spPr>
          <a:xfrm>
            <a:off x="4823686" y="5053220"/>
            <a:ext cx="2550003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" sz="4267">
                <a:solidFill>
                  <a:srgbClr val="0A1833"/>
                </a:solidFill>
                <a:latin typeface="Montserrat"/>
                <a:ea typeface="Montserrat"/>
                <a:cs typeface="Montserrat"/>
                <a:sym typeface="Montserrat"/>
              </a:rPr>
              <a:t>Como</a:t>
            </a:r>
            <a:endParaRPr sz="3467">
              <a:solidFill>
                <a:srgbClr val="0A18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791;p111">
            <a:extLst>
              <a:ext uri="{FF2B5EF4-FFF2-40B4-BE49-F238E27FC236}">
                <a16:creationId xmlns:a16="http://schemas.microsoft.com/office/drawing/2014/main" id="{6C0726FA-D867-7A22-9D36-6844F6B1EFB2}"/>
              </a:ext>
            </a:extLst>
          </p:cNvPr>
          <p:cNvSpPr txBox="1"/>
          <p:nvPr/>
        </p:nvSpPr>
        <p:spPr>
          <a:xfrm>
            <a:off x="8672975" y="5034133"/>
            <a:ext cx="2550003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" sz="4267">
                <a:solidFill>
                  <a:srgbClr val="0A1833"/>
                </a:solidFill>
                <a:latin typeface="Montserrat"/>
                <a:ea typeface="Montserrat"/>
                <a:cs typeface="Montserrat"/>
                <a:sym typeface="Montserrat"/>
              </a:rPr>
              <a:t>O quê</a:t>
            </a:r>
            <a:endParaRPr sz="3467">
              <a:solidFill>
                <a:srgbClr val="0A18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9642469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E90ECB-980B-BFA6-B8B4-DFBBF8EC90F8}"/>
              </a:ext>
            </a:extLst>
          </p:cNvPr>
          <p:cNvSpPr/>
          <p:nvPr/>
        </p:nvSpPr>
        <p:spPr>
          <a:xfrm>
            <a:off x="10239274" y="0"/>
            <a:ext cx="1969475" cy="182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2AAA48-0B6D-45FF-D45B-A15522BCB061}"/>
              </a:ext>
            </a:extLst>
          </p:cNvPr>
          <p:cNvSpPr/>
          <p:nvPr/>
        </p:nvSpPr>
        <p:spPr>
          <a:xfrm>
            <a:off x="10239274" y="0"/>
            <a:ext cx="1969475" cy="182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Google Shape;2449;p153">
            <a:extLst>
              <a:ext uri="{FF2B5EF4-FFF2-40B4-BE49-F238E27FC236}">
                <a16:creationId xmlns:a16="http://schemas.microsoft.com/office/drawing/2014/main" id="{C836168F-2804-292D-7C70-6A1F1C736E99}"/>
              </a:ext>
            </a:extLst>
          </p:cNvPr>
          <p:cNvSpPr txBox="1"/>
          <p:nvPr/>
        </p:nvSpPr>
        <p:spPr>
          <a:xfrm>
            <a:off x="5941347" y="1068277"/>
            <a:ext cx="3935114" cy="43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 algn="ctr"/>
            <a:r>
              <a:rPr lang="en" sz="1600" b="1">
                <a:solidFill>
                  <a:schemeClr val="bg2">
                    <a:lumMod val="50000"/>
                  </a:schemeClr>
                </a:solidFill>
                <a:latin typeface="Monserrat"/>
                <a:ea typeface="Calibri"/>
                <a:cs typeface="Calibri"/>
                <a:sym typeface="Calibri"/>
              </a:rPr>
              <a:t>Evolução do nº de acessos API</a:t>
            </a:r>
            <a:endParaRPr sz="1600" b="1">
              <a:solidFill>
                <a:schemeClr val="bg2">
                  <a:lumMod val="50000"/>
                </a:schemeClr>
              </a:solidFill>
              <a:latin typeface="Monserrat"/>
              <a:ea typeface="Calibri"/>
              <a:cs typeface="Calibri"/>
              <a:sym typeface="Calibri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9F7AD3F0-4AF7-622D-585A-4DDF8DA086F5}"/>
              </a:ext>
            </a:extLst>
          </p:cNvPr>
          <p:cNvSpPr/>
          <p:nvPr/>
        </p:nvSpPr>
        <p:spPr>
          <a:xfrm>
            <a:off x="23121" y="0"/>
            <a:ext cx="7032246" cy="1085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AE8545-E49A-C559-22DA-A316F6846A13}"/>
              </a:ext>
            </a:extLst>
          </p:cNvPr>
          <p:cNvSpPr/>
          <p:nvPr/>
        </p:nvSpPr>
        <p:spPr>
          <a:xfrm>
            <a:off x="10239274" y="0"/>
            <a:ext cx="1969475" cy="182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0" name="Google Shape;332;p56">
            <a:extLst>
              <a:ext uri="{FF2B5EF4-FFF2-40B4-BE49-F238E27FC236}">
                <a16:creationId xmlns:a16="http://schemas.microsoft.com/office/drawing/2014/main" id="{4BDF553F-AAC4-6989-C890-A4CDE15B7A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2400" y="154588"/>
            <a:ext cx="5243855" cy="7636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r>
              <a:rPr lang="en" sz="40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en" sz="4000" b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CRIS </a:t>
            </a:r>
            <a:r>
              <a:rPr lang="en" sz="40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|</a:t>
            </a:r>
            <a:endParaRPr sz="36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1" name="Google Shape;333;p56">
            <a:extLst>
              <a:ext uri="{FF2B5EF4-FFF2-40B4-BE49-F238E27FC236}">
                <a16:creationId xmlns:a16="http://schemas.microsoft.com/office/drawing/2014/main" id="{4E6C049A-8108-E025-CC56-7D446848EE1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96557" y="216788"/>
            <a:ext cx="2564201" cy="6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774;p90">
            <a:extLst>
              <a:ext uri="{FF2B5EF4-FFF2-40B4-BE49-F238E27FC236}">
                <a16:creationId xmlns:a16="http://schemas.microsoft.com/office/drawing/2014/main" id="{0C40D475-A13A-5641-934F-CE2000A31B08}"/>
              </a:ext>
            </a:extLst>
          </p:cNvPr>
          <p:cNvSpPr txBox="1"/>
          <p:nvPr/>
        </p:nvSpPr>
        <p:spPr>
          <a:xfrm>
            <a:off x="5336365" y="199348"/>
            <a:ext cx="4817100" cy="615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r>
              <a:rPr lang="en" sz="2800" i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(Data As a Service)</a:t>
            </a:r>
            <a:endParaRPr sz="2800" i="1">
              <a:solidFill>
                <a:schemeClr val="accent5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0E3D47-C951-3188-994A-5FA1FF50940A}"/>
              </a:ext>
            </a:extLst>
          </p:cNvPr>
          <p:cNvSpPr txBox="1"/>
          <p:nvPr/>
        </p:nvSpPr>
        <p:spPr>
          <a:xfrm>
            <a:off x="443499" y="3590790"/>
            <a:ext cx="2537826" cy="1321929"/>
          </a:xfrm>
          <a:prstGeom prst="rect">
            <a:avLst/>
          </a:prstGeom>
          <a:solidFill>
            <a:schemeClr val="accent4">
              <a:lumMod val="50000"/>
              <a:alpha val="16078"/>
            </a:schemeClr>
          </a:solidFill>
          <a:ln>
            <a:noFill/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121900" tIns="121900" rIns="121900" bIns="121900" anchor="t" anchorCtr="0">
            <a:noAutofit/>
          </a:bodyPr>
          <a:lstStyle>
            <a:defPPr>
              <a:defRPr lang="pt-PT"/>
            </a:defPPr>
            <a:lvl1pPr lv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33333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algn="ctr"/>
            <a:r>
              <a:rPr lang="en-GB" sz="4400" b="1">
                <a:solidFill>
                  <a:srgbClr val="00ADC5"/>
                </a:solidFill>
                <a:latin typeface="Lobster"/>
                <a:ea typeface="+mn-ea"/>
                <a:cs typeface="+mn-cs"/>
              </a:rPr>
              <a:t>1.9 M</a:t>
            </a:r>
          </a:p>
          <a:p>
            <a:pPr algn="ctr"/>
            <a:r>
              <a:rPr lang="en-GB" sz="1600" b="1">
                <a:solidFill>
                  <a:srgbClr val="073763"/>
                </a:solidFill>
                <a:latin typeface="Lobster"/>
                <a:ea typeface="+mn-ea"/>
                <a:cs typeface="+mn-cs"/>
              </a:rPr>
              <a:t>(96% dos </a:t>
            </a:r>
            <a:r>
              <a:rPr lang="en-GB" sz="1600" b="1" err="1">
                <a:solidFill>
                  <a:srgbClr val="073763"/>
                </a:solidFill>
                <a:latin typeface="Lobster"/>
                <a:ea typeface="+mn-ea"/>
                <a:cs typeface="+mn-cs"/>
              </a:rPr>
              <a:t>acessos</a:t>
            </a:r>
            <a:r>
              <a:rPr lang="en-GB" sz="1600" b="1">
                <a:solidFill>
                  <a:srgbClr val="073763"/>
                </a:solidFill>
                <a:latin typeface="Lobster"/>
                <a:ea typeface="+mn-ea"/>
                <a:cs typeface="+mn-cs"/>
              </a:rPr>
              <a:t> </a:t>
            </a:r>
            <a:r>
              <a:rPr lang="en-GB" sz="1600" b="1" err="1">
                <a:solidFill>
                  <a:srgbClr val="073763"/>
                </a:solidFill>
                <a:latin typeface="Lobster"/>
                <a:ea typeface="+mn-ea"/>
                <a:cs typeface="+mn-cs"/>
              </a:rPr>
              <a:t>em</a:t>
            </a:r>
            <a:r>
              <a:rPr lang="en-GB" sz="1600" b="1">
                <a:solidFill>
                  <a:srgbClr val="073763"/>
                </a:solidFill>
                <a:latin typeface="Lobster"/>
                <a:ea typeface="+mn-ea"/>
                <a:cs typeface="+mn-cs"/>
              </a:rPr>
              <a:t> 2022)</a:t>
            </a:r>
          </a:p>
        </p:txBody>
      </p:sp>
      <p:sp>
        <p:nvSpPr>
          <p:cNvPr id="23" name="Google Shape;2222;p130">
            <a:extLst>
              <a:ext uri="{FF2B5EF4-FFF2-40B4-BE49-F238E27FC236}">
                <a16:creationId xmlns:a16="http://schemas.microsoft.com/office/drawing/2014/main" id="{01B65A45-4E8D-B75A-4189-386D7D96AB12}"/>
              </a:ext>
            </a:extLst>
          </p:cNvPr>
          <p:cNvSpPr txBox="1"/>
          <p:nvPr/>
        </p:nvSpPr>
        <p:spPr>
          <a:xfrm>
            <a:off x="158927" y="2184503"/>
            <a:ext cx="3016097" cy="1085172"/>
          </a:xfrm>
          <a:prstGeom prst="rect">
            <a:avLst/>
          </a:prstGeom>
          <a:solidFill>
            <a:schemeClr val="accent4">
              <a:lumMod val="50000"/>
              <a:alpha val="16078"/>
            </a:schemeClr>
          </a:solidFill>
          <a:ln>
            <a:noFill/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0717D9-36B1-C2B5-1924-44516CDB2AC2}"/>
              </a:ext>
            </a:extLst>
          </p:cNvPr>
          <p:cNvSpPr txBox="1"/>
          <p:nvPr/>
        </p:nvSpPr>
        <p:spPr>
          <a:xfrm>
            <a:off x="158911" y="2177676"/>
            <a:ext cx="293030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400" b="1">
                <a:solidFill>
                  <a:srgbClr val="00ADC5"/>
                </a:solidFill>
                <a:latin typeface="Lobster"/>
              </a:rPr>
              <a:t>16</a:t>
            </a:r>
          </a:p>
          <a:p>
            <a:pPr algn="ctr"/>
            <a:r>
              <a:rPr lang="pt-PT" sz="2400" b="1">
                <a:solidFill>
                  <a:srgbClr val="073763"/>
                </a:solidFill>
                <a:latin typeface="Lobster"/>
              </a:rPr>
              <a:t>Entidades subscritoras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D27179F-D5F5-52E1-5D86-B4EC52D66B7E}"/>
              </a:ext>
            </a:extLst>
          </p:cNvPr>
          <p:cNvGrpSpPr/>
          <p:nvPr/>
        </p:nvGrpSpPr>
        <p:grpSpPr>
          <a:xfrm>
            <a:off x="10721648" y="-4291"/>
            <a:ext cx="1447231" cy="1444260"/>
            <a:chOff x="713884" y="2153856"/>
            <a:chExt cx="3165600" cy="3257394"/>
          </a:xfrm>
        </p:grpSpPr>
        <p:pic>
          <p:nvPicPr>
            <p:cNvPr id="13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51139721-3E65-2028-42A4-0B0FF224D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14" name="Google Shape;426;p97">
              <a:extLst>
                <a:ext uri="{FF2B5EF4-FFF2-40B4-BE49-F238E27FC236}">
                  <a16:creationId xmlns:a16="http://schemas.microsoft.com/office/drawing/2014/main" id="{92DF73AF-F393-6F7E-49B7-8EF4623D4354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F76466-8A6A-F1A2-2AB8-43A032392626}"/>
              </a:ext>
            </a:extLst>
          </p:cNvPr>
          <p:cNvGrpSpPr/>
          <p:nvPr/>
        </p:nvGrpSpPr>
        <p:grpSpPr>
          <a:xfrm>
            <a:off x="11006059" y="223150"/>
            <a:ext cx="954491" cy="935283"/>
            <a:chOff x="8301898" y="1765101"/>
            <a:chExt cx="3292157" cy="32921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C50F8DD-79CE-9150-CCD9-086FE4F2114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01898" y="1765101"/>
              <a:ext cx="3292157" cy="3292154"/>
              <a:chOff x="3482938" y="1869896"/>
              <a:chExt cx="2712379" cy="2712377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CEFCC69D-B4CB-0F1C-012D-B04686B3FC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686" t="5183" r="3258" b="4325"/>
              <a:stretch/>
            </p:blipFill>
            <p:spPr>
              <a:xfrm>
                <a:off x="3482938" y="1869896"/>
                <a:ext cx="2712379" cy="2712377"/>
              </a:xfrm>
              <a:prstGeom prst="rect">
                <a:avLst/>
              </a:prstGeom>
            </p:spPr>
          </p:pic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E18EAF56-C752-4FE3-2CE3-C41F0DC6E8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7861" y="2395366"/>
                <a:ext cx="1661436" cy="166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pic>
          <p:nvPicPr>
            <p:cNvPr id="17" name="Google Shape;513;p107">
              <a:extLst>
                <a:ext uri="{FF2B5EF4-FFF2-40B4-BE49-F238E27FC236}">
                  <a16:creationId xmlns:a16="http://schemas.microsoft.com/office/drawing/2014/main" id="{9A282235-BF60-6D6E-D9CC-72DDA0DE2186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43561" y="2616180"/>
              <a:ext cx="1217227" cy="1217229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0EC714-2990-2E53-B917-E62C55756342}"/>
              </a:ext>
            </a:extLst>
          </p:cNvPr>
          <p:cNvSpPr txBox="1"/>
          <p:nvPr/>
        </p:nvSpPr>
        <p:spPr>
          <a:xfrm>
            <a:off x="11242785" y="743406"/>
            <a:ext cx="695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/>
              <a:t>Quê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2A0F0EE-A798-1924-4425-28C728E741F6}"/>
              </a:ext>
            </a:extLst>
          </p:cNvPr>
          <p:cNvSpPr/>
          <p:nvPr/>
        </p:nvSpPr>
        <p:spPr>
          <a:xfrm>
            <a:off x="3986828" y="1284519"/>
            <a:ext cx="7787464" cy="5108944"/>
          </a:xfrm>
          <a:prstGeom prst="roundRect">
            <a:avLst/>
          </a:prstGeom>
          <a:solidFill>
            <a:schemeClr val="accent4">
              <a:lumMod val="75000"/>
              <a:alpha val="1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61540A0-1568-4CAA-24A3-6B8C0E4E31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5187806"/>
              </p:ext>
            </p:extLst>
          </p:nvPr>
        </p:nvGraphicFramePr>
        <p:xfrm>
          <a:off x="4453695" y="1499150"/>
          <a:ext cx="7032246" cy="45527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5252788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9F7AD3F0-4AF7-622D-585A-4DDF8DA086F5}"/>
              </a:ext>
            </a:extLst>
          </p:cNvPr>
          <p:cNvSpPr/>
          <p:nvPr/>
        </p:nvSpPr>
        <p:spPr>
          <a:xfrm>
            <a:off x="23121" y="0"/>
            <a:ext cx="7032246" cy="1085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0" name="Google Shape;332;p56">
            <a:extLst>
              <a:ext uri="{FF2B5EF4-FFF2-40B4-BE49-F238E27FC236}">
                <a16:creationId xmlns:a16="http://schemas.microsoft.com/office/drawing/2014/main" id="{4BDF553F-AAC4-6989-C890-A4CDE15B7A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97832" y="73707"/>
            <a:ext cx="5243855" cy="7636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r>
              <a:rPr lang="pt-PT" sz="40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| Benefícios</a:t>
            </a:r>
            <a:endParaRPr lang="pt-PT" sz="36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1" name="Google Shape;333;p56">
            <a:extLst>
              <a:ext uri="{FF2B5EF4-FFF2-40B4-BE49-F238E27FC236}">
                <a16:creationId xmlns:a16="http://schemas.microsoft.com/office/drawing/2014/main" id="{4E6C049A-8108-E025-CC56-7D446848EE1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6433" y="155992"/>
            <a:ext cx="2564201" cy="6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800;p90">
            <a:extLst>
              <a:ext uri="{FF2B5EF4-FFF2-40B4-BE49-F238E27FC236}">
                <a16:creationId xmlns:a16="http://schemas.microsoft.com/office/drawing/2014/main" id="{3DBF61EA-9156-0922-62DC-D6A2B7DADA88}"/>
              </a:ext>
            </a:extLst>
          </p:cNvPr>
          <p:cNvSpPr/>
          <p:nvPr/>
        </p:nvSpPr>
        <p:spPr>
          <a:xfrm>
            <a:off x="23121" y="6254170"/>
            <a:ext cx="3788584" cy="71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pt-PT" sz="1400">
                <a:hlinkClick r:id="rId3"/>
              </a:rPr>
              <a:t>CRIS2022_VFinal.mp4</a:t>
            </a:r>
            <a:endParaRPr sz="1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2FC36D-29C4-403C-DA7E-FA7D578134D5}"/>
              </a:ext>
            </a:extLst>
          </p:cNvPr>
          <p:cNvGrpSpPr/>
          <p:nvPr/>
        </p:nvGrpSpPr>
        <p:grpSpPr>
          <a:xfrm>
            <a:off x="408455" y="932588"/>
            <a:ext cx="10475527" cy="4854059"/>
            <a:chOff x="306341" y="699441"/>
            <a:chExt cx="7856645" cy="3640544"/>
          </a:xfrm>
        </p:grpSpPr>
        <p:pic>
          <p:nvPicPr>
            <p:cNvPr id="12" name="Google Shape;758;p90">
              <a:extLst>
                <a:ext uri="{FF2B5EF4-FFF2-40B4-BE49-F238E27FC236}">
                  <a16:creationId xmlns:a16="http://schemas.microsoft.com/office/drawing/2014/main" id="{B7DE32FD-BA33-E946-F037-B848F689E378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479253" y="2303793"/>
              <a:ext cx="1877091" cy="4519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759;p90">
              <a:extLst>
                <a:ext uri="{FF2B5EF4-FFF2-40B4-BE49-F238E27FC236}">
                  <a16:creationId xmlns:a16="http://schemas.microsoft.com/office/drawing/2014/main" id="{46CB2414-7CD9-358A-CAE7-30917F1E7943}"/>
                </a:ext>
              </a:extLst>
            </p:cNvPr>
            <p:cNvSpPr/>
            <p:nvPr/>
          </p:nvSpPr>
          <p:spPr>
            <a:xfrm>
              <a:off x="2410856" y="2156548"/>
              <a:ext cx="718425" cy="6939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14" name="Google Shape;760;p90">
              <a:extLst>
                <a:ext uri="{FF2B5EF4-FFF2-40B4-BE49-F238E27FC236}">
                  <a16:creationId xmlns:a16="http://schemas.microsoft.com/office/drawing/2014/main" id="{95EAC648-B0A9-E3CD-AC0F-76CF6560A4A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 amt="34000"/>
            </a:blip>
            <a:srcRect l="25687" t="21172" r="29537" b="18969"/>
            <a:stretch/>
          </p:blipFill>
          <p:spPr>
            <a:xfrm>
              <a:off x="4097969" y="750824"/>
              <a:ext cx="621476" cy="6010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761;p90">
              <a:extLst>
                <a:ext uri="{FF2B5EF4-FFF2-40B4-BE49-F238E27FC236}">
                  <a16:creationId xmlns:a16="http://schemas.microsoft.com/office/drawing/2014/main" id="{3C1ABDBB-F076-BA37-7F90-5066207BE6FF}"/>
                </a:ext>
              </a:extLst>
            </p:cNvPr>
            <p:cNvSpPr/>
            <p:nvPr/>
          </p:nvSpPr>
          <p:spPr>
            <a:xfrm>
              <a:off x="3444368" y="1618136"/>
              <a:ext cx="1928700" cy="1808100"/>
            </a:xfrm>
            <a:prstGeom prst="ellipse">
              <a:avLst/>
            </a:prstGeom>
            <a:noFill/>
            <a:ln w="3810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endParaRPr sz="1467"/>
            </a:p>
          </p:txBody>
        </p:sp>
        <p:sp>
          <p:nvSpPr>
            <p:cNvPr id="16" name="Google Shape;762;p90">
              <a:extLst>
                <a:ext uri="{FF2B5EF4-FFF2-40B4-BE49-F238E27FC236}">
                  <a16:creationId xmlns:a16="http://schemas.microsoft.com/office/drawing/2014/main" id="{28FF08E4-7C75-C8B5-4B18-8610E3834770}"/>
                </a:ext>
              </a:extLst>
            </p:cNvPr>
            <p:cNvSpPr/>
            <p:nvPr/>
          </p:nvSpPr>
          <p:spPr>
            <a:xfrm>
              <a:off x="4049459" y="704381"/>
              <a:ext cx="718425" cy="693900"/>
            </a:xfrm>
            <a:prstGeom prst="ellipse">
              <a:avLst/>
            </a:prstGeom>
            <a:noFill/>
            <a:ln w="1905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763;p90">
              <a:extLst>
                <a:ext uri="{FF2B5EF4-FFF2-40B4-BE49-F238E27FC236}">
                  <a16:creationId xmlns:a16="http://schemas.microsoft.com/office/drawing/2014/main" id="{DFDF2BB3-30CF-A663-B815-BD5D24BA4B73}"/>
                </a:ext>
              </a:extLst>
            </p:cNvPr>
            <p:cNvSpPr/>
            <p:nvPr/>
          </p:nvSpPr>
          <p:spPr>
            <a:xfrm>
              <a:off x="5705641" y="2193649"/>
              <a:ext cx="1033425" cy="697524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cxnSp>
          <p:nvCxnSpPr>
            <p:cNvPr id="19" name="Google Shape;765;p90">
              <a:extLst>
                <a:ext uri="{FF2B5EF4-FFF2-40B4-BE49-F238E27FC236}">
                  <a16:creationId xmlns:a16="http://schemas.microsoft.com/office/drawing/2014/main" id="{B071A893-EE1A-5002-DF86-42F25EFA1C77}"/>
                </a:ext>
              </a:extLst>
            </p:cNvPr>
            <p:cNvCxnSpPr>
              <a:stCxn id="15" idx="0"/>
              <a:endCxn id="16" idx="4"/>
            </p:cNvCxnSpPr>
            <p:nvPr/>
          </p:nvCxnSpPr>
          <p:spPr>
            <a:xfrm rot="10800000">
              <a:off x="4408718" y="1398236"/>
              <a:ext cx="0" cy="219900"/>
            </a:xfrm>
            <a:prstGeom prst="straightConnector1">
              <a:avLst/>
            </a:prstGeom>
            <a:noFill/>
            <a:ln w="19050" cap="flat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766;p90">
              <a:extLst>
                <a:ext uri="{FF2B5EF4-FFF2-40B4-BE49-F238E27FC236}">
                  <a16:creationId xmlns:a16="http://schemas.microsoft.com/office/drawing/2014/main" id="{3F5873E0-9536-DE51-A9AD-5FECB8171406}"/>
                </a:ext>
              </a:extLst>
            </p:cNvPr>
            <p:cNvCxnSpPr>
              <a:cxnSpLocks/>
              <a:stCxn id="15" idx="6"/>
              <a:endCxn id="17" idx="2"/>
            </p:cNvCxnSpPr>
            <p:nvPr/>
          </p:nvCxnSpPr>
          <p:spPr>
            <a:xfrm>
              <a:off x="5373068" y="2522186"/>
              <a:ext cx="332573" cy="20224"/>
            </a:xfrm>
            <a:prstGeom prst="straightConnector1">
              <a:avLst/>
            </a:prstGeom>
            <a:noFill/>
            <a:ln w="19050" cap="flat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767;p90">
              <a:extLst>
                <a:ext uri="{FF2B5EF4-FFF2-40B4-BE49-F238E27FC236}">
                  <a16:creationId xmlns:a16="http://schemas.microsoft.com/office/drawing/2014/main" id="{B188610F-5432-4451-CBA7-0CC996824023}"/>
                </a:ext>
              </a:extLst>
            </p:cNvPr>
            <p:cNvCxnSpPr>
              <a:stCxn id="15" idx="2"/>
            </p:cNvCxnSpPr>
            <p:nvPr/>
          </p:nvCxnSpPr>
          <p:spPr>
            <a:xfrm rot="10800000">
              <a:off x="3129368" y="2518886"/>
              <a:ext cx="315000" cy="3300"/>
            </a:xfrm>
            <a:prstGeom prst="straightConnector1">
              <a:avLst/>
            </a:prstGeom>
            <a:noFill/>
            <a:ln w="19050" cap="flat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768;p90">
              <a:extLst>
                <a:ext uri="{FF2B5EF4-FFF2-40B4-BE49-F238E27FC236}">
                  <a16:creationId xmlns:a16="http://schemas.microsoft.com/office/drawing/2014/main" id="{A0D83B87-9ED1-F13D-AE8A-D478E50B2A91}"/>
                </a:ext>
              </a:extLst>
            </p:cNvPr>
            <p:cNvCxnSpPr>
              <a:cxnSpLocks/>
              <a:stCxn id="15" idx="4"/>
              <a:endCxn id="41" idx="0"/>
            </p:cNvCxnSpPr>
            <p:nvPr/>
          </p:nvCxnSpPr>
          <p:spPr>
            <a:xfrm flipH="1">
              <a:off x="4399725" y="3426236"/>
              <a:ext cx="8993" cy="219849"/>
            </a:xfrm>
            <a:prstGeom prst="straightConnector1">
              <a:avLst/>
            </a:prstGeom>
            <a:noFill/>
            <a:ln w="19050" cap="flat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24" name="Google Shape;769;p90">
              <a:extLst>
                <a:ext uri="{FF2B5EF4-FFF2-40B4-BE49-F238E27FC236}">
                  <a16:creationId xmlns:a16="http://schemas.microsoft.com/office/drawing/2014/main" id="{BE9D7580-2F2C-4E87-DAC9-5C1F3E47819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r="76809"/>
            <a:stretch/>
          </p:blipFill>
          <p:spPr>
            <a:xfrm>
              <a:off x="2443428" y="2324260"/>
              <a:ext cx="685922" cy="4109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770;p90">
              <a:extLst>
                <a:ext uri="{FF2B5EF4-FFF2-40B4-BE49-F238E27FC236}">
                  <a16:creationId xmlns:a16="http://schemas.microsoft.com/office/drawing/2014/main" id="{2CD3B882-DF71-25C4-D1FE-7ED13383A17E}"/>
                </a:ext>
              </a:extLst>
            </p:cNvPr>
            <p:cNvPicPr preferRelativeResize="0"/>
            <p:nvPr/>
          </p:nvPicPr>
          <p:blipFill>
            <a:blip r:embed="rId6">
              <a:alphaModFix amt="29000"/>
            </a:blip>
            <a:stretch>
              <a:fillRect/>
            </a:stretch>
          </p:blipFill>
          <p:spPr>
            <a:xfrm>
              <a:off x="4065755" y="3874822"/>
              <a:ext cx="685922" cy="236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771;p90">
              <a:extLst>
                <a:ext uri="{FF2B5EF4-FFF2-40B4-BE49-F238E27FC236}">
                  <a16:creationId xmlns:a16="http://schemas.microsoft.com/office/drawing/2014/main" id="{5C04F5CF-6384-8D94-7780-A39FEDF66D2E}"/>
                </a:ext>
              </a:extLst>
            </p:cNvPr>
            <p:cNvPicPr preferRelativeResize="0"/>
            <p:nvPr/>
          </p:nvPicPr>
          <p:blipFill>
            <a:blip r:embed="rId7">
              <a:alphaModFix amt="37000"/>
            </a:blip>
            <a:stretch>
              <a:fillRect/>
            </a:stretch>
          </p:blipFill>
          <p:spPr>
            <a:xfrm>
              <a:off x="5688056" y="2324269"/>
              <a:ext cx="998255" cy="35988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7" name="Google Shape;775;p90">
              <a:extLst>
                <a:ext uri="{FF2B5EF4-FFF2-40B4-BE49-F238E27FC236}">
                  <a16:creationId xmlns:a16="http://schemas.microsoft.com/office/drawing/2014/main" id="{C6DA7D0C-6B62-56D1-C732-A3E9DC479D2A}"/>
                </a:ext>
              </a:extLst>
            </p:cNvPr>
            <p:cNvCxnSpPr>
              <a:stCxn id="15" idx="7"/>
            </p:cNvCxnSpPr>
            <p:nvPr/>
          </p:nvCxnSpPr>
          <p:spPr>
            <a:xfrm rot="10800000" flipH="1">
              <a:off x="5090617" y="1404726"/>
              <a:ext cx="526200" cy="4782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28" name="Google Shape;776;p90">
              <a:extLst>
                <a:ext uri="{FF2B5EF4-FFF2-40B4-BE49-F238E27FC236}">
                  <a16:creationId xmlns:a16="http://schemas.microsoft.com/office/drawing/2014/main" id="{5C905091-E92E-E23B-716D-D4F263700987}"/>
                </a:ext>
              </a:extLst>
            </p:cNvPr>
            <p:cNvSpPr/>
            <p:nvPr/>
          </p:nvSpPr>
          <p:spPr>
            <a:xfrm>
              <a:off x="5455988" y="750825"/>
              <a:ext cx="1476675" cy="819000"/>
            </a:xfrm>
            <a:prstGeom prst="ellipse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778;p90">
              <a:extLst>
                <a:ext uri="{FF2B5EF4-FFF2-40B4-BE49-F238E27FC236}">
                  <a16:creationId xmlns:a16="http://schemas.microsoft.com/office/drawing/2014/main" id="{8390E99F-55DA-D6AB-12E8-53D4471CFD60}"/>
                </a:ext>
              </a:extLst>
            </p:cNvPr>
            <p:cNvSpPr/>
            <p:nvPr/>
          </p:nvSpPr>
          <p:spPr>
            <a:xfrm>
              <a:off x="5616900" y="3474563"/>
              <a:ext cx="1476675" cy="819000"/>
            </a:xfrm>
            <a:prstGeom prst="ellipse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2400"/>
            </a:p>
          </p:txBody>
        </p:sp>
        <p:cxnSp>
          <p:nvCxnSpPr>
            <p:cNvPr id="31" name="Google Shape;779;p90">
              <a:extLst>
                <a:ext uri="{FF2B5EF4-FFF2-40B4-BE49-F238E27FC236}">
                  <a16:creationId xmlns:a16="http://schemas.microsoft.com/office/drawing/2014/main" id="{9A3123EE-53B8-C3ED-636A-60FFF3B52742}"/>
                </a:ext>
              </a:extLst>
            </p:cNvPr>
            <p:cNvCxnSpPr>
              <a:stCxn id="15" idx="5"/>
              <a:endCxn id="30" idx="1"/>
            </p:cNvCxnSpPr>
            <p:nvPr/>
          </p:nvCxnSpPr>
          <p:spPr>
            <a:xfrm>
              <a:off x="5090617" y="3161446"/>
              <a:ext cx="742500" cy="4332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780;p90">
              <a:extLst>
                <a:ext uri="{FF2B5EF4-FFF2-40B4-BE49-F238E27FC236}">
                  <a16:creationId xmlns:a16="http://schemas.microsoft.com/office/drawing/2014/main" id="{1D78240F-557C-58A9-8BC8-C97ECE23BF21}"/>
                </a:ext>
              </a:extLst>
            </p:cNvPr>
            <p:cNvCxnSpPr>
              <a:stCxn id="15" idx="3"/>
              <a:endCxn id="33" idx="7"/>
            </p:cNvCxnSpPr>
            <p:nvPr/>
          </p:nvCxnSpPr>
          <p:spPr>
            <a:xfrm flipH="1">
              <a:off x="3072520" y="3161446"/>
              <a:ext cx="654300" cy="4524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33" name="Google Shape;781;p90">
              <a:extLst>
                <a:ext uri="{FF2B5EF4-FFF2-40B4-BE49-F238E27FC236}">
                  <a16:creationId xmlns:a16="http://schemas.microsoft.com/office/drawing/2014/main" id="{C9CB6B72-946F-8041-93FC-989AE16038B8}"/>
                </a:ext>
              </a:extLst>
            </p:cNvPr>
            <p:cNvSpPr/>
            <p:nvPr/>
          </p:nvSpPr>
          <p:spPr>
            <a:xfrm>
              <a:off x="1812038" y="3493856"/>
              <a:ext cx="1476675" cy="819000"/>
            </a:xfrm>
            <a:prstGeom prst="ellipse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782;p90">
              <a:extLst>
                <a:ext uri="{FF2B5EF4-FFF2-40B4-BE49-F238E27FC236}">
                  <a16:creationId xmlns:a16="http://schemas.microsoft.com/office/drawing/2014/main" id="{23BC60FF-A72A-62F1-24C6-D20D78844AAB}"/>
                </a:ext>
              </a:extLst>
            </p:cNvPr>
            <p:cNvSpPr txBox="1"/>
            <p:nvPr/>
          </p:nvSpPr>
          <p:spPr>
            <a:xfrm>
              <a:off x="6474375" y="3647469"/>
              <a:ext cx="560025" cy="476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n" sz="2533" b="1">
                  <a:solidFill>
                    <a:schemeClr val="bg1">
                      <a:lumMod val="9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HEI</a:t>
              </a:r>
              <a:endParaRPr sz="2533" b="1">
                <a:solidFill>
                  <a:schemeClr val="bg1">
                    <a:lumMod val="95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" name="Google Shape;783;p90">
              <a:extLst>
                <a:ext uri="{FF2B5EF4-FFF2-40B4-BE49-F238E27FC236}">
                  <a16:creationId xmlns:a16="http://schemas.microsoft.com/office/drawing/2014/main" id="{CB5C6C6B-1B2F-5810-8C32-3A597B396EDF}"/>
                </a:ext>
              </a:extLst>
            </p:cNvPr>
            <p:cNvPicPr preferRelativeResize="0"/>
            <p:nvPr/>
          </p:nvPicPr>
          <p:blipFill rotWithShape="1">
            <a:blip r:embed="rId8">
              <a:alphaModFix amt="12000"/>
            </a:blip>
            <a:srcRect/>
            <a:stretch/>
          </p:blipFill>
          <p:spPr>
            <a:xfrm>
              <a:off x="5955318" y="3613689"/>
              <a:ext cx="463725" cy="46998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37" name="Google Shape;785;p90">
              <a:extLst>
                <a:ext uri="{FF2B5EF4-FFF2-40B4-BE49-F238E27FC236}">
                  <a16:creationId xmlns:a16="http://schemas.microsoft.com/office/drawing/2014/main" id="{CFC430E3-FE8E-86B2-01AC-4AA829F6C0F6}"/>
                </a:ext>
              </a:extLst>
            </p:cNvPr>
            <p:cNvSpPr/>
            <p:nvPr/>
          </p:nvSpPr>
          <p:spPr>
            <a:xfrm>
              <a:off x="2002575" y="746663"/>
              <a:ext cx="1476675" cy="819000"/>
            </a:xfrm>
            <a:prstGeom prst="ellipse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2400"/>
            </a:p>
          </p:txBody>
        </p:sp>
        <p:cxnSp>
          <p:nvCxnSpPr>
            <p:cNvPr id="38" name="Google Shape;786;p90">
              <a:extLst>
                <a:ext uri="{FF2B5EF4-FFF2-40B4-BE49-F238E27FC236}">
                  <a16:creationId xmlns:a16="http://schemas.microsoft.com/office/drawing/2014/main" id="{273E8B29-A693-56B8-AEEB-AC69F3567396}"/>
                </a:ext>
              </a:extLst>
            </p:cNvPr>
            <p:cNvCxnSpPr>
              <a:stCxn id="15" idx="1"/>
              <a:endCxn id="37" idx="5"/>
            </p:cNvCxnSpPr>
            <p:nvPr/>
          </p:nvCxnSpPr>
          <p:spPr>
            <a:xfrm rot="10800000">
              <a:off x="3263020" y="1445826"/>
              <a:ext cx="463800" cy="437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pic>
          <p:nvPicPr>
            <p:cNvPr id="39" name="Google Shape;787;p90">
              <a:extLst>
                <a:ext uri="{FF2B5EF4-FFF2-40B4-BE49-F238E27FC236}">
                  <a16:creationId xmlns:a16="http://schemas.microsoft.com/office/drawing/2014/main" id="{988A483D-A16F-85D5-8BF8-B4B072032671}"/>
                </a:ext>
              </a:extLst>
            </p:cNvPr>
            <p:cNvPicPr preferRelativeResize="0"/>
            <p:nvPr/>
          </p:nvPicPr>
          <p:blipFill>
            <a:blip r:embed="rId9">
              <a:alphaModFix amt="39000"/>
            </a:blip>
            <a:stretch>
              <a:fillRect/>
            </a:stretch>
          </p:blipFill>
          <p:spPr>
            <a:xfrm>
              <a:off x="2224247" y="859807"/>
              <a:ext cx="1033337" cy="6010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Google Shape;788;p90">
              <a:extLst>
                <a:ext uri="{FF2B5EF4-FFF2-40B4-BE49-F238E27FC236}">
                  <a16:creationId xmlns:a16="http://schemas.microsoft.com/office/drawing/2014/main" id="{B16F9B53-6440-585F-000B-60EC52710895}"/>
                </a:ext>
              </a:extLst>
            </p:cNvPr>
            <p:cNvSpPr/>
            <p:nvPr/>
          </p:nvSpPr>
          <p:spPr>
            <a:xfrm>
              <a:off x="4049458" y="699441"/>
              <a:ext cx="718425" cy="693900"/>
            </a:xfrm>
            <a:prstGeom prst="ellipse">
              <a:avLst/>
            </a:prstGeom>
            <a:noFill/>
            <a:ln w="3810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789;p90">
              <a:extLst>
                <a:ext uri="{FF2B5EF4-FFF2-40B4-BE49-F238E27FC236}">
                  <a16:creationId xmlns:a16="http://schemas.microsoft.com/office/drawing/2014/main" id="{A1744212-BDE5-D00D-EC1F-218723429826}"/>
                </a:ext>
              </a:extLst>
            </p:cNvPr>
            <p:cNvSpPr/>
            <p:nvPr/>
          </p:nvSpPr>
          <p:spPr>
            <a:xfrm>
              <a:off x="4040512" y="3646085"/>
              <a:ext cx="718425" cy="693900"/>
            </a:xfrm>
            <a:prstGeom prst="ellipse">
              <a:avLst/>
            </a:prstGeom>
            <a:noFill/>
            <a:ln w="3810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790;p90">
              <a:extLst>
                <a:ext uri="{FF2B5EF4-FFF2-40B4-BE49-F238E27FC236}">
                  <a16:creationId xmlns:a16="http://schemas.microsoft.com/office/drawing/2014/main" id="{5F2B245C-5A76-EEAC-0A52-32D5930401C0}"/>
                </a:ext>
              </a:extLst>
            </p:cNvPr>
            <p:cNvSpPr/>
            <p:nvPr/>
          </p:nvSpPr>
          <p:spPr>
            <a:xfrm>
              <a:off x="5705641" y="2182799"/>
              <a:ext cx="1033425" cy="693900"/>
            </a:xfrm>
            <a:prstGeom prst="ellipse">
              <a:avLst/>
            </a:prstGeom>
            <a:noFill/>
            <a:ln w="3810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cxnSp>
          <p:nvCxnSpPr>
            <p:cNvPr id="43" name="Google Shape;791;p90">
              <a:extLst>
                <a:ext uri="{FF2B5EF4-FFF2-40B4-BE49-F238E27FC236}">
                  <a16:creationId xmlns:a16="http://schemas.microsoft.com/office/drawing/2014/main" id="{6D0B6345-2719-700E-3A39-E23B212CDE91}"/>
                </a:ext>
              </a:extLst>
            </p:cNvPr>
            <p:cNvCxnSpPr>
              <a:endCxn id="44" idx="6"/>
            </p:cNvCxnSpPr>
            <p:nvPr/>
          </p:nvCxnSpPr>
          <p:spPr>
            <a:xfrm rot="10800000">
              <a:off x="2252963" y="1914769"/>
              <a:ext cx="1262700" cy="2643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44" name="Google Shape;792;p90">
              <a:extLst>
                <a:ext uri="{FF2B5EF4-FFF2-40B4-BE49-F238E27FC236}">
                  <a16:creationId xmlns:a16="http://schemas.microsoft.com/office/drawing/2014/main" id="{7639E693-7E83-12BB-6CA5-2811F74D16E9}"/>
                </a:ext>
              </a:extLst>
            </p:cNvPr>
            <p:cNvSpPr/>
            <p:nvPr/>
          </p:nvSpPr>
          <p:spPr>
            <a:xfrm>
              <a:off x="776288" y="1505269"/>
              <a:ext cx="1476675" cy="819000"/>
            </a:xfrm>
            <a:prstGeom prst="ellipse">
              <a:avLst/>
            </a:prstGeom>
            <a:noFill/>
            <a:ln w="9525" cap="flat" cmpd="sng">
              <a:solidFill>
                <a:schemeClr val="bg1">
                  <a:lumMod val="95000"/>
                </a:schemeClr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45" name="Google Shape;793;p90">
              <a:extLst>
                <a:ext uri="{FF2B5EF4-FFF2-40B4-BE49-F238E27FC236}">
                  <a16:creationId xmlns:a16="http://schemas.microsoft.com/office/drawing/2014/main" id="{75942689-9450-847A-E329-9DAECA7D45DA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 amt="32000"/>
            </a:blip>
            <a:srcRect t="13266" b="14629"/>
            <a:stretch/>
          </p:blipFill>
          <p:spPr>
            <a:xfrm>
              <a:off x="901500" y="1693726"/>
              <a:ext cx="1226250" cy="4420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Google Shape;794;p90">
              <a:extLst>
                <a:ext uri="{FF2B5EF4-FFF2-40B4-BE49-F238E27FC236}">
                  <a16:creationId xmlns:a16="http://schemas.microsoft.com/office/drawing/2014/main" id="{FA82E355-1259-481B-3666-A582D7FBC62A}"/>
                </a:ext>
              </a:extLst>
            </p:cNvPr>
            <p:cNvSpPr/>
            <p:nvPr/>
          </p:nvSpPr>
          <p:spPr>
            <a:xfrm>
              <a:off x="2422435" y="2167809"/>
              <a:ext cx="721041" cy="693900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788;p90">
              <a:extLst>
                <a:ext uri="{FF2B5EF4-FFF2-40B4-BE49-F238E27FC236}">
                  <a16:creationId xmlns:a16="http://schemas.microsoft.com/office/drawing/2014/main" id="{6C9FC4B8-B336-7AC5-48DF-77D5241A76F2}"/>
                </a:ext>
              </a:extLst>
            </p:cNvPr>
            <p:cNvSpPr/>
            <p:nvPr/>
          </p:nvSpPr>
          <p:spPr>
            <a:xfrm>
              <a:off x="1979706" y="803416"/>
              <a:ext cx="1490920" cy="755633"/>
            </a:xfrm>
            <a:prstGeom prst="ellipse">
              <a:avLst/>
            </a:prstGeom>
            <a:noFill/>
            <a:ln w="3810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792;p90">
              <a:extLst>
                <a:ext uri="{FF2B5EF4-FFF2-40B4-BE49-F238E27FC236}">
                  <a16:creationId xmlns:a16="http://schemas.microsoft.com/office/drawing/2014/main" id="{2939D4B5-698D-47BB-1798-A909820FB1E9}"/>
                </a:ext>
              </a:extLst>
            </p:cNvPr>
            <p:cNvSpPr/>
            <p:nvPr/>
          </p:nvSpPr>
          <p:spPr>
            <a:xfrm>
              <a:off x="6686311" y="1479033"/>
              <a:ext cx="1476675" cy="819000"/>
            </a:xfrm>
            <a:prstGeom prst="ellipse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2400"/>
            </a:p>
          </p:txBody>
        </p:sp>
        <p:cxnSp>
          <p:nvCxnSpPr>
            <p:cNvPr id="49" name="Google Shape;791;p90">
              <a:extLst>
                <a:ext uri="{FF2B5EF4-FFF2-40B4-BE49-F238E27FC236}">
                  <a16:creationId xmlns:a16="http://schemas.microsoft.com/office/drawing/2014/main" id="{54E14F2E-6F28-2F7E-F9A1-149CEB2ED23B}"/>
                </a:ext>
              </a:extLst>
            </p:cNvPr>
            <p:cNvCxnSpPr>
              <a:cxnSpLocks/>
              <a:stCxn id="48" idx="2"/>
            </p:cNvCxnSpPr>
            <p:nvPr/>
          </p:nvCxnSpPr>
          <p:spPr>
            <a:xfrm flipH="1">
              <a:off x="5323442" y="1888533"/>
              <a:ext cx="1362869" cy="360029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pic>
          <p:nvPicPr>
            <p:cNvPr id="50" name="Picture 49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3982756-BBD0-C738-8BD6-8B3C1EC6C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25000"/>
            </a:blip>
            <a:stretch>
              <a:fillRect/>
            </a:stretch>
          </p:blipFill>
          <p:spPr>
            <a:xfrm>
              <a:off x="6861142" y="1594636"/>
              <a:ext cx="1126908" cy="563454"/>
            </a:xfrm>
            <a:prstGeom prst="rect">
              <a:avLst/>
            </a:prstGeom>
          </p:spPr>
        </p:pic>
        <p:sp>
          <p:nvSpPr>
            <p:cNvPr id="51" name="Google Shape;788;p90">
              <a:extLst>
                <a:ext uri="{FF2B5EF4-FFF2-40B4-BE49-F238E27FC236}">
                  <a16:creationId xmlns:a16="http://schemas.microsoft.com/office/drawing/2014/main" id="{EFB85D5D-C4C9-FB7A-87C0-D4C9AA6445D6}"/>
                </a:ext>
              </a:extLst>
            </p:cNvPr>
            <p:cNvSpPr/>
            <p:nvPr/>
          </p:nvSpPr>
          <p:spPr>
            <a:xfrm>
              <a:off x="6665200" y="1500264"/>
              <a:ext cx="1490920" cy="755633"/>
            </a:xfrm>
            <a:prstGeom prst="ellipse">
              <a:avLst/>
            </a:prstGeom>
            <a:noFill/>
            <a:ln w="3810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cxnSp>
          <p:nvCxnSpPr>
            <p:cNvPr id="52" name="Google Shape;791;p90">
              <a:extLst>
                <a:ext uri="{FF2B5EF4-FFF2-40B4-BE49-F238E27FC236}">
                  <a16:creationId xmlns:a16="http://schemas.microsoft.com/office/drawing/2014/main" id="{313EBC80-F55C-B525-1AFD-87FFFC875421}"/>
                </a:ext>
              </a:extLst>
            </p:cNvPr>
            <p:cNvCxnSpPr>
              <a:cxnSpLocks/>
              <a:endCxn id="53" idx="6"/>
            </p:cNvCxnSpPr>
            <p:nvPr/>
          </p:nvCxnSpPr>
          <p:spPr>
            <a:xfrm flipH="1">
              <a:off x="1807354" y="2924941"/>
              <a:ext cx="1679593" cy="375734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53" name="Google Shape;792;p90">
              <a:extLst>
                <a:ext uri="{FF2B5EF4-FFF2-40B4-BE49-F238E27FC236}">
                  <a16:creationId xmlns:a16="http://schemas.microsoft.com/office/drawing/2014/main" id="{D3F8245C-6801-3982-DAC2-14174DB97795}"/>
                </a:ext>
              </a:extLst>
            </p:cNvPr>
            <p:cNvSpPr/>
            <p:nvPr/>
          </p:nvSpPr>
          <p:spPr>
            <a:xfrm>
              <a:off x="330679" y="2891175"/>
              <a:ext cx="1476675" cy="819000"/>
            </a:xfrm>
            <a:prstGeom prst="ellipse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54" name="Picture 53" descr="Logo, company name&#10;&#10;Description automatically generated">
              <a:extLst>
                <a:ext uri="{FF2B5EF4-FFF2-40B4-BE49-F238E27FC236}">
                  <a16:creationId xmlns:a16="http://schemas.microsoft.com/office/drawing/2014/main" id="{341BF03B-8FDA-2E30-ED2E-F31F8B9FA0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alphaModFix amt="17000"/>
            </a:blip>
            <a:srcRect t="29450" b="32626"/>
            <a:stretch/>
          </p:blipFill>
          <p:spPr>
            <a:xfrm>
              <a:off x="472734" y="3121549"/>
              <a:ext cx="1133618" cy="358252"/>
            </a:xfrm>
            <a:prstGeom prst="rect">
              <a:avLst/>
            </a:prstGeom>
          </p:spPr>
        </p:pic>
        <p:sp>
          <p:nvSpPr>
            <p:cNvPr id="55" name="Google Shape;788;p90">
              <a:extLst>
                <a:ext uri="{FF2B5EF4-FFF2-40B4-BE49-F238E27FC236}">
                  <a16:creationId xmlns:a16="http://schemas.microsoft.com/office/drawing/2014/main" id="{F0D9CC2A-4999-30A2-4D7F-449A74581067}"/>
                </a:ext>
              </a:extLst>
            </p:cNvPr>
            <p:cNvSpPr/>
            <p:nvPr/>
          </p:nvSpPr>
          <p:spPr>
            <a:xfrm>
              <a:off x="306341" y="2922858"/>
              <a:ext cx="1490920" cy="755633"/>
            </a:xfrm>
            <a:prstGeom prst="ellipse">
              <a:avLst/>
            </a:prstGeom>
            <a:noFill/>
            <a:ln w="3810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6" name="Google Shape;790;p90">
            <a:extLst>
              <a:ext uri="{FF2B5EF4-FFF2-40B4-BE49-F238E27FC236}">
                <a16:creationId xmlns:a16="http://schemas.microsoft.com/office/drawing/2014/main" id="{43AFE174-2799-2234-86FA-2FADFD18E78E}"/>
              </a:ext>
            </a:extLst>
          </p:cNvPr>
          <p:cNvSpPr/>
          <p:nvPr/>
        </p:nvSpPr>
        <p:spPr>
          <a:xfrm>
            <a:off x="1025897" y="1990028"/>
            <a:ext cx="1954607" cy="1074017"/>
          </a:xfrm>
          <a:prstGeom prst="ellipse">
            <a:avLst/>
          </a:prstGeom>
          <a:noFill/>
          <a:ln w="38100" cap="flat" cmpd="sng">
            <a:solidFill>
              <a:schemeClr val="bg1">
                <a:lumMod val="9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57" name="Google Shape;775;p90">
            <a:extLst>
              <a:ext uri="{FF2B5EF4-FFF2-40B4-BE49-F238E27FC236}">
                <a16:creationId xmlns:a16="http://schemas.microsoft.com/office/drawing/2014/main" id="{F3F8D88A-1E53-F963-8FC1-DC6017CD79BA}"/>
              </a:ext>
            </a:extLst>
          </p:cNvPr>
          <p:cNvCxnSpPr>
            <a:cxnSpLocks/>
            <a:endCxn id="59" idx="2"/>
          </p:cNvCxnSpPr>
          <p:nvPr/>
        </p:nvCxnSpPr>
        <p:spPr>
          <a:xfrm>
            <a:off x="6889497" y="3895810"/>
            <a:ext cx="2906155" cy="622253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9" name="Google Shape;788;p90">
            <a:extLst>
              <a:ext uri="{FF2B5EF4-FFF2-40B4-BE49-F238E27FC236}">
                <a16:creationId xmlns:a16="http://schemas.microsoft.com/office/drawing/2014/main" id="{73420962-508A-0E7D-6994-35F63B3C23EA}"/>
              </a:ext>
            </a:extLst>
          </p:cNvPr>
          <p:cNvSpPr/>
          <p:nvPr/>
        </p:nvSpPr>
        <p:spPr>
          <a:xfrm>
            <a:off x="9795652" y="4014307"/>
            <a:ext cx="1987893" cy="1007511"/>
          </a:xfrm>
          <a:prstGeom prst="ellipse">
            <a:avLst/>
          </a:prstGeom>
          <a:noFill/>
          <a:ln w="38100" cap="flat" cmpd="sng">
            <a:solidFill>
              <a:schemeClr val="bg1">
                <a:lumMod val="9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16" name="Picture 115" descr="A blue and green logo&#10;&#10;Description automatically generated with low confidence">
            <a:extLst>
              <a:ext uri="{FF2B5EF4-FFF2-40B4-BE49-F238E27FC236}">
                <a16:creationId xmlns:a16="http://schemas.microsoft.com/office/drawing/2014/main" id="{20841F95-A399-2AD1-455F-CFACB2FC1163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873" y="4238164"/>
            <a:ext cx="1220335" cy="554698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6227E579-06E1-B67D-F8F6-665FDD97AD18}"/>
              </a:ext>
            </a:extLst>
          </p:cNvPr>
          <p:cNvSpPr txBox="1"/>
          <p:nvPr/>
        </p:nvSpPr>
        <p:spPr>
          <a:xfrm>
            <a:off x="7363157" y="1145068"/>
            <a:ext cx="1855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>
                <a:solidFill>
                  <a:schemeClr val="bg1">
                    <a:lumMod val="95000"/>
                  </a:schemeClr>
                </a:solidFill>
              </a:rPr>
              <a:t>Serviço Indicadores C&amp;T</a:t>
            </a:r>
          </a:p>
        </p:txBody>
      </p:sp>
      <p:pic>
        <p:nvPicPr>
          <p:cNvPr id="63" name="Picture 2">
            <a:extLst>
              <a:ext uri="{FF2B5EF4-FFF2-40B4-BE49-F238E27FC236}">
                <a16:creationId xmlns:a16="http://schemas.microsoft.com/office/drawing/2014/main" id="{C6FA645A-ADA6-0AEE-3D94-FD0C345754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50"/>
          <a:stretch/>
        </p:blipFill>
        <p:spPr bwMode="auto">
          <a:xfrm>
            <a:off x="2736810" y="4990463"/>
            <a:ext cx="1252495" cy="42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041FF1-CC71-C4DC-DDDD-8A2061E6EC72}"/>
              </a:ext>
            </a:extLst>
          </p:cNvPr>
          <p:cNvSpPr/>
          <p:nvPr/>
        </p:nvSpPr>
        <p:spPr>
          <a:xfrm>
            <a:off x="10239274" y="0"/>
            <a:ext cx="1969475" cy="182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12B673-B2DC-7595-4CCE-6482C4A18A45}"/>
              </a:ext>
            </a:extLst>
          </p:cNvPr>
          <p:cNvSpPr/>
          <p:nvPr/>
        </p:nvSpPr>
        <p:spPr>
          <a:xfrm>
            <a:off x="10239274" y="0"/>
            <a:ext cx="1969475" cy="182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2BA866-7FD4-8DD3-2FDB-668A136D407B}"/>
              </a:ext>
            </a:extLst>
          </p:cNvPr>
          <p:cNvSpPr/>
          <p:nvPr/>
        </p:nvSpPr>
        <p:spPr>
          <a:xfrm>
            <a:off x="10239274" y="0"/>
            <a:ext cx="1969475" cy="182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F2D4A00-1AD1-56D6-5890-985518ACFFA0}"/>
              </a:ext>
            </a:extLst>
          </p:cNvPr>
          <p:cNvGrpSpPr/>
          <p:nvPr/>
        </p:nvGrpSpPr>
        <p:grpSpPr>
          <a:xfrm>
            <a:off x="10721648" y="-4291"/>
            <a:ext cx="1447231" cy="1444260"/>
            <a:chOff x="713884" y="2153856"/>
            <a:chExt cx="3165600" cy="3257394"/>
          </a:xfrm>
        </p:grpSpPr>
        <p:pic>
          <p:nvPicPr>
            <p:cNvPr id="29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8E3B861D-B0D6-5652-47E7-E1D81788B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36" name="Google Shape;426;p97">
              <a:extLst>
                <a:ext uri="{FF2B5EF4-FFF2-40B4-BE49-F238E27FC236}">
                  <a16:creationId xmlns:a16="http://schemas.microsoft.com/office/drawing/2014/main" id="{55978260-2E73-B542-24A4-EF8644FD85EF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F3E9A9C-CAE4-E1D4-72B9-B914B41A03C4}"/>
              </a:ext>
            </a:extLst>
          </p:cNvPr>
          <p:cNvGrpSpPr/>
          <p:nvPr/>
        </p:nvGrpSpPr>
        <p:grpSpPr>
          <a:xfrm>
            <a:off x="11006059" y="223150"/>
            <a:ext cx="954491" cy="935283"/>
            <a:chOff x="8301898" y="1765101"/>
            <a:chExt cx="3292157" cy="3292154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9E1BBF6-E23F-796C-A38B-7A1A91B03E5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01898" y="1765101"/>
              <a:ext cx="3292157" cy="3292154"/>
              <a:chOff x="3482938" y="1869896"/>
              <a:chExt cx="2712379" cy="2712377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08A58A3E-4F0E-A8C2-0FD3-35A4ED9064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/>
              <a:srcRect l="3686" t="5183" r="3258" b="4325"/>
              <a:stretch/>
            </p:blipFill>
            <p:spPr>
              <a:xfrm>
                <a:off x="3482938" y="1869896"/>
                <a:ext cx="2712379" cy="2712377"/>
              </a:xfrm>
              <a:prstGeom prst="rect">
                <a:avLst/>
              </a:prstGeom>
            </p:spPr>
          </p:pic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D378B925-4EC9-34AB-AD6C-698AE5F18B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7861" y="2395366"/>
                <a:ext cx="1661436" cy="166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pic>
          <p:nvPicPr>
            <p:cNvPr id="61" name="Google Shape;513;p107">
              <a:extLst>
                <a:ext uri="{FF2B5EF4-FFF2-40B4-BE49-F238E27FC236}">
                  <a16:creationId xmlns:a16="http://schemas.microsoft.com/office/drawing/2014/main" id="{F851B582-ECB0-73E0-C905-AF3423A16330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43561" y="2616180"/>
              <a:ext cx="1217227" cy="1217229"/>
            </a:xfrm>
            <a:prstGeom prst="rect">
              <a:avLst/>
            </a:prstGeom>
          </p:spPr>
        </p:pic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EDF4CB88-9344-2FB1-6144-C9F51E0BBE5F}"/>
              </a:ext>
            </a:extLst>
          </p:cNvPr>
          <p:cNvSpPr txBox="1"/>
          <p:nvPr/>
        </p:nvSpPr>
        <p:spPr>
          <a:xfrm>
            <a:off x="11242785" y="743406"/>
            <a:ext cx="695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/>
              <a:t>Quê</a:t>
            </a:r>
          </a:p>
        </p:txBody>
      </p:sp>
    </p:spTree>
    <p:extLst>
      <p:ext uri="{BB962C8B-B14F-4D97-AF65-F5344CB8AC3E}">
        <p14:creationId xmlns:p14="http://schemas.microsoft.com/office/powerpoint/2010/main" val="22563844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9F7AD3F0-4AF7-622D-585A-4DDF8DA086F5}"/>
              </a:ext>
            </a:extLst>
          </p:cNvPr>
          <p:cNvSpPr/>
          <p:nvPr/>
        </p:nvSpPr>
        <p:spPr>
          <a:xfrm>
            <a:off x="118104" y="-6198"/>
            <a:ext cx="7032246" cy="1085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AE8545-E49A-C559-22DA-A316F6846A13}"/>
              </a:ext>
            </a:extLst>
          </p:cNvPr>
          <p:cNvSpPr/>
          <p:nvPr/>
        </p:nvSpPr>
        <p:spPr>
          <a:xfrm>
            <a:off x="10239274" y="0"/>
            <a:ext cx="1969475" cy="182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65B5C0D-9575-71F9-6E63-90F92F3B1417}"/>
              </a:ext>
            </a:extLst>
          </p:cNvPr>
          <p:cNvGrpSpPr/>
          <p:nvPr/>
        </p:nvGrpSpPr>
        <p:grpSpPr>
          <a:xfrm>
            <a:off x="10611297" y="-4291"/>
            <a:ext cx="1687888" cy="1657980"/>
            <a:chOff x="472508" y="2153856"/>
            <a:chExt cx="3692000" cy="3739420"/>
          </a:xfrm>
        </p:grpSpPr>
        <p:pic>
          <p:nvPicPr>
            <p:cNvPr id="5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EFDC51C2-0FD1-6F7C-4EF8-F1D57A962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7" name="Google Shape;426;p97">
              <a:extLst>
                <a:ext uri="{FF2B5EF4-FFF2-40B4-BE49-F238E27FC236}">
                  <a16:creationId xmlns:a16="http://schemas.microsoft.com/office/drawing/2014/main" id="{675DB8DF-CB21-3226-B88E-3EDB028D16A8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  <p:sp>
          <p:nvSpPr>
            <p:cNvPr id="9" name="Google Shape;437;p104">
              <a:extLst>
                <a:ext uri="{FF2B5EF4-FFF2-40B4-BE49-F238E27FC236}">
                  <a16:creationId xmlns:a16="http://schemas.microsoft.com/office/drawing/2014/main" id="{187A0135-09BB-E6FA-4339-F350F2B6158D}"/>
                </a:ext>
              </a:extLst>
            </p:cNvPr>
            <p:cNvSpPr txBox="1"/>
            <p:nvPr/>
          </p:nvSpPr>
          <p:spPr>
            <a:xfrm>
              <a:off x="472508" y="4598476"/>
              <a:ext cx="3692000" cy="129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3000"/>
              </a:pPr>
              <a:r>
                <a:rPr lang="en" sz="2000">
                  <a:latin typeface="Montserrat"/>
                  <a:ea typeface="Montserrat"/>
                  <a:cs typeface="Montserrat"/>
                  <a:sym typeface="Montserrat"/>
                </a:rPr>
                <a:t>Quê</a:t>
              </a:r>
              <a:endParaRPr sz="20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22" name="Google Shape;151;p24">
            <a:extLst>
              <a:ext uri="{FF2B5EF4-FFF2-40B4-BE49-F238E27FC236}">
                <a16:creationId xmlns:a16="http://schemas.microsoft.com/office/drawing/2014/main" id="{041B9BBE-B95C-A34B-912B-6F793472353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4112" y="350378"/>
            <a:ext cx="522878" cy="615514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800;p90">
            <a:extLst>
              <a:ext uri="{FF2B5EF4-FFF2-40B4-BE49-F238E27FC236}">
                <a16:creationId xmlns:a16="http://schemas.microsoft.com/office/drawing/2014/main" id="{8B8DC3B3-BA05-26EE-DBEC-536D1C1302AE}"/>
              </a:ext>
            </a:extLst>
          </p:cNvPr>
          <p:cNvSpPr/>
          <p:nvPr/>
        </p:nvSpPr>
        <p:spPr>
          <a:xfrm>
            <a:off x="9981549" y="6124123"/>
            <a:ext cx="2227200" cy="71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60" name="Google Shape;2013;p122">
            <a:extLst>
              <a:ext uri="{FF2B5EF4-FFF2-40B4-BE49-F238E27FC236}">
                <a16:creationId xmlns:a16="http://schemas.microsoft.com/office/drawing/2014/main" id="{662D9269-4514-9C41-7952-B880BEF09F6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401" y="260565"/>
            <a:ext cx="2564203" cy="6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2015;p122">
            <a:extLst>
              <a:ext uri="{FF2B5EF4-FFF2-40B4-BE49-F238E27FC236}">
                <a16:creationId xmlns:a16="http://schemas.microsoft.com/office/drawing/2014/main" id="{FDD86B0E-05CA-8838-377F-5801E4EB177C}"/>
              </a:ext>
            </a:extLst>
          </p:cNvPr>
          <p:cNvSpPr txBox="1"/>
          <p:nvPr/>
        </p:nvSpPr>
        <p:spPr>
          <a:xfrm>
            <a:off x="212402" y="106133"/>
            <a:ext cx="116037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1371566" indent="457189"/>
            <a:r>
              <a:rPr lang="pt-PT" sz="40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    @ </a:t>
            </a:r>
            <a:endParaRPr sz="3700">
              <a:solidFill>
                <a:schemeClr val="accent5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2009;p122">
            <a:extLst>
              <a:ext uri="{FF2B5EF4-FFF2-40B4-BE49-F238E27FC236}">
                <a16:creationId xmlns:a16="http://schemas.microsoft.com/office/drawing/2014/main" id="{73B42EEF-40E5-F9C8-071C-FEC03467C47D}"/>
              </a:ext>
            </a:extLst>
          </p:cNvPr>
          <p:cNvSpPr/>
          <p:nvPr/>
        </p:nvSpPr>
        <p:spPr>
          <a:xfrm>
            <a:off x="31775" y="3415414"/>
            <a:ext cx="900000" cy="9000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400"/>
          </a:p>
        </p:txBody>
      </p:sp>
      <p:pic>
        <p:nvPicPr>
          <p:cNvPr id="65" name="Google Shape;2010;p122">
            <a:extLst>
              <a:ext uri="{FF2B5EF4-FFF2-40B4-BE49-F238E27FC236}">
                <a16:creationId xmlns:a16="http://schemas.microsoft.com/office/drawing/2014/main" id="{85402153-AC4D-C9A1-682F-B76B0B47784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901" y="3761246"/>
            <a:ext cx="831099" cy="207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" name="Google Shape;2011;p122">
            <a:extLst>
              <a:ext uri="{FF2B5EF4-FFF2-40B4-BE49-F238E27FC236}">
                <a16:creationId xmlns:a16="http://schemas.microsoft.com/office/drawing/2014/main" id="{4F0CC814-3BF2-85D4-616B-4AEA5C1D90B5}"/>
              </a:ext>
            </a:extLst>
          </p:cNvPr>
          <p:cNvCxnSpPr>
            <a:stCxn id="67" idx="2"/>
          </p:cNvCxnSpPr>
          <p:nvPr/>
        </p:nvCxnSpPr>
        <p:spPr>
          <a:xfrm rot="10800000">
            <a:off x="938726" y="3955642"/>
            <a:ext cx="349500" cy="4200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7" name="Google Shape;2012;p122">
            <a:extLst>
              <a:ext uri="{FF2B5EF4-FFF2-40B4-BE49-F238E27FC236}">
                <a16:creationId xmlns:a16="http://schemas.microsoft.com/office/drawing/2014/main" id="{35021486-DEA0-05FE-C793-7DF11E14AFE7}"/>
              </a:ext>
            </a:extLst>
          </p:cNvPr>
          <p:cNvSpPr/>
          <p:nvPr/>
        </p:nvSpPr>
        <p:spPr>
          <a:xfrm>
            <a:off x="1288225" y="1259842"/>
            <a:ext cx="5400000" cy="5400000"/>
          </a:xfrm>
          <a:prstGeom prst="ellipse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400"/>
          </a:p>
        </p:txBody>
      </p:sp>
      <p:sp>
        <p:nvSpPr>
          <p:cNvPr id="68" name="Google Shape;2014;p122">
            <a:extLst>
              <a:ext uri="{FF2B5EF4-FFF2-40B4-BE49-F238E27FC236}">
                <a16:creationId xmlns:a16="http://schemas.microsoft.com/office/drawing/2014/main" id="{B4A2040D-B6EC-6FA2-BDCC-77FF169B2AC4}"/>
              </a:ext>
            </a:extLst>
          </p:cNvPr>
          <p:cNvSpPr/>
          <p:nvPr/>
        </p:nvSpPr>
        <p:spPr>
          <a:xfrm>
            <a:off x="2611515" y="1181118"/>
            <a:ext cx="4986900" cy="566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400"/>
          </a:p>
        </p:txBody>
      </p:sp>
      <p:pic>
        <p:nvPicPr>
          <p:cNvPr id="69" name="Picture 6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5AF8732-F02D-56DD-896B-D9B743B61E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8227" y="1259843"/>
            <a:ext cx="7274067" cy="5543237"/>
          </a:xfrm>
          <a:prstGeom prst="rect">
            <a:avLst/>
          </a:prstGeom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0" name="Google Shape;2018;p122">
            <a:extLst>
              <a:ext uri="{FF2B5EF4-FFF2-40B4-BE49-F238E27FC236}">
                <a16:creationId xmlns:a16="http://schemas.microsoft.com/office/drawing/2014/main" id="{A553C0B2-873B-6BCB-55AD-ED20ECDE3979}"/>
              </a:ext>
            </a:extLst>
          </p:cNvPr>
          <p:cNvSpPr/>
          <p:nvPr/>
        </p:nvSpPr>
        <p:spPr>
          <a:xfrm>
            <a:off x="2841848" y="4622444"/>
            <a:ext cx="4885729" cy="639300"/>
          </a:xfrm>
          <a:prstGeom prst="rect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400"/>
          </a:p>
        </p:txBody>
      </p:sp>
      <p:pic>
        <p:nvPicPr>
          <p:cNvPr id="71" name="Picture 7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9E6ACB7-8666-D508-530D-815973CBC0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2007" y="2527071"/>
            <a:ext cx="5195644" cy="3112367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2" name="Google Shape;706;p89">
            <a:extLst>
              <a:ext uri="{FF2B5EF4-FFF2-40B4-BE49-F238E27FC236}">
                <a16:creationId xmlns:a16="http://schemas.microsoft.com/office/drawing/2014/main" id="{DE985FA2-7D4C-81DA-9E3F-023F9CBDE7C0}"/>
              </a:ext>
            </a:extLst>
          </p:cNvPr>
          <p:cNvSpPr txBox="1"/>
          <p:nvPr/>
        </p:nvSpPr>
        <p:spPr>
          <a:xfrm>
            <a:off x="8594444" y="4172860"/>
            <a:ext cx="3922800" cy="1228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2800"/>
            </a:pPr>
            <a:r>
              <a:rPr lang="en" sz="3700" b="1">
                <a:solidFill>
                  <a:srgbClr val="00ADC5"/>
                </a:solidFill>
                <a:latin typeface="Lobster"/>
                <a:ea typeface="Lobster"/>
                <a:cs typeface="Lobster"/>
                <a:sym typeface="Lobster"/>
              </a:rPr>
              <a:t>18 676 </a:t>
            </a:r>
            <a:endParaRPr lang="en" sz="3733" b="1">
              <a:solidFill>
                <a:srgbClr val="00ADC5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algn="ctr"/>
            <a:r>
              <a:rPr lang="en" sz="2650" b="1" err="1">
                <a:solidFill>
                  <a:srgbClr val="073763"/>
                </a:solidFill>
                <a:latin typeface="Lobster"/>
                <a:sym typeface="Lobster"/>
              </a:rPr>
              <a:t>registos</a:t>
            </a:r>
            <a:r>
              <a:rPr lang="en" sz="2650" b="1">
                <a:solidFill>
                  <a:srgbClr val="073763"/>
                </a:solidFill>
                <a:latin typeface="Lobster"/>
                <a:sym typeface="Lobster"/>
              </a:rPr>
              <a:t> </a:t>
            </a:r>
            <a:r>
              <a:rPr lang="en" sz="2650" b="1" err="1">
                <a:solidFill>
                  <a:srgbClr val="073763"/>
                </a:solidFill>
                <a:latin typeface="Lobster"/>
                <a:sym typeface="Lobster"/>
              </a:rPr>
              <a:t>importados</a:t>
            </a:r>
            <a:endParaRPr err="1"/>
          </a:p>
        </p:txBody>
      </p:sp>
      <p:pic>
        <p:nvPicPr>
          <p:cNvPr id="73" name="Picture 6">
            <a:extLst>
              <a:ext uri="{FF2B5EF4-FFF2-40B4-BE49-F238E27FC236}">
                <a16:creationId xmlns:a16="http://schemas.microsoft.com/office/drawing/2014/main" id="{134D4BB7-854D-D6F1-FF74-A4D553F0B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447" y="235673"/>
            <a:ext cx="4245055" cy="60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C29F019-B255-C421-B73C-75E287CDC96B}"/>
              </a:ext>
            </a:extLst>
          </p:cNvPr>
          <p:cNvSpPr/>
          <p:nvPr/>
        </p:nvSpPr>
        <p:spPr>
          <a:xfrm>
            <a:off x="10239274" y="0"/>
            <a:ext cx="1969475" cy="182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EF6AAD-C07A-FE9D-C1F1-3A80B580299C}"/>
              </a:ext>
            </a:extLst>
          </p:cNvPr>
          <p:cNvSpPr/>
          <p:nvPr/>
        </p:nvSpPr>
        <p:spPr>
          <a:xfrm>
            <a:off x="10239274" y="0"/>
            <a:ext cx="1969475" cy="182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F6780A-5CDA-9B3D-3561-7085E4317440}"/>
              </a:ext>
            </a:extLst>
          </p:cNvPr>
          <p:cNvSpPr/>
          <p:nvPr/>
        </p:nvSpPr>
        <p:spPr>
          <a:xfrm>
            <a:off x="10239274" y="0"/>
            <a:ext cx="1969475" cy="182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BD78ABE-1AE7-C0F1-B6F1-90E6FB58AFA6}"/>
              </a:ext>
            </a:extLst>
          </p:cNvPr>
          <p:cNvGrpSpPr/>
          <p:nvPr/>
        </p:nvGrpSpPr>
        <p:grpSpPr>
          <a:xfrm>
            <a:off x="10721648" y="-4291"/>
            <a:ext cx="1447231" cy="1444260"/>
            <a:chOff x="713884" y="2153856"/>
            <a:chExt cx="3165600" cy="3257394"/>
          </a:xfrm>
        </p:grpSpPr>
        <p:pic>
          <p:nvPicPr>
            <p:cNvPr id="10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002943AE-5233-292C-0E76-4D591E750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12" name="Google Shape;426;p97">
              <a:extLst>
                <a:ext uri="{FF2B5EF4-FFF2-40B4-BE49-F238E27FC236}">
                  <a16:creationId xmlns:a16="http://schemas.microsoft.com/office/drawing/2014/main" id="{794FED71-3DB5-DF08-9200-0F5F7BFA30CD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B897C5-33AC-503D-FE3F-71D8A534D6D2}"/>
              </a:ext>
            </a:extLst>
          </p:cNvPr>
          <p:cNvGrpSpPr/>
          <p:nvPr/>
        </p:nvGrpSpPr>
        <p:grpSpPr>
          <a:xfrm>
            <a:off x="11006059" y="223150"/>
            <a:ext cx="954491" cy="935283"/>
            <a:chOff x="8301898" y="1765101"/>
            <a:chExt cx="3292157" cy="329215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6762367-ACF6-668C-BD3C-3CDBFB778FB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01898" y="1765101"/>
              <a:ext cx="3292157" cy="3292154"/>
              <a:chOff x="3482938" y="1869896"/>
              <a:chExt cx="2712379" cy="271237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96D1A24-6C07-1247-5F15-A7B7B2FE70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3686" t="5183" r="3258" b="4325"/>
              <a:stretch/>
            </p:blipFill>
            <p:spPr>
              <a:xfrm>
                <a:off x="3482938" y="1869896"/>
                <a:ext cx="2712379" cy="2712377"/>
              </a:xfrm>
              <a:prstGeom prst="rect">
                <a:avLst/>
              </a:prstGeom>
            </p:spPr>
          </p:pic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253452C-892D-363F-8442-2A62AFC4C7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7861" y="2395366"/>
                <a:ext cx="1661436" cy="166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pic>
          <p:nvPicPr>
            <p:cNvPr id="15" name="Google Shape;513;p107">
              <a:extLst>
                <a:ext uri="{FF2B5EF4-FFF2-40B4-BE49-F238E27FC236}">
                  <a16:creationId xmlns:a16="http://schemas.microsoft.com/office/drawing/2014/main" id="{7A244908-D896-E700-50D4-0C8221F7D599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43561" y="2616180"/>
              <a:ext cx="1217227" cy="1217229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723A478-B757-6F4E-2846-443858DDFEC9}"/>
              </a:ext>
            </a:extLst>
          </p:cNvPr>
          <p:cNvSpPr txBox="1"/>
          <p:nvPr/>
        </p:nvSpPr>
        <p:spPr>
          <a:xfrm>
            <a:off x="11242785" y="743406"/>
            <a:ext cx="695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/>
              <a:t>Quê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68FBE6-FF83-AB42-108C-BEF386FAD8DF}"/>
              </a:ext>
            </a:extLst>
          </p:cNvPr>
          <p:cNvSpPr txBox="1"/>
          <p:nvPr/>
        </p:nvSpPr>
        <p:spPr>
          <a:xfrm>
            <a:off x="9057816" y="4176229"/>
            <a:ext cx="2909533" cy="1321929"/>
          </a:xfrm>
          <a:prstGeom prst="rect">
            <a:avLst/>
          </a:prstGeom>
          <a:solidFill>
            <a:schemeClr val="accent4">
              <a:lumMod val="50000"/>
              <a:alpha val="16078"/>
            </a:schemeClr>
          </a:solidFill>
          <a:ln>
            <a:noFill/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121900" tIns="121900" rIns="121900" bIns="121900" anchor="t" anchorCtr="0">
            <a:noAutofit/>
          </a:bodyPr>
          <a:lstStyle>
            <a:defPPr>
              <a:defRPr lang="pt-PT"/>
            </a:defPPr>
            <a:lvl1pPr lv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33333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algn="ctr"/>
            <a:endParaRPr lang="en-GB" sz="4400" b="1">
              <a:solidFill>
                <a:srgbClr val="00ADC5"/>
              </a:solidFill>
              <a:latin typeface="Lobste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7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2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63993D5-F6D4-DE7D-9D8F-E7CA0AE1A60B}"/>
              </a:ext>
            </a:extLst>
          </p:cNvPr>
          <p:cNvSpPr/>
          <p:nvPr/>
        </p:nvSpPr>
        <p:spPr>
          <a:xfrm>
            <a:off x="10410825" y="1"/>
            <a:ext cx="1758037" cy="1743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9F7AD3F0-4AF7-622D-585A-4DDF8DA086F5}"/>
              </a:ext>
            </a:extLst>
          </p:cNvPr>
          <p:cNvSpPr/>
          <p:nvPr/>
        </p:nvSpPr>
        <p:spPr>
          <a:xfrm>
            <a:off x="23121" y="0"/>
            <a:ext cx="7032246" cy="1085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Google Shape;800;p90">
            <a:extLst>
              <a:ext uri="{FF2B5EF4-FFF2-40B4-BE49-F238E27FC236}">
                <a16:creationId xmlns:a16="http://schemas.microsoft.com/office/drawing/2014/main" id="{3DBF61EA-9156-0922-62DC-D6A2B7DADA88}"/>
              </a:ext>
            </a:extLst>
          </p:cNvPr>
          <p:cNvSpPr/>
          <p:nvPr/>
        </p:nvSpPr>
        <p:spPr>
          <a:xfrm>
            <a:off x="23121" y="6254170"/>
            <a:ext cx="3788584" cy="71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pt-PT" sz="1400">
                <a:hlinkClick r:id="rId2"/>
              </a:rPr>
              <a:t>CRIS2022_VFinal.mp4</a:t>
            </a:r>
            <a:endParaRPr sz="1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2FC36D-29C4-403C-DA7E-FA7D578134D5}"/>
              </a:ext>
            </a:extLst>
          </p:cNvPr>
          <p:cNvGrpSpPr/>
          <p:nvPr/>
        </p:nvGrpSpPr>
        <p:grpSpPr>
          <a:xfrm>
            <a:off x="408455" y="932588"/>
            <a:ext cx="10475527" cy="4854059"/>
            <a:chOff x="306341" y="699441"/>
            <a:chExt cx="7856645" cy="3640544"/>
          </a:xfrm>
        </p:grpSpPr>
        <p:pic>
          <p:nvPicPr>
            <p:cNvPr id="12" name="Google Shape;758;p90">
              <a:extLst>
                <a:ext uri="{FF2B5EF4-FFF2-40B4-BE49-F238E27FC236}">
                  <a16:creationId xmlns:a16="http://schemas.microsoft.com/office/drawing/2014/main" id="{B7DE32FD-BA33-E946-F037-B848F689E378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79253" y="2303793"/>
              <a:ext cx="1877091" cy="4519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759;p90">
              <a:extLst>
                <a:ext uri="{FF2B5EF4-FFF2-40B4-BE49-F238E27FC236}">
                  <a16:creationId xmlns:a16="http://schemas.microsoft.com/office/drawing/2014/main" id="{46CB2414-7CD9-358A-CAE7-30917F1E7943}"/>
                </a:ext>
              </a:extLst>
            </p:cNvPr>
            <p:cNvSpPr/>
            <p:nvPr/>
          </p:nvSpPr>
          <p:spPr>
            <a:xfrm>
              <a:off x="2410856" y="2156548"/>
              <a:ext cx="718425" cy="693900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14" name="Google Shape;760;p90">
              <a:extLst>
                <a:ext uri="{FF2B5EF4-FFF2-40B4-BE49-F238E27FC236}">
                  <a16:creationId xmlns:a16="http://schemas.microsoft.com/office/drawing/2014/main" id="{95EAC648-B0A9-E3CD-AC0F-76CF6560A4A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 amt="34000"/>
            </a:blip>
            <a:srcRect l="25687" t="21172" r="29537" b="18969"/>
            <a:stretch/>
          </p:blipFill>
          <p:spPr>
            <a:xfrm>
              <a:off x="4097969" y="750824"/>
              <a:ext cx="621476" cy="6010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761;p90">
              <a:extLst>
                <a:ext uri="{FF2B5EF4-FFF2-40B4-BE49-F238E27FC236}">
                  <a16:creationId xmlns:a16="http://schemas.microsoft.com/office/drawing/2014/main" id="{3C1ABDBB-F076-BA37-7F90-5066207BE6FF}"/>
                </a:ext>
              </a:extLst>
            </p:cNvPr>
            <p:cNvSpPr/>
            <p:nvPr/>
          </p:nvSpPr>
          <p:spPr>
            <a:xfrm>
              <a:off x="3444368" y="1618136"/>
              <a:ext cx="1928700" cy="1808100"/>
            </a:xfrm>
            <a:prstGeom prst="ellipse">
              <a:avLst/>
            </a:prstGeom>
            <a:noFill/>
            <a:ln w="3810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endParaRPr sz="1467"/>
            </a:p>
          </p:txBody>
        </p:sp>
        <p:sp>
          <p:nvSpPr>
            <p:cNvPr id="16" name="Google Shape;762;p90">
              <a:extLst>
                <a:ext uri="{FF2B5EF4-FFF2-40B4-BE49-F238E27FC236}">
                  <a16:creationId xmlns:a16="http://schemas.microsoft.com/office/drawing/2014/main" id="{28FF08E4-7C75-C8B5-4B18-8610E3834770}"/>
                </a:ext>
              </a:extLst>
            </p:cNvPr>
            <p:cNvSpPr/>
            <p:nvPr/>
          </p:nvSpPr>
          <p:spPr>
            <a:xfrm>
              <a:off x="4049459" y="704381"/>
              <a:ext cx="718425" cy="693900"/>
            </a:xfrm>
            <a:prstGeom prst="ellipse">
              <a:avLst/>
            </a:prstGeom>
            <a:noFill/>
            <a:ln w="1905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763;p90">
              <a:extLst>
                <a:ext uri="{FF2B5EF4-FFF2-40B4-BE49-F238E27FC236}">
                  <a16:creationId xmlns:a16="http://schemas.microsoft.com/office/drawing/2014/main" id="{DFDF2BB3-30CF-A663-B815-BD5D24BA4B73}"/>
                </a:ext>
              </a:extLst>
            </p:cNvPr>
            <p:cNvSpPr/>
            <p:nvPr/>
          </p:nvSpPr>
          <p:spPr>
            <a:xfrm>
              <a:off x="5705641" y="2193649"/>
              <a:ext cx="1033425" cy="697524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cxnSp>
          <p:nvCxnSpPr>
            <p:cNvPr id="19" name="Google Shape;765;p90">
              <a:extLst>
                <a:ext uri="{FF2B5EF4-FFF2-40B4-BE49-F238E27FC236}">
                  <a16:creationId xmlns:a16="http://schemas.microsoft.com/office/drawing/2014/main" id="{B071A893-EE1A-5002-DF86-42F25EFA1C77}"/>
                </a:ext>
              </a:extLst>
            </p:cNvPr>
            <p:cNvCxnSpPr>
              <a:stCxn id="15" idx="0"/>
              <a:endCxn id="16" idx="4"/>
            </p:cNvCxnSpPr>
            <p:nvPr/>
          </p:nvCxnSpPr>
          <p:spPr>
            <a:xfrm rot="10800000">
              <a:off x="4408718" y="1398236"/>
              <a:ext cx="0" cy="219900"/>
            </a:xfrm>
            <a:prstGeom prst="straightConnector1">
              <a:avLst/>
            </a:prstGeom>
            <a:noFill/>
            <a:ln w="19050" cap="flat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766;p90">
              <a:extLst>
                <a:ext uri="{FF2B5EF4-FFF2-40B4-BE49-F238E27FC236}">
                  <a16:creationId xmlns:a16="http://schemas.microsoft.com/office/drawing/2014/main" id="{3F5873E0-9536-DE51-A9AD-5FECB8171406}"/>
                </a:ext>
              </a:extLst>
            </p:cNvPr>
            <p:cNvCxnSpPr>
              <a:cxnSpLocks/>
              <a:stCxn id="15" idx="6"/>
              <a:endCxn id="17" idx="2"/>
            </p:cNvCxnSpPr>
            <p:nvPr/>
          </p:nvCxnSpPr>
          <p:spPr>
            <a:xfrm>
              <a:off x="5373068" y="2522186"/>
              <a:ext cx="332573" cy="20224"/>
            </a:xfrm>
            <a:prstGeom prst="straightConnector1">
              <a:avLst/>
            </a:prstGeom>
            <a:noFill/>
            <a:ln w="19050" cap="flat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767;p90">
              <a:extLst>
                <a:ext uri="{FF2B5EF4-FFF2-40B4-BE49-F238E27FC236}">
                  <a16:creationId xmlns:a16="http://schemas.microsoft.com/office/drawing/2014/main" id="{B188610F-5432-4451-CBA7-0CC996824023}"/>
                </a:ext>
              </a:extLst>
            </p:cNvPr>
            <p:cNvCxnSpPr>
              <a:stCxn id="15" idx="2"/>
            </p:cNvCxnSpPr>
            <p:nvPr/>
          </p:nvCxnSpPr>
          <p:spPr>
            <a:xfrm rot="10800000">
              <a:off x="3129368" y="2518886"/>
              <a:ext cx="315000" cy="3300"/>
            </a:xfrm>
            <a:prstGeom prst="straightConnector1">
              <a:avLst/>
            </a:prstGeom>
            <a:noFill/>
            <a:ln w="19050" cap="flat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768;p90">
              <a:extLst>
                <a:ext uri="{FF2B5EF4-FFF2-40B4-BE49-F238E27FC236}">
                  <a16:creationId xmlns:a16="http://schemas.microsoft.com/office/drawing/2014/main" id="{A0D83B87-9ED1-F13D-AE8A-D478E50B2A91}"/>
                </a:ext>
              </a:extLst>
            </p:cNvPr>
            <p:cNvCxnSpPr>
              <a:cxnSpLocks/>
              <a:stCxn id="15" idx="4"/>
              <a:endCxn id="41" idx="0"/>
            </p:cNvCxnSpPr>
            <p:nvPr/>
          </p:nvCxnSpPr>
          <p:spPr>
            <a:xfrm flipH="1">
              <a:off x="4399725" y="3426236"/>
              <a:ext cx="8993" cy="219849"/>
            </a:xfrm>
            <a:prstGeom prst="straightConnector1">
              <a:avLst/>
            </a:prstGeom>
            <a:noFill/>
            <a:ln w="19050" cap="flat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24" name="Google Shape;769;p90">
              <a:extLst>
                <a:ext uri="{FF2B5EF4-FFF2-40B4-BE49-F238E27FC236}">
                  <a16:creationId xmlns:a16="http://schemas.microsoft.com/office/drawing/2014/main" id="{BE9D7580-2F2C-4E87-DAC9-5C1F3E47819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 amt="22000"/>
            </a:blip>
            <a:srcRect r="76809"/>
            <a:stretch/>
          </p:blipFill>
          <p:spPr>
            <a:xfrm>
              <a:off x="2443428" y="2324260"/>
              <a:ext cx="685922" cy="4109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770;p90">
              <a:extLst>
                <a:ext uri="{FF2B5EF4-FFF2-40B4-BE49-F238E27FC236}">
                  <a16:creationId xmlns:a16="http://schemas.microsoft.com/office/drawing/2014/main" id="{2CD3B882-DF71-25C4-D1FE-7ED13383A17E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065755" y="3874822"/>
              <a:ext cx="685922" cy="236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771;p90">
              <a:extLst>
                <a:ext uri="{FF2B5EF4-FFF2-40B4-BE49-F238E27FC236}">
                  <a16:creationId xmlns:a16="http://schemas.microsoft.com/office/drawing/2014/main" id="{5C04F5CF-6384-8D94-7780-A39FEDF66D2E}"/>
                </a:ext>
              </a:extLst>
            </p:cNvPr>
            <p:cNvPicPr preferRelativeResize="0"/>
            <p:nvPr/>
          </p:nvPicPr>
          <p:blipFill>
            <a:blip r:embed="rId7">
              <a:alphaModFix amt="37000"/>
            </a:blip>
            <a:stretch>
              <a:fillRect/>
            </a:stretch>
          </p:blipFill>
          <p:spPr>
            <a:xfrm>
              <a:off x="5688056" y="2324269"/>
              <a:ext cx="998255" cy="35988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7" name="Google Shape;775;p90">
              <a:extLst>
                <a:ext uri="{FF2B5EF4-FFF2-40B4-BE49-F238E27FC236}">
                  <a16:creationId xmlns:a16="http://schemas.microsoft.com/office/drawing/2014/main" id="{C6DA7D0C-6B62-56D1-C732-A3E9DC479D2A}"/>
                </a:ext>
              </a:extLst>
            </p:cNvPr>
            <p:cNvCxnSpPr>
              <a:stCxn id="15" idx="7"/>
            </p:cNvCxnSpPr>
            <p:nvPr/>
          </p:nvCxnSpPr>
          <p:spPr>
            <a:xfrm rot="10800000" flipH="1">
              <a:off x="5090617" y="1404726"/>
              <a:ext cx="526200" cy="4782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28" name="Google Shape;776;p90">
              <a:extLst>
                <a:ext uri="{FF2B5EF4-FFF2-40B4-BE49-F238E27FC236}">
                  <a16:creationId xmlns:a16="http://schemas.microsoft.com/office/drawing/2014/main" id="{5C905091-E92E-E23B-716D-D4F263700987}"/>
                </a:ext>
              </a:extLst>
            </p:cNvPr>
            <p:cNvSpPr/>
            <p:nvPr/>
          </p:nvSpPr>
          <p:spPr>
            <a:xfrm>
              <a:off x="5455988" y="750825"/>
              <a:ext cx="1476675" cy="819000"/>
            </a:xfrm>
            <a:prstGeom prst="ellipse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778;p90">
              <a:extLst>
                <a:ext uri="{FF2B5EF4-FFF2-40B4-BE49-F238E27FC236}">
                  <a16:creationId xmlns:a16="http://schemas.microsoft.com/office/drawing/2014/main" id="{8390E99F-55DA-D6AB-12E8-53D4471CFD60}"/>
                </a:ext>
              </a:extLst>
            </p:cNvPr>
            <p:cNvSpPr/>
            <p:nvPr/>
          </p:nvSpPr>
          <p:spPr>
            <a:xfrm>
              <a:off x="5616900" y="3474563"/>
              <a:ext cx="1476675" cy="819000"/>
            </a:xfrm>
            <a:prstGeom prst="ellipse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2400"/>
            </a:p>
          </p:txBody>
        </p:sp>
        <p:cxnSp>
          <p:nvCxnSpPr>
            <p:cNvPr id="31" name="Google Shape;779;p90">
              <a:extLst>
                <a:ext uri="{FF2B5EF4-FFF2-40B4-BE49-F238E27FC236}">
                  <a16:creationId xmlns:a16="http://schemas.microsoft.com/office/drawing/2014/main" id="{9A3123EE-53B8-C3ED-636A-60FFF3B52742}"/>
                </a:ext>
              </a:extLst>
            </p:cNvPr>
            <p:cNvCxnSpPr>
              <a:stCxn id="15" idx="5"/>
              <a:endCxn id="30" idx="1"/>
            </p:cNvCxnSpPr>
            <p:nvPr/>
          </p:nvCxnSpPr>
          <p:spPr>
            <a:xfrm>
              <a:off x="5090617" y="3161446"/>
              <a:ext cx="742500" cy="4332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780;p90">
              <a:extLst>
                <a:ext uri="{FF2B5EF4-FFF2-40B4-BE49-F238E27FC236}">
                  <a16:creationId xmlns:a16="http://schemas.microsoft.com/office/drawing/2014/main" id="{1D78240F-557C-58A9-8BC8-C97ECE23BF21}"/>
                </a:ext>
              </a:extLst>
            </p:cNvPr>
            <p:cNvCxnSpPr>
              <a:stCxn id="15" idx="3"/>
              <a:endCxn id="33" idx="7"/>
            </p:cNvCxnSpPr>
            <p:nvPr/>
          </p:nvCxnSpPr>
          <p:spPr>
            <a:xfrm flipH="1">
              <a:off x="3072520" y="3161446"/>
              <a:ext cx="654300" cy="4524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33" name="Google Shape;781;p90">
              <a:extLst>
                <a:ext uri="{FF2B5EF4-FFF2-40B4-BE49-F238E27FC236}">
                  <a16:creationId xmlns:a16="http://schemas.microsoft.com/office/drawing/2014/main" id="{C9CB6B72-946F-8041-93FC-989AE16038B8}"/>
                </a:ext>
              </a:extLst>
            </p:cNvPr>
            <p:cNvSpPr/>
            <p:nvPr/>
          </p:nvSpPr>
          <p:spPr>
            <a:xfrm>
              <a:off x="1812038" y="3493856"/>
              <a:ext cx="1476675" cy="819000"/>
            </a:xfrm>
            <a:prstGeom prst="ellipse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782;p90">
              <a:extLst>
                <a:ext uri="{FF2B5EF4-FFF2-40B4-BE49-F238E27FC236}">
                  <a16:creationId xmlns:a16="http://schemas.microsoft.com/office/drawing/2014/main" id="{23BC60FF-A72A-62F1-24C6-D20D78844AAB}"/>
                </a:ext>
              </a:extLst>
            </p:cNvPr>
            <p:cNvSpPr txBox="1"/>
            <p:nvPr/>
          </p:nvSpPr>
          <p:spPr>
            <a:xfrm>
              <a:off x="6474375" y="3647469"/>
              <a:ext cx="560025" cy="476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n" sz="2533" b="1">
                  <a:solidFill>
                    <a:schemeClr val="bg1">
                      <a:lumMod val="9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HEI</a:t>
              </a:r>
              <a:endParaRPr sz="2533" b="1">
                <a:solidFill>
                  <a:schemeClr val="bg1">
                    <a:lumMod val="95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" name="Google Shape;783;p90">
              <a:extLst>
                <a:ext uri="{FF2B5EF4-FFF2-40B4-BE49-F238E27FC236}">
                  <a16:creationId xmlns:a16="http://schemas.microsoft.com/office/drawing/2014/main" id="{CB5C6C6B-1B2F-5810-8C32-3A597B396EDF}"/>
                </a:ext>
              </a:extLst>
            </p:cNvPr>
            <p:cNvPicPr preferRelativeResize="0"/>
            <p:nvPr/>
          </p:nvPicPr>
          <p:blipFill rotWithShape="1">
            <a:blip r:embed="rId8">
              <a:alphaModFix amt="12000"/>
            </a:blip>
            <a:srcRect/>
            <a:stretch/>
          </p:blipFill>
          <p:spPr>
            <a:xfrm>
              <a:off x="5955318" y="3613689"/>
              <a:ext cx="463725" cy="46998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37" name="Google Shape;785;p90">
              <a:extLst>
                <a:ext uri="{FF2B5EF4-FFF2-40B4-BE49-F238E27FC236}">
                  <a16:creationId xmlns:a16="http://schemas.microsoft.com/office/drawing/2014/main" id="{CFC430E3-FE8E-86B2-01AC-4AA829F6C0F6}"/>
                </a:ext>
              </a:extLst>
            </p:cNvPr>
            <p:cNvSpPr/>
            <p:nvPr/>
          </p:nvSpPr>
          <p:spPr>
            <a:xfrm>
              <a:off x="2002575" y="746663"/>
              <a:ext cx="1476675" cy="819000"/>
            </a:xfrm>
            <a:prstGeom prst="ellipse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2400"/>
            </a:p>
          </p:txBody>
        </p:sp>
        <p:cxnSp>
          <p:nvCxnSpPr>
            <p:cNvPr id="38" name="Google Shape;786;p90">
              <a:extLst>
                <a:ext uri="{FF2B5EF4-FFF2-40B4-BE49-F238E27FC236}">
                  <a16:creationId xmlns:a16="http://schemas.microsoft.com/office/drawing/2014/main" id="{273E8B29-A693-56B8-AEEB-AC69F3567396}"/>
                </a:ext>
              </a:extLst>
            </p:cNvPr>
            <p:cNvCxnSpPr>
              <a:stCxn id="15" idx="1"/>
              <a:endCxn id="37" idx="5"/>
            </p:cNvCxnSpPr>
            <p:nvPr/>
          </p:nvCxnSpPr>
          <p:spPr>
            <a:xfrm rot="10800000">
              <a:off x="3263020" y="1445826"/>
              <a:ext cx="463800" cy="437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pic>
          <p:nvPicPr>
            <p:cNvPr id="39" name="Google Shape;787;p90">
              <a:extLst>
                <a:ext uri="{FF2B5EF4-FFF2-40B4-BE49-F238E27FC236}">
                  <a16:creationId xmlns:a16="http://schemas.microsoft.com/office/drawing/2014/main" id="{988A483D-A16F-85D5-8BF8-B4B072032671}"/>
                </a:ext>
              </a:extLst>
            </p:cNvPr>
            <p:cNvPicPr preferRelativeResize="0"/>
            <p:nvPr/>
          </p:nvPicPr>
          <p:blipFill>
            <a:blip r:embed="rId9">
              <a:alphaModFix amt="39000"/>
            </a:blip>
            <a:stretch>
              <a:fillRect/>
            </a:stretch>
          </p:blipFill>
          <p:spPr>
            <a:xfrm>
              <a:off x="2224247" y="859807"/>
              <a:ext cx="1033337" cy="6010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Google Shape;788;p90">
              <a:extLst>
                <a:ext uri="{FF2B5EF4-FFF2-40B4-BE49-F238E27FC236}">
                  <a16:creationId xmlns:a16="http://schemas.microsoft.com/office/drawing/2014/main" id="{B16F9B53-6440-585F-000B-60EC52710895}"/>
                </a:ext>
              </a:extLst>
            </p:cNvPr>
            <p:cNvSpPr/>
            <p:nvPr/>
          </p:nvSpPr>
          <p:spPr>
            <a:xfrm>
              <a:off x="4049458" y="699441"/>
              <a:ext cx="718425" cy="693900"/>
            </a:xfrm>
            <a:prstGeom prst="ellipse">
              <a:avLst/>
            </a:prstGeom>
            <a:noFill/>
            <a:ln w="3810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789;p90">
              <a:extLst>
                <a:ext uri="{FF2B5EF4-FFF2-40B4-BE49-F238E27FC236}">
                  <a16:creationId xmlns:a16="http://schemas.microsoft.com/office/drawing/2014/main" id="{A1744212-BDE5-D00D-EC1F-218723429826}"/>
                </a:ext>
              </a:extLst>
            </p:cNvPr>
            <p:cNvSpPr/>
            <p:nvPr/>
          </p:nvSpPr>
          <p:spPr>
            <a:xfrm>
              <a:off x="4040512" y="3646085"/>
              <a:ext cx="718425" cy="693900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790;p90">
              <a:extLst>
                <a:ext uri="{FF2B5EF4-FFF2-40B4-BE49-F238E27FC236}">
                  <a16:creationId xmlns:a16="http://schemas.microsoft.com/office/drawing/2014/main" id="{5F2B245C-5A76-EEAC-0A52-32D5930401C0}"/>
                </a:ext>
              </a:extLst>
            </p:cNvPr>
            <p:cNvSpPr/>
            <p:nvPr/>
          </p:nvSpPr>
          <p:spPr>
            <a:xfrm>
              <a:off x="5705641" y="2182799"/>
              <a:ext cx="1033425" cy="693900"/>
            </a:xfrm>
            <a:prstGeom prst="ellipse">
              <a:avLst/>
            </a:prstGeom>
            <a:noFill/>
            <a:ln w="3810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cxnSp>
          <p:nvCxnSpPr>
            <p:cNvPr id="43" name="Google Shape;791;p90">
              <a:extLst>
                <a:ext uri="{FF2B5EF4-FFF2-40B4-BE49-F238E27FC236}">
                  <a16:creationId xmlns:a16="http://schemas.microsoft.com/office/drawing/2014/main" id="{6D0B6345-2719-700E-3A39-E23B212CDE91}"/>
                </a:ext>
              </a:extLst>
            </p:cNvPr>
            <p:cNvCxnSpPr>
              <a:endCxn id="44" idx="6"/>
            </p:cNvCxnSpPr>
            <p:nvPr/>
          </p:nvCxnSpPr>
          <p:spPr>
            <a:xfrm rot="10800000">
              <a:off x="2252963" y="1914769"/>
              <a:ext cx="1262700" cy="2643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44" name="Google Shape;792;p90">
              <a:extLst>
                <a:ext uri="{FF2B5EF4-FFF2-40B4-BE49-F238E27FC236}">
                  <a16:creationId xmlns:a16="http://schemas.microsoft.com/office/drawing/2014/main" id="{7639E693-7E83-12BB-6CA5-2811F74D16E9}"/>
                </a:ext>
              </a:extLst>
            </p:cNvPr>
            <p:cNvSpPr/>
            <p:nvPr/>
          </p:nvSpPr>
          <p:spPr>
            <a:xfrm>
              <a:off x="776288" y="1505269"/>
              <a:ext cx="1476675" cy="819000"/>
            </a:xfrm>
            <a:prstGeom prst="ellipse">
              <a:avLst/>
            </a:prstGeom>
            <a:noFill/>
            <a:ln w="9525" cap="flat" cmpd="sng">
              <a:solidFill>
                <a:schemeClr val="bg1">
                  <a:lumMod val="95000"/>
                </a:schemeClr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45" name="Google Shape;793;p90">
              <a:extLst>
                <a:ext uri="{FF2B5EF4-FFF2-40B4-BE49-F238E27FC236}">
                  <a16:creationId xmlns:a16="http://schemas.microsoft.com/office/drawing/2014/main" id="{75942689-9450-847A-E329-9DAECA7D45DA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 amt="32000"/>
            </a:blip>
            <a:srcRect t="13266" b="14629"/>
            <a:stretch/>
          </p:blipFill>
          <p:spPr>
            <a:xfrm>
              <a:off x="901500" y="1693726"/>
              <a:ext cx="1226250" cy="4420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Google Shape;794;p90">
              <a:extLst>
                <a:ext uri="{FF2B5EF4-FFF2-40B4-BE49-F238E27FC236}">
                  <a16:creationId xmlns:a16="http://schemas.microsoft.com/office/drawing/2014/main" id="{FA82E355-1259-481B-3666-A582D7FBC62A}"/>
                </a:ext>
              </a:extLst>
            </p:cNvPr>
            <p:cNvSpPr/>
            <p:nvPr/>
          </p:nvSpPr>
          <p:spPr>
            <a:xfrm>
              <a:off x="2410209" y="2156548"/>
              <a:ext cx="733267" cy="705161"/>
            </a:xfrm>
            <a:prstGeom prst="ellipse">
              <a:avLst/>
            </a:prstGeom>
            <a:noFill/>
            <a:ln w="3810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788;p90">
              <a:extLst>
                <a:ext uri="{FF2B5EF4-FFF2-40B4-BE49-F238E27FC236}">
                  <a16:creationId xmlns:a16="http://schemas.microsoft.com/office/drawing/2014/main" id="{6C9FC4B8-B336-7AC5-48DF-77D5241A76F2}"/>
                </a:ext>
              </a:extLst>
            </p:cNvPr>
            <p:cNvSpPr/>
            <p:nvPr/>
          </p:nvSpPr>
          <p:spPr>
            <a:xfrm>
              <a:off x="1979706" y="803416"/>
              <a:ext cx="1490920" cy="755633"/>
            </a:xfrm>
            <a:prstGeom prst="ellipse">
              <a:avLst/>
            </a:prstGeom>
            <a:noFill/>
            <a:ln w="3810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792;p90">
              <a:extLst>
                <a:ext uri="{FF2B5EF4-FFF2-40B4-BE49-F238E27FC236}">
                  <a16:creationId xmlns:a16="http://schemas.microsoft.com/office/drawing/2014/main" id="{2939D4B5-698D-47BB-1798-A909820FB1E9}"/>
                </a:ext>
              </a:extLst>
            </p:cNvPr>
            <p:cNvSpPr/>
            <p:nvPr/>
          </p:nvSpPr>
          <p:spPr>
            <a:xfrm>
              <a:off x="6686311" y="1479033"/>
              <a:ext cx="1476675" cy="819000"/>
            </a:xfrm>
            <a:prstGeom prst="ellipse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2400"/>
            </a:p>
          </p:txBody>
        </p:sp>
        <p:cxnSp>
          <p:nvCxnSpPr>
            <p:cNvPr id="49" name="Google Shape;791;p90">
              <a:extLst>
                <a:ext uri="{FF2B5EF4-FFF2-40B4-BE49-F238E27FC236}">
                  <a16:creationId xmlns:a16="http://schemas.microsoft.com/office/drawing/2014/main" id="{54E14F2E-6F28-2F7E-F9A1-149CEB2ED23B}"/>
                </a:ext>
              </a:extLst>
            </p:cNvPr>
            <p:cNvCxnSpPr>
              <a:cxnSpLocks/>
              <a:stCxn id="48" idx="2"/>
            </p:cNvCxnSpPr>
            <p:nvPr/>
          </p:nvCxnSpPr>
          <p:spPr>
            <a:xfrm flipH="1">
              <a:off x="5323442" y="1888533"/>
              <a:ext cx="1362869" cy="360029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pic>
          <p:nvPicPr>
            <p:cNvPr id="50" name="Picture 49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3982756-BBD0-C738-8BD6-8B3C1EC6C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25000"/>
            </a:blip>
            <a:stretch>
              <a:fillRect/>
            </a:stretch>
          </p:blipFill>
          <p:spPr>
            <a:xfrm>
              <a:off x="6861142" y="1594636"/>
              <a:ext cx="1126908" cy="563454"/>
            </a:xfrm>
            <a:prstGeom prst="rect">
              <a:avLst/>
            </a:prstGeom>
          </p:spPr>
        </p:pic>
        <p:sp>
          <p:nvSpPr>
            <p:cNvPr id="51" name="Google Shape;788;p90">
              <a:extLst>
                <a:ext uri="{FF2B5EF4-FFF2-40B4-BE49-F238E27FC236}">
                  <a16:creationId xmlns:a16="http://schemas.microsoft.com/office/drawing/2014/main" id="{EFB85D5D-C4C9-FB7A-87C0-D4C9AA6445D6}"/>
                </a:ext>
              </a:extLst>
            </p:cNvPr>
            <p:cNvSpPr/>
            <p:nvPr/>
          </p:nvSpPr>
          <p:spPr>
            <a:xfrm>
              <a:off x="6665200" y="1500264"/>
              <a:ext cx="1490920" cy="755633"/>
            </a:xfrm>
            <a:prstGeom prst="ellipse">
              <a:avLst/>
            </a:prstGeom>
            <a:noFill/>
            <a:ln w="3810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cxnSp>
          <p:nvCxnSpPr>
            <p:cNvPr id="52" name="Google Shape;791;p90">
              <a:extLst>
                <a:ext uri="{FF2B5EF4-FFF2-40B4-BE49-F238E27FC236}">
                  <a16:creationId xmlns:a16="http://schemas.microsoft.com/office/drawing/2014/main" id="{313EBC80-F55C-B525-1AFD-87FFFC875421}"/>
                </a:ext>
              </a:extLst>
            </p:cNvPr>
            <p:cNvCxnSpPr>
              <a:cxnSpLocks/>
              <a:endCxn id="53" idx="6"/>
            </p:cNvCxnSpPr>
            <p:nvPr/>
          </p:nvCxnSpPr>
          <p:spPr>
            <a:xfrm flipH="1">
              <a:off x="1807354" y="2924941"/>
              <a:ext cx="1679593" cy="375734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53" name="Google Shape;792;p90">
              <a:extLst>
                <a:ext uri="{FF2B5EF4-FFF2-40B4-BE49-F238E27FC236}">
                  <a16:creationId xmlns:a16="http://schemas.microsoft.com/office/drawing/2014/main" id="{D3F8245C-6801-3982-DAC2-14174DB97795}"/>
                </a:ext>
              </a:extLst>
            </p:cNvPr>
            <p:cNvSpPr/>
            <p:nvPr/>
          </p:nvSpPr>
          <p:spPr>
            <a:xfrm>
              <a:off x="330679" y="2891175"/>
              <a:ext cx="1476675" cy="819000"/>
            </a:xfrm>
            <a:prstGeom prst="ellipse">
              <a:avLst/>
            </a:prstGeom>
            <a:noFill/>
            <a:ln w="9525" cap="flat" cmpd="sng">
              <a:solidFill>
                <a:srgbClr val="D9D9D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54" name="Picture 53" descr="Logo, company name&#10;&#10;Description automatically generated">
              <a:extLst>
                <a:ext uri="{FF2B5EF4-FFF2-40B4-BE49-F238E27FC236}">
                  <a16:creationId xmlns:a16="http://schemas.microsoft.com/office/drawing/2014/main" id="{341BF03B-8FDA-2E30-ED2E-F31F8B9FA0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alphaModFix amt="17000"/>
            </a:blip>
            <a:srcRect t="29450" b="32626"/>
            <a:stretch/>
          </p:blipFill>
          <p:spPr>
            <a:xfrm>
              <a:off x="472734" y="3121549"/>
              <a:ext cx="1133618" cy="358252"/>
            </a:xfrm>
            <a:prstGeom prst="rect">
              <a:avLst/>
            </a:prstGeom>
          </p:spPr>
        </p:pic>
        <p:sp>
          <p:nvSpPr>
            <p:cNvPr id="55" name="Google Shape;788;p90">
              <a:extLst>
                <a:ext uri="{FF2B5EF4-FFF2-40B4-BE49-F238E27FC236}">
                  <a16:creationId xmlns:a16="http://schemas.microsoft.com/office/drawing/2014/main" id="{F0D9CC2A-4999-30A2-4D7F-449A74581067}"/>
                </a:ext>
              </a:extLst>
            </p:cNvPr>
            <p:cNvSpPr/>
            <p:nvPr/>
          </p:nvSpPr>
          <p:spPr>
            <a:xfrm>
              <a:off x="306341" y="2922858"/>
              <a:ext cx="1490920" cy="755633"/>
            </a:xfrm>
            <a:prstGeom prst="ellipse">
              <a:avLst/>
            </a:prstGeom>
            <a:noFill/>
            <a:ln w="3810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6" name="Google Shape;790;p90">
            <a:extLst>
              <a:ext uri="{FF2B5EF4-FFF2-40B4-BE49-F238E27FC236}">
                <a16:creationId xmlns:a16="http://schemas.microsoft.com/office/drawing/2014/main" id="{43AFE174-2799-2234-86FA-2FADFD18E78E}"/>
              </a:ext>
            </a:extLst>
          </p:cNvPr>
          <p:cNvSpPr/>
          <p:nvPr/>
        </p:nvSpPr>
        <p:spPr>
          <a:xfrm>
            <a:off x="1025897" y="1990028"/>
            <a:ext cx="1954607" cy="1074017"/>
          </a:xfrm>
          <a:prstGeom prst="ellipse">
            <a:avLst/>
          </a:prstGeom>
          <a:noFill/>
          <a:ln w="38100" cap="flat" cmpd="sng">
            <a:solidFill>
              <a:schemeClr val="bg1">
                <a:lumMod val="9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57" name="Google Shape;775;p90">
            <a:extLst>
              <a:ext uri="{FF2B5EF4-FFF2-40B4-BE49-F238E27FC236}">
                <a16:creationId xmlns:a16="http://schemas.microsoft.com/office/drawing/2014/main" id="{F3F8D88A-1E53-F963-8FC1-DC6017CD79BA}"/>
              </a:ext>
            </a:extLst>
          </p:cNvPr>
          <p:cNvCxnSpPr>
            <a:cxnSpLocks/>
            <a:endCxn id="59" idx="2"/>
          </p:cNvCxnSpPr>
          <p:nvPr/>
        </p:nvCxnSpPr>
        <p:spPr>
          <a:xfrm>
            <a:off x="6889497" y="3895810"/>
            <a:ext cx="2906155" cy="622253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9" name="Google Shape;788;p90">
            <a:extLst>
              <a:ext uri="{FF2B5EF4-FFF2-40B4-BE49-F238E27FC236}">
                <a16:creationId xmlns:a16="http://schemas.microsoft.com/office/drawing/2014/main" id="{73420962-508A-0E7D-6994-35F63B3C23EA}"/>
              </a:ext>
            </a:extLst>
          </p:cNvPr>
          <p:cNvSpPr/>
          <p:nvPr/>
        </p:nvSpPr>
        <p:spPr>
          <a:xfrm>
            <a:off x="9795652" y="4014307"/>
            <a:ext cx="1987893" cy="1007511"/>
          </a:xfrm>
          <a:prstGeom prst="ellipse">
            <a:avLst/>
          </a:prstGeom>
          <a:noFill/>
          <a:ln w="38100" cap="flat" cmpd="sng">
            <a:solidFill>
              <a:schemeClr val="bg1">
                <a:lumMod val="9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16" name="Picture 115" descr="A blue and green logo&#10;&#10;Description automatically generated with low confidence">
            <a:extLst>
              <a:ext uri="{FF2B5EF4-FFF2-40B4-BE49-F238E27FC236}">
                <a16:creationId xmlns:a16="http://schemas.microsoft.com/office/drawing/2014/main" id="{20841F95-A399-2AD1-455F-CFACB2FC1163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873" y="4238164"/>
            <a:ext cx="1220335" cy="5546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E48945-9C0B-52B0-61BD-A1E976024B7A}"/>
              </a:ext>
            </a:extLst>
          </p:cNvPr>
          <p:cNvSpPr txBox="1"/>
          <p:nvPr/>
        </p:nvSpPr>
        <p:spPr>
          <a:xfrm>
            <a:off x="7363157" y="1145068"/>
            <a:ext cx="1855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>
                <a:solidFill>
                  <a:schemeClr val="bg1">
                    <a:lumMod val="95000"/>
                  </a:schemeClr>
                </a:solidFill>
              </a:rPr>
              <a:t>Serviço Indicadores C&amp;T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CD0B486-95EB-64C8-14E0-1EC6F5E186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50"/>
          <a:stretch/>
        </p:blipFill>
        <p:spPr bwMode="auto">
          <a:xfrm>
            <a:off x="2736810" y="4990463"/>
            <a:ext cx="1252495" cy="42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Google Shape;332;p56">
            <a:extLst>
              <a:ext uri="{FF2B5EF4-FFF2-40B4-BE49-F238E27FC236}">
                <a16:creationId xmlns:a16="http://schemas.microsoft.com/office/drawing/2014/main" id="{FAC4380D-F5E0-9171-934D-F1E08F0F4AFE}"/>
              </a:ext>
            </a:extLst>
          </p:cNvPr>
          <p:cNvSpPr txBox="1">
            <a:spLocks/>
          </p:cNvSpPr>
          <p:nvPr/>
        </p:nvSpPr>
        <p:spPr>
          <a:xfrm>
            <a:off x="2997832" y="73707"/>
            <a:ext cx="5243855" cy="7636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0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| Benefícios</a:t>
            </a:r>
            <a:endParaRPr lang="pt-PT" sz="36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1" name="Google Shape;333;p56">
            <a:extLst>
              <a:ext uri="{FF2B5EF4-FFF2-40B4-BE49-F238E27FC236}">
                <a16:creationId xmlns:a16="http://schemas.microsoft.com/office/drawing/2014/main" id="{F40A4273-4CE0-8319-7106-4FB3D2730A5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433" y="155992"/>
            <a:ext cx="2564201" cy="639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9AA445E-F967-4FC6-8E80-7ECC9BA2B0C2}"/>
              </a:ext>
            </a:extLst>
          </p:cNvPr>
          <p:cNvGrpSpPr/>
          <p:nvPr/>
        </p:nvGrpSpPr>
        <p:grpSpPr>
          <a:xfrm>
            <a:off x="10721648" y="14759"/>
            <a:ext cx="1447231" cy="1444260"/>
            <a:chOff x="713884" y="2153856"/>
            <a:chExt cx="3165600" cy="3257394"/>
          </a:xfrm>
        </p:grpSpPr>
        <p:pic>
          <p:nvPicPr>
            <p:cNvPr id="18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CD72B22E-1886-5421-27F7-F5BC3E2D2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29" name="Google Shape;426;p97">
              <a:extLst>
                <a:ext uri="{FF2B5EF4-FFF2-40B4-BE49-F238E27FC236}">
                  <a16:creationId xmlns:a16="http://schemas.microsoft.com/office/drawing/2014/main" id="{CC6D7D1B-BC72-AA06-9625-87331C540E65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</p:grpSp>
      <p:pic>
        <p:nvPicPr>
          <p:cNvPr id="58" name="Google Shape;151;p24">
            <a:extLst>
              <a:ext uri="{FF2B5EF4-FFF2-40B4-BE49-F238E27FC236}">
                <a16:creationId xmlns:a16="http://schemas.microsoft.com/office/drawing/2014/main" id="{F1DF13A1-5474-33D5-C3B3-8D02006FE7EE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1254112" y="350378"/>
            <a:ext cx="522878" cy="6155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18F212FA-2BDB-9848-AA69-6B51E3AFB6C6}"/>
              </a:ext>
            </a:extLst>
          </p:cNvPr>
          <p:cNvGrpSpPr/>
          <p:nvPr/>
        </p:nvGrpSpPr>
        <p:grpSpPr>
          <a:xfrm>
            <a:off x="10996534" y="223150"/>
            <a:ext cx="954491" cy="935283"/>
            <a:chOff x="8301898" y="1765101"/>
            <a:chExt cx="3292157" cy="3292154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C712211-5859-AF6C-603F-6E221A967B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01898" y="1765101"/>
              <a:ext cx="3292157" cy="3292154"/>
              <a:chOff x="3482938" y="1869896"/>
              <a:chExt cx="2712379" cy="2712377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BB6E6124-0A23-B15D-E988-4F282793F1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/>
              <a:srcRect l="3686" t="5183" r="3258" b="4325"/>
              <a:stretch/>
            </p:blipFill>
            <p:spPr>
              <a:xfrm>
                <a:off x="3482938" y="1869896"/>
                <a:ext cx="2712379" cy="2712377"/>
              </a:xfrm>
              <a:prstGeom prst="rect">
                <a:avLst/>
              </a:prstGeom>
            </p:spPr>
          </p:pic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4B925FB8-B40D-A2E7-3B80-32F734B260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7861" y="2395366"/>
                <a:ext cx="1661436" cy="166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pic>
          <p:nvPicPr>
            <p:cNvPr id="67" name="Google Shape;513;p107">
              <a:extLst>
                <a:ext uri="{FF2B5EF4-FFF2-40B4-BE49-F238E27FC236}">
                  <a16:creationId xmlns:a16="http://schemas.microsoft.com/office/drawing/2014/main" id="{B51C1CFA-C52D-BF46-87C7-A6CA033FEF64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43561" y="2616180"/>
              <a:ext cx="1217227" cy="1217229"/>
            </a:xfrm>
            <a:prstGeom prst="rect">
              <a:avLst/>
            </a:prstGeom>
          </p:spPr>
        </p:pic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F701F6F0-D513-2312-1026-9EFCF7548A43}"/>
              </a:ext>
            </a:extLst>
          </p:cNvPr>
          <p:cNvSpPr txBox="1"/>
          <p:nvPr/>
        </p:nvSpPr>
        <p:spPr>
          <a:xfrm>
            <a:off x="11242785" y="743406"/>
            <a:ext cx="695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/>
              <a:t>Quê</a:t>
            </a:r>
          </a:p>
        </p:txBody>
      </p:sp>
    </p:spTree>
    <p:extLst>
      <p:ext uri="{BB962C8B-B14F-4D97-AF65-F5344CB8AC3E}">
        <p14:creationId xmlns:p14="http://schemas.microsoft.com/office/powerpoint/2010/main" val="29305389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9F7AD3F0-4AF7-622D-585A-4DDF8DA086F5}"/>
              </a:ext>
            </a:extLst>
          </p:cNvPr>
          <p:cNvSpPr/>
          <p:nvPr/>
        </p:nvSpPr>
        <p:spPr>
          <a:xfrm>
            <a:off x="118104" y="-6198"/>
            <a:ext cx="7032246" cy="1085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8" name="Google Shape;800;p90">
            <a:extLst>
              <a:ext uri="{FF2B5EF4-FFF2-40B4-BE49-F238E27FC236}">
                <a16:creationId xmlns:a16="http://schemas.microsoft.com/office/drawing/2014/main" id="{8B8DC3B3-BA05-26EE-DBEC-536D1C1302AE}"/>
              </a:ext>
            </a:extLst>
          </p:cNvPr>
          <p:cNvSpPr/>
          <p:nvPr/>
        </p:nvSpPr>
        <p:spPr>
          <a:xfrm>
            <a:off x="9981549" y="6124123"/>
            <a:ext cx="2227200" cy="71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60" name="Google Shape;2013;p122">
            <a:extLst>
              <a:ext uri="{FF2B5EF4-FFF2-40B4-BE49-F238E27FC236}">
                <a16:creationId xmlns:a16="http://schemas.microsoft.com/office/drawing/2014/main" id="{662D9269-4514-9C41-7952-B880BEF09F6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401" y="260565"/>
            <a:ext cx="2564203" cy="6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2015;p122">
            <a:extLst>
              <a:ext uri="{FF2B5EF4-FFF2-40B4-BE49-F238E27FC236}">
                <a16:creationId xmlns:a16="http://schemas.microsoft.com/office/drawing/2014/main" id="{FDD86B0E-05CA-8838-377F-5801E4EB177C}"/>
              </a:ext>
            </a:extLst>
          </p:cNvPr>
          <p:cNvSpPr txBox="1"/>
          <p:nvPr/>
        </p:nvSpPr>
        <p:spPr>
          <a:xfrm>
            <a:off x="212402" y="106133"/>
            <a:ext cx="116037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1371566" indent="457189"/>
            <a:r>
              <a:rPr lang="pt-PT" sz="40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    @ </a:t>
            </a:r>
            <a:endParaRPr lang="pt-PT" sz="3700">
              <a:solidFill>
                <a:schemeClr val="accent5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Google Shape;2052;p124">
            <a:extLst>
              <a:ext uri="{FF2B5EF4-FFF2-40B4-BE49-F238E27FC236}">
                <a16:creationId xmlns:a16="http://schemas.microsoft.com/office/drawing/2014/main" id="{D205099B-DF46-C88F-37AF-57AAC8EE726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1187" y="106133"/>
            <a:ext cx="2098524" cy="7490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799;p90">
            <a:extLst>
              <a:ext uri="{FF2B5EF4-FFF2-40B4-BE49-F238E27FC236}">
                <a16:creationId xmlns:a16="http://schemas.microsoft.com/office/drawing/2014/main" id="{2E6BD90E-6EDA-A9A8-D60E-D326E279A2DD}"/>
              </a:ext>
            </a:extLst>
          </p:cNvPr>
          <p:cNvSpPr/>
          <p:nvPr/>
        </p:nvSpPr>
        <p:spPr>
          <a:xfrm>
            <a:off x="10452333" y="5916733"/>
            <a:ext cx="1358000" cy="90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" name="Google Shape;800;p90">
            <a:extLst>
              <a:ext uri="{FF2B5EF4-FFF2-40B4-BE49-F238E27FC236}">
                <a16:creationId xmlns:a16="http://schemas.microsoft.com/office/drawing/2014/main" id="{24F1E419-65DB-BA62-693F-80B2C08A12B2}"/>
              </a:ext>
            </a:extLst>
          </p:cNvPr>
          <p:cNvSpPr/>
          <p:nvPr/>
        </p:nvSpPr>
        <p:spPr>
          <a:xfrm>
            <a:off x="5134267" y="6170266"/>
            <a:ext cx="2227200" cy="71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" name="Google Shape;2009;p122">
            <a:extLst>
              <a:ext uri="{FF2B5EF4-FFF2-40B4-BE49-F238E27FC236}">
                <a16:creationId xmlns:a16="http://schemas.microsoft.com/office/drawing/2014/main" id="{D0C1A0D4-7956-296B-4581-C6F2B57A09AB}"/>
              </a:ext>
            </a:extLst>
          </p:cNvPr>
          <p:cNvSpPr/>
          <p:nvPr/>
        </p:nvSpPr>
        <p:spPr>
          <a:xfrm>
            <a:off x="31775" y="3224494"/>
            <a:ext cx="900000" cy="9000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400"/>
          </a:p>
        </p:txBody>
      </p:sp>
      <p:pic>
        <p:nvPicPr>
          <p:cNvPr id="10" name="Google Shape;2010;p122">
            <a:extLst>
              <a:ext uri="{FF2B5EF4-FFF2-40B4-BE49-F238E27FC236}">
                <a16:creationId xmlns:a16="http://schemas.microsoft.com/office/drawing/2014/main" id="{EAA0B1C3-4754-671D-60F1-ED959007B40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01" y="3570326"/>
            <a:ext cx="831099" cy="207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Google Shape;2011;p122">
            <a:extLst>
              <a:ext uri="{FF2B5EF4-FFF2-40B4-BE49-F238E27FC236}">
                <a16:creationId xmlns:a16="http://schemas.microsoft.com/office/drawing/2014/main" id="{708BC924-A42B-4A2C-5685-D90D76D684F4}"/>
              </a:ext>
            </a:extLst>
          </p:cNvPr>
          <p:cNvCxnSpPr>
            <a:stCxn id="13" idx="2"/>
          </p:cNvCxnSpPr>
          <p:nvPr/>
        </p:nvCxnSpPr>
        <p:spPr>
          <a:xfrm rot="10800000">
            <a:off x="938726" y="3764722"/>
            <a:ext cx="349500" cy="4200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Google Shape;2012;p122">
            <a:extLst>
              <a:ext uri="{FF2B5EF4-FFF2-40B4-BE49-F238E27FC236}">
                <a16:creationId xmlns:a16="http://schemas.microsoft.com/office/drawing/2014/main" id="{63E23455-8A04-8ED0-A8AE-73F4E4C7E169}"/>
              </a:ext>
            </a:extLst>
          </p:cNvPr>
          <p:cNvSpPr/>
          <p:nvPr/>
        </p:nvSpPr>
        <p:spPr>
          <a:xfrm>
            <a:off x="1288225" y="1068922"/>
            <a:ext cx="5400000" cy="5400000"/>
          </a:xfrm>
          <a:prstGeom prst="ellipse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400"/>
          </a:p>
        </p:txBody>
      </p:sp>
      <p:sp>
        <p:nvSpPr>
          <p:cNvPr id="16" name="Google Shape;2014;p122">
            <a:extLst>
              <a:ext uri="{FF2B5EF4-FFF2-40B4-BE49-F238E27FC236}">
                <a16:creationId xmlns:a16="http://schemas.microsoft.com/office/drawing/2014/main" id="{B4237D86-A463-D938-D03B-D2B62834CD90}"/>
              </a:ext>
            </a:extLst>
          </p:cNvPr>
          <p:cNvSpPr/>
          <p:nvPr/>
        </p:nvSpPr>
        <p:spPr>
          <a:xfrm>
            <a:off x="2100417" y="936936"/>
            <a:ext cx="4986900" cy="566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400"/>
          </a:p>
        </p:txBody>
      </p:sp>
      <p:pic>
        <p:nvPicPr>
          <p:cNvPr id="14" name="Google Shape;2046;p124">
            <a:extLst>
              <a:ext uri="{FF2B5EF4-FFF2-40B4-BE49-F238E27FC236}">
                <a16:creationId xmlns:a16="http://schemas.microsoft.com/office/drawing/2014/main" id="{7FA4DE17-E923-1F98-D363-73C5052020B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944" t="7468" r="4905"/>
          <a:stretch/>
        </p:blipFill>
        <p:spPr>
          <a:xfrm>
            <a:off x="2065551" y="1739034"/>
            <a:ext cx="9575781" cy="3960489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Google Shape;2053;p124">
            <a:extLst>
              <a:ext uri="{FF2B5EF4-FFF2-40B4-BE49-F238E27FC236}">
                <a16:creationId xmlns:a16="http://schemas.microsoft.com/office/drawing/2014/main" id="{63C50B63-7013-E49E-E8D4-E30E8ABF380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98689" y="1202912"/>
            <a:ext cx="9721033" cy="5129086"/>
          </a:xfrm>
          <a:prstGeom prst="rect">
            <a:avLst/>
          </a:prstGeom>
          <a:noFill/>
          <a:ln>
            <a:solidFill>
              <a:srgbClr val="00B0F0"/>
            </a:solidFill>
          </a:ln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2F63783-101D-39D8-BF8F-A42AF5D36E31}"/>
              </a:ext>
            </a:extLst>
          </p:cNvPr>
          <p:cNvSpPr/>
          <p:nvPr/>
        </p:nvSpPr>
        <p:spPr>
          <a:xfrm>
            <a:off x="10410825" y="1"/>
            <a:ext cx="1758037" cy="1743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B2CAA7-34BA-DDE9-0B98-E61D32C3932E}"/>
              </a:ext>
            </a:extLst>
          </p:cNvPr>
          <p:cNvGrpSpPr/>
          <p:nvPr/>
        </p:nvGrpSpPr>
        <p:grpSpPr>
          <a:xfrm>
            <a:off x="10721648" y="14759"/>
            <a:ext cx="1447231" cy="1444260"/>
            <a:chOff x="713884" y="2153856"/>
            <a:chExt cx="3165600" cy="3257394"/>
          </a:xfrm>
        </p:grpSpPr>
        <p:pic>
          <p:nvPicPr>
            <p:cNvPr id="19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ACE497D6-D5AD-1ADC-A44C-654ADD2A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20" name="Google Shape;426;p97">
              <a:extLst>
                <a:ext uri="{FF2B5EF4-FFF2-40B4-BE49-F238E27FC236}">
                  <a16:creationId xmlns:a16="http://schemas.microsoft.com/office/drawing/2014/main" id="{3916E960-5C98-D32E-D3A1-78D11F843769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</p:grpSp>
      <p:pic>
        <p:nvPicPr>
          <p:cNvPr id="21" name="Google Shape;151;p24">
            <a:extLst>
              <a:ext uri="{FF2B5EF4-FFF2-40B4-BE49-F238E27FC236}">
                <a16:creationId xmlns:a16="http://schemas.microsoft.com/office/drawing/2014/main" id="{06E0DFC3-238A-F82E-7ACE-7048A9DC492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254112" y="350378"/>
            <a:ext cx="522878" cy="6155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ACFFC8F-63B7-CC20-75DA-946897AE36C2}"/>
              </a:ext>
            </a:extLst>
          </p:cNvPr>
          <p:cNvGrpSpPr/>
          <p:nvPr/>
        </p:nvGrpSpPr>
        <p:grpSpPr>
          <a:xfrm>
            <a:off x="10996534" y="223150"/>
            <a:ext cx="954491" cy="935283"/>
            <a:chOff x="8301898" y="1765101"/>
            <a:chExt cx="3292157" cy="329215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58F7BDB-85CD-6441-6F55-F56CBBA57DD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01898" y="1765101"/>
              <a:ext cx="3292157" cy="3292154"/>
              <a:chOff x="3482938" y="1869896"/>
              <a:chExt cx="2712379" cy="2712377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5D51BC6-2091-395E-DD04-BA304AFB12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3686" t="5183" r="3258" b="4325"/>
              <a:stretch/>
            </p:blipFill>
            <p:spPr>
              <a:xfrm>
                <a:off x="3482938" y="1869896"/>
                <a:ext cx="2712379" cy="2712377"/>
              </a:xfrm>
              <a:prstGeom prst="rect">
                <a:avLst/>
              </a:prstGeom>
            </p:spPr>
          </p:pic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5746BE0-4C1E-705A-345E-C0846452BE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7861" y="2395366"/>
                <a:ext cx="1661436" cy="166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pic>
          <p:nvPicPr>
            <p:cNvPr id="25" name="Google Shape;513;p107">
              <a:extLst>
                <a:ext uri="{FF2B5EF4-FFF2-40B4-BE49-F238E27FC236}">
                  <a16:creationId xmlns:a16="http://schemas.microsoft.com/office/drawing/2014/main" id="{87063630-C39E-295F-999F-377D73461CB0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43561" y="2616180"/>
              <a:ext cx="1217227" cy="1217229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3312495-EA30-38D1-269B-0D94344DDC0E}"/>
              </a:ext>
            </a:extLst>
          </p:cNvPr>
          <p:cNvSpPr txBox="1"/>
          <p:nvPr/>
        </p:nvSpPr>
        <p:spPr>
          <a:xfrm>
            <a:off x="11242785" y="743406"/>
            <a:ext cx="695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/>
              <a:t>Quê</a:t>
            </a:r>
          </a:p>
        </p:txBody>
      </p:sp>
    </p:spTree>
    <p:extLst>
      <p:ext uri="{BB962C8B-B14F-4D97-AF65-F5344CB8AC3E}">
        <p14:creationId xmlns:p14="http://schemas.microsoft.com/office/powerpoint/2010/main" val="237279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83174AD3-B3AE-14AC-7790-D8A24A5045B1}"/>
              </a:ext>
            </a:extLst>
          </p:cNvPr>
          <p:cNvSpPr/>
          <p:nvPr/>
        </p:nvSpPr>
        <p:spPr>
          <a:xfrm>
            <a:off x="3982844" y="6179737"/>
            <a:ext cx="4060014" cy="625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9F7AD3F0-4AF7-622D-585A-4DDF8DA086F5}"/>
              </a:ext>
            </a:extLst>
          </p:cNvPr>
          <p:cNvSpPr/>
          <p:nvPr/>
        </p:nvSpPr>
        <p:spPr>
          <a:xfrm>
            <a:off x="118104" y="-6198"/>
            <a:ext cx="7032246" cy="1085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6" name="Google Shape;336;p56">
            <a:extLst>
              <a:ext uri="{FF2B5EF4-FFF2-40B4-BE49-F238E27FC236}">
                <a16:creationId xmlns:a16="http://schemas.microsoft.com/office/drawing/2014/main" id="{2B82E27C-A5F3-9921-43AA-4370B26D6C5A}"/>
              </a:ext>
            </a:extLst>
          </p:cNvPr>
          <p:cNvGrpSpPr/>
          <p:nvPr/>
        </p:nvGrpSpPr>
        <p:grpSpPr>
          <a:xfrm>
            <a:off x="482325" y="1324268"/>
            <a:ext cx="7081328" cy="5501259"/>
            <a:chOff x="1690465" y="655256"/>
            <a:chExt cx="5310996" cy="4125944"/>
          </a:xfrm>
        </p:grpSpPr>
        <p:grpSp>
          <p:nvGrpSpPr>
            <p:cNvPr id="10" name="Google Shape;337;p56">
              <a:extLst>
                <a:ext uri="{FF2B5EF4-FFF2-40B4-BE49-F238E27FC236}">
                  <a16:creationId xmlns:a16="http://schemas.microsoft.com/office/drawing/2014/main" id="{3A7A9B65-1E4A-9E26-5DFE-E05C63BFD805}"/>
                </a:ext>
              </a:extLst>
            </p:cNvPr>
            <p:cNvGrpSpPr/>
            <p:nvPr/>
          </p:nvGrpSpPr>
          <p:grpSpPr>
            <a:xfrm>
              <a:off x="3094983" y="1078143"/>
              <a:ext cx="3074885" cy="3093917"/>
              <a:chOff x="2902488" y="902232"/>
              <a:chExt cx="3339000" cy="3339000"/>
            </a:xfrm>
          </p:grpSpPr>
          <p:sp>
            <p:nvSpPr>
              <p:cNvPr id="40" name="Google Shape;338;p56">
                <a:extLst>
                  <a:ext uri="{FF2B5EF4-FFF2-40B4-BE49-F238E27FC236}">
                    <a16:creationId xmlns:a16="http://schemas.microsoft.com/office/drawing/2014/main" id="{1C61AA13-7AA3-CF68-88BE-05D10BD0032B}"/>
                  </a:ext>
                </a:extLst>
              </p:cNvPr>
              <p:cNvSpPr/>
              <p:nvPr/>
            </p:nvSpPr>
            <p:spPr>
              <a:xfrm rot="-5400000">
                <a:off x="2902488" y="902232"/>
                <a:ext cx="3339000" cy="3339000"/>
              </a:xfrm>
              <a:prstGeom prst="ellipse">
                <a:avLst/>
              </a:prstGeom>
              <a:noFill/>
              <a:ln w="19050" cap="flat" cmpd="sng">
                <a:solidFill>
                  <a:srgbClr val="1C4587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" name="Google Shape;339;p56">
                <a:extLst>
                  <a:ext uri="{FF2B5EF4-FFF2-40B4-BE49-F238E27FC236}">
                    <a16:creationId xmlns:a16="http://schemas.microsoft.com/office/drawing/2014/main" id="{C3665FFD-7686-5363-7A48-778F216A0879}"/>
                  </a:ext>
                </a:extLst>
              </p:cNvPr>
              <p:cNvSpPr/>
              <p:nvPr/>
            </p:nvSpPr>
            <p:spPr>
              <a:xfrm>
                <a:off x="3123738" y="1123632"/>
                <a:ext cx="2896500" cy="2896200"/>
              </a:xfrm>
              <a:prstGeom prst="pie">
                <a:avLst>
                  <a:gd name="adj1" fmla="val 21577108"/>
                  <a:gd name="adj2" fmla="val 16214886"/>
                </a:avLst>
              </a:prstGeom>
              <a:solidFill>
                <a:srgbClr val="CFE2F3"/>
              </a:solidFill>
              <a:ln w="9525" cap="flat" cmpd="sng">
                <a:solidFill>
                  <a:srgbClr val="E1FCF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2" name="Google Shape;340;p56">
              <a:extLst>
                <a:ext uri="{FF2B5EF4-FFF2-40B4-BE49-F238E27FC236}">
                  <a16:creationId xmlns:a16="http://schemas.microsoft.com/office/drawing/2014/main" id="{CCAEEB4B-DFBC-76A7-B4DA-E513361E0BF8}"/>
                </a:ext>
              </a:extLst>
            </p:cNvPr>
            <p:cNvSpPr/>
            <p:nvPr/>
          </p:nvSpPr>
          <p:spPr>
            <a:xfrm>
              <a:off x="3796294" y="1783796"/>
              <a:ext cx="1672200" cy="1682700"/>
            </a:xfrm>
            <a:prstGeom prst="ellipse">
              <a:avLst/>
            </a:prstGeom>
            <a:solidFill>
              <a:srgbClr val="FFFFFF"/>
            </a:solidFill>
            <a:ln w="28575" cap="flat" cmpd="sng">
              <a:solidFill>
                <a:srgbClr val="1C45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3" name="Google Shape;341;p56">
              <a:extLst>
                <a:ext uri="{FF2B5EF4-FFF2-40B4-BE49-F238E27FC236}">
                  <a16:creationId xmlns:a16="http://schemas.microsoft.com/office/drawing/2014/main" id="{9129E433-56F0-B7D3-62A0-A0CFD7B27628}"/>
                </a:ext>
              </a:extLst>
            </p:cNvPr>
            <p:cNvGrpSpPr/>
            <p:nvPr/>
          </p:nvGrpSpPr>
          <p:grpSpPr>
            <a:xfrm>
              <a:off x="4144417" y="655256"/>
              <a:ext cx="984074" cy="1063027"/>
              <a:chOff x="2859873" y="853971"/>
              <a:chExt cx="1068600" cy="1147234"/>
            </a:xfrm>
          </p:grpSpPr>
          <p:sp>
            <p:nvSpPr>
              <p:cNvPr id="38" name="Google Shape;342;p56">
                <a:extLst>
                  <a:ext uri="{FF2B5EF4-FFF2-40B4-BE49-F238E27FC236}">
                    <a16:creationId xmlns:a16="http://schemas.microsoft.com/office/drawing/2014/main" id="{9ED0D0EC-811B-5401-66B9-1A4261EA77CB}"/>
                  </a:ext>
                </a:extLst>
              </p:cNvPr>
              <p:cNvSpPr/>
              <p:nvPr/>
            </p:nvSpPr>
            <p:spPr>
              <a:xfrm>
                <a:off x="2859873" y="853971"/>
                <a:ext cx="1068600" cy="1068600"/>
              </a:xfrm>
              <a:prstGeom prst="ellipse">
                <a:avLst/>
              </a:prstGeom>
              <a:solidFill>
                <a:srgbClr val="00ADC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9" name="Google Shape;343;p56">
                <a:extLst>
                  <a:ext uri="{FF2B5EF4-FFF2-40B4-BE49-F238E27FC236}">
                    <a16:creationId xmlns:a16="http://schemas.microsoft.com/office/drawing/2014/main" id="{678F2559-EE56-CCDF-7CB4-B13E20186F10}"/>
                  </a:ext>
                </a:extLst>
              </p:cNvPr>
              <p:cNvSpPr txBox="1"/>
              <p:nvPr/>
            </p:nvSpPr>
            <p:spPr>
              <a:xfrm>
                <a:off x="3012800" y="1268905"/>
                <a:ext cx="762600" cy="73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en" sz="1333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cfFund</a:t>
                </a:r>
                <a:endParaRPr sz="1333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14" name="Google Shape;344;p56">
              <a:extLst>
                <a:ext uri="{FF2B5EF4-FFF2-40B4-BE49-F238E27FC236}">
                  <a16:creationId xmlns:a16="http://schemas.microsoft.com/office/drawing/2014/main" id="{3181ECE2-D712-49D8-6686-23A58A7FA1EB}"/>
                </a:ext>
              </a:extLst>
            </p:cNvPr>
            <p:cNvGrpSpPr/>
            <p:nvPr/>
          </p:nvGrpSpPr>
          <p:grpSpPr>
            <a:xfrm>
              <a:off x="4118850" y="3608803"/>
              <a:ext cx="1000601" cy="1036871"/>
              <a:chOff x="5196501" y="3234278"/>
              <a:chExt cx="1086547" cy="1119006"/>
            </a:xfrm>
          </p:grpSpPr>
          <p:sp>
            <p:nvSpPr>
              <p:cNvPr id="36" name="Google Shape;345;p56">
                <a:extLst>
                  <a:ext uri="{FF2B5EF4-FFF2-40B4-BE49-F238E27FC236}">
                    <a16:creationId xmlns:a16="http://schemas.microsoft.com/office/drawing/2014/main" id="{EF47BCF3-AA84-8A19-C5B5-F3D43539B556}"/>
                  </a:ext>
                </a:extLst>
              </p:cNvPr>
              <p:cNvSpPr/>
              <p:nvPr/>
            </p:nvSpPr>
            <p:spPr>
              <a:xfrm>
                <a:off x="5214448" y="3234278"/>
                <a:ext cx="1068600" cy="1068600"/>
              </a:xfrm>
              <a:prstGeom prst="ellipse">
                <a:avLst/>
              </a:prstGeom>
              <a:solidFill>
                <a:srgbClr val="00ADC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7" name="Google Shape;346;p56">
                <a:extLst>
                  <a:ext uri="{FF2B5EF4-FFF2-40B4-BE49-F238E27FC236}">
                    <a16:creationId xmlns:a16="http://schemas.microsoft.com/office/drawing/2014/main" id="{6F43F171-0CF4-91CB-EC08-6CADBA1348CB}"/>
                  </a:ext>
                </a:extLst>
              </p:cNvPr>
              <p:cNvSpPr txBox="1"/>
              <p:nvPr/>
            </p:nvSpPr>
            <p:spPr>
              <a:xfrm>
                <a:off x="5196501" y="3620984"/>
                <a:ext cx="1068600" cy="73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en" sz="1333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cfOrgUnit</a:t>
                </a:r>
                <a:endParaRPr sz="1333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15" name="Google Shape;347;p56">
              <a:extLst>
                <a:ext uri="{FF2B5EF4-FFF2-40B4-BE49-F238E27FC236}">
                  <a16:creationId xmlns:a16="http://schemas.microsoft.com/office/drawing/2014/main" id="{B26231A9-F1A4-F6B9-DCAE-6A5733C42119}"/>
                </a:ext>
              </a:extLst>
            </p:cNvPr>
            <p:cNvGrpSpPr/>
            <p:nvPr/>
          </p:nvGrpSpPr>
          <p:grpSpPr>
            <a:xfrm>
              <a:off x="2672684" y="2144483"/>
              <a:ext cx="984074" cy="1106477"/>
              <a:chOff x="5214448" y="3234278"/>
              <a:chExt cx="1068600" cy="1194126"/>
            </a:xfrm>
          </p:grpSpPr>
          <p:sp>
            <p:nvSpPr>
              <p:cNvPr id="34" name="Google Shape;348;p56">
                <a:extLst>
                  <a:ext uri="{FF2B5EF4-FFF2-40B4-BE49-F238E27FC236}">
                    <a16:creationId xmlns:a16="http://schemas.microsoft.com/office/drawing/2014/main" id="{DB5CBF0D-3603-9B72-4B59-A8FFD3B51853}"/>
                  </a:ext>
                </a:extLst>
              </p:cNvPr>
              <p:cNvSpPr/>
              <p:nvPr/>
            </p:nvSpPr>
            <p:spPr>
              <a:xfrm>
                <a:off x="5214448" y="3234278"/>
                <a:ext cx="1068600" cy="1068600"/>
              </a:xfrm>
              <a:prstGeom prst="ellipse">
                <a:avLst/>
              </a:prstGeom>
              <a:solidFill>
                <a:srgbClr val="00ADC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5" name="Google Shape;349;p56">
                <a:extLst>
                  <a:ext uri="{FF2B5EF4-FFF2-40B4-BE49-F238E27FC236}">
                    <a16:creationId xmlns:a16="http://schemas.microsoft.com/office/drawing/2014/main" id="{3391F6C7-091C-5920-6A42-1FD38FF6EF76}"/>
                  </a:ext>
                </a:extLst>
              </p:cNvPr>
              <p:cNvSpPr txBox="1"/>
              <p:nvPr/>
            </p:nvSpPr>
            <p:spPr>
              <a:xfrm>
                <a:off x="5367443" y="3696104"/>
                <a:ext cx="762600" cy="73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en" sz="1333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cfProj</a:t>
                </a:r>
                <a:endParaRPr sz="1333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16" name="Google Shape;350;p56">
              <a:extLst>
                <a:ext uri="{FF2B5EF4-FFF2-40B4-BE49-F238E27FC236}">
                  <a16:creationId xmlns:a16="http://schemas.microsoft.com/office/drawing/2014/main" id="{AD638844-3FCA-A865-0D8D-A2E873E01AB3}"/>
                </a:ext>
              </a:extLst>
            </p:cNvPr>
            <p:cNvGrpSpPr/>
            <p:nvPr/>
          </p:nvGrpSpPr>
          <p:grpSpPr>
            <a:xfrm>
              <a:off x="5608062" y="2133396"/>
              <a:ext cx="984074" cy="1063027"/>
              <a:chOff x="5214448" y="3234278"/>
              <a:chExt cx="1068600" cy="1147234"/>
            </a:xfrm>
          </p:grpSpPr>
          <p:sp>
            <p:nvSpPr>
              <p:cNvPr id="32" name="Google Shape;351;p56">
                <a:extLst>
                  <a:ext uri="{FF2B5EF4-FFF2-40B4-BE49-F238E27FC236}">
                    <a16:creationId xmlns:a16="http://schemas.microsoft.com/office/drawing/2014/main" id="{8517A5B1-EEDB-7FBB-0311-4A900394F1E9}"/>
                  </a:ext>
                </a:extLst>
              </p:cNvPr>
              <p:cNvSpPr/>
              <p:nvPr/>
            </p:nvSpPr>
            <p:spPr>
              <a:xfrm>
                <a:off x="5214448" y="3234278"/>
                <a:ext cx="1068600" cy="1068600"/>
              </a:xfrm>
              <a:prstGeom prst="ellipse">
                <a:avLst/>
              </a:prstGeom>
              <a:solidFill>
                <a:srgbClr val="00ADC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3" name="Google Shape;352;p56">
                <a:extLst>
                  <a:ext uri="{FF2B5EF4-FFF2-40B4-BE49-F238E27FC236}">
                    <a16:creationId xmlns:a16="http://schemas.microsoft.com/office/drawing/2014/main" id="{8B6A11AA-0A34-9BF7-D687-4BCD0B03134E}"/>
                  </a:ext>
                </a:extLst>
              </p:cNvPr>
              <p:cNvSpPr txBox="1"/>
              <p:nvPr/>
            </p:nvSpPr>
            <p:spPr>
              <a:xfrm>
                <a:off x="5367375" y="3649212"/>
                <a:ext cx="762600" cy="73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en" sz="1333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cfPers</a:t>
                </a:r>
                <a:endParaRPr sz="1333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pic>
          <p:nvPicPr>
            <p:cNvPr id="17" name="Google Shape;353;p56">
              <a:extLst>
                <a:ext uri="{FF2B5EF4-FFF2-40B4-BE49-F238E27FC236}">
                  <a16:creationId xmlns:a16="http://schemas.microsoft.com/office/drawing/2014/main" id="{CD147C07-C28A-A4EC-3DA2-6102413437D9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879192" y="2446005"/>
              <a:ext cx="1552938" cy="3871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354;p56">
              <a:extLst>
                <a:ext uri="{FF2B5EF4-FFF2-40B4-BE49-F238E27FC236}">
                  <a16:creationId xmlns:a16="http://schemas.microsoft.com/office/drawing/2014/main" id="{05635912-6CFD-7A33-75E0-E9E548F540F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10254" t="41718" r="72775" b="44184"/>
            <a:stretch/>
          </p:blipFill>
          <p:spPr>
            <a:xfrm>
              <a:off x="6139993" y="1783810"/>
              <a:ext cx="514647" cy="30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355;p56">
              <a:extLst>
                <a:ext uri="{FF2B5EF4-FFF2-40B4-BE49-F238E27FC236}">
                  <a16:creationId xmlns:a16="http://schemas.microsoft.com/office/drawing/2014/main" id="{1DD362B7-8991-E9E3-3D22-70180D0C635F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654661" y="2451689"/>
              <a:ext cx="346800" cy="34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356;p56">
              <a:extLst>
                <a:ext uri="{FF2B5EF4-FFF2-40B4-BE49-F238E27FC236}">
                  <a16:creationId xmlns:a16="http://schemas.microsoft.com/office/drawing/2014/main" id="{A3B591F3-DC14-0344-8853-10A635158E5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10283" r="46924" b="48334"/>
            <a:stretch/>
          </p:blipFill>
          <p:spPr>
            <a:xfrm>
              <a:off x="6192625" y="3204188"/>
              <a:ext cx="409400" cy="159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357;p56">
              <a:extLst>
                <a:ext uri="{FF2B5EF4-FFF2-40B4-BE49-F238E27FC236}">
                  <a16:creationId xmlns:a16="http://schemas.microsoft.com/office/drawing/2014/main" id="{08C526D7-C0C4-226F-CA39-67EBDAD196CC}"/>
                </a:ext>
              </a:extLst>
            </p:cNvPr>
            <p:cNvSpPr txBox="1"/>
            <p:nvPr/>
          </p:nvSpPr>
          <p:spPr>
            <a:xfrm>
              <a:off x="3536125" y="4136600"/>
              <a:ext cx="583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" sz="1467" b="1">
                  <a:solidFill>
                    <a:srgbClr val="99999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ISNI+</a:t>
              </a:r>
              <a:endParaRPr sz="1467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23" name="Google Shape;358;p56">
              <a:extLst>
                <a:ext uri="{FF2B5EF4-FFF2-40B4-BE49-F238E27FC236}">
                  <a16:creationId xmlns:a16="http://schemas.microsoft.com/office/drawing/2014/main" id="{237447CB-CE32-C68E-F94F-2DDFCA3383F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37991" r="57979" b="37958"/>
            <a:stretch/>
          </p:blipFill>
          <p:spPr>
            <a:xfrm>
              <a:off x="4367038" y="4613486"/>
              <a:ext cx="529800" cy="1677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359;p56">
              <a:extLst>
                <a:ext uri="{FF2B5EF4-FFF2-40B4-BE49-F238E27FC236}">
                  <a16:creationId xmlns:a16="http://schemas.microsoft.com/office/drawing/2014/main" id="{341E8468-3F1D-5180-172D-FBF9CCF0D96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31172" t="32621" r="33981" b="39950"/>
            <a:stretch/>
          </p:blipFill>
          <p:spPr>
            <a:xfrm>
              <a:off x="5144550" y="4190738"/>
              <a:ext cx="639210" cy="167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360;p56">
              <a:extLst>
                <a:ext uri="{FF2B5EF4-FFF2-40B4-BE49-F238E27FC236}">
                  <a16:creationId xmlns:a16="http://schemas.microsoft.com/office/drawing/2014/main" id="{CD3CE02E-365D-48D0-016A-D14CD4715BBF}"/>
                </a:ext>
              </a:extLst>
            </p:cNvPr>
            <p:cNvPicPr preferRelativeResize="0"/>
            <p:nvPr/>
          </p:nvPicPr>
          <p:blipFill rotWithShape="1">
            <a:blip r:embed="rId8">
              <a:alphaModFix amt="50000"/>
            </a:blip>
            <a:srcRect/>
            <a:stretch/>
          </p:blipFill>
          <p:spPr>
            <a:xfrm>
              <a:off x="4453886" y="3775701"/>
              <a:ext cx="356100" cy="3609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26" name="Google Shape;361;p56">
              <a:extLst>
                <a:ext uri="{FF2B5EF4-FFF2-40B4-BE49-F238E27FC236}">
                  <a16:creationId xmlns:a16="http://schemas.microsoft.com/office/drawing/2014/main" id="{54B600DF-11F6-4012-AE83-5EA9784A52AA}"/>
                </a:ext>
              </a:extLst>
            </p:cNvPr>
            <p:cNvPicPr preferRelativeResize="0"/>
            <p:nvPr/>
          </p:nvPicPr>
          <p:blipFill rotWithShape="1">
            <a:blip r:embed="rId9">
              <a:alphaModFix amt="50000"/>
            </a:blip>
            <a:srcRect/>
            <a:stretch/>
          </p:blipFill>
          <p:spPr>
            <a:xfrm>
              <a:off x="2904887" y="2278511"/>
              <a:ext cx="473400" cy="473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27" name="Google Shape;362;p56">
              <a:extLst>
                <a:ext uri="{FF2B5EF4-FFF2-40B4-BE49-F238E27FC236}">
                  <a16:creationId xmlns:a16="http://schemas.microsoft.com/office/drawing/2014/main" id="{65215E9C-027D-2292-1AA8-11AA4A6D792F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939096" y="2313987"/>
              <a:ext cx="385253" cy="35017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28" name="Google Shape;363;p56">
              <a:extLst>
                <a:ext uri="{FF2B5EF4-FFF2-40B4-BE49-F238E27FC236}">
                  <a16:creationId xmlns:a16="http://schemas.microsoft.com/office/drawing/2014/main" id="{B4548897-2D69-A537-96AA-36AE60A95B10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4364063" y="831725"/>
              <a:ext cx="583200" cy="4351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Google Shape;365;p56">
              <a:extLst>
                <a:ext uri="{FF2B5EF4-FFF2-40B4-BE49-F238E27FC236}">
                  <a16:creationId xmlns:a16="http://schemas.microsoft.com/office/drawing/2014/main" id="{962109DD-B008-13D7-136E-4E0EC7ECA66A}"/>
                </a:ext>
              </a:extLst>
            </p:cNvPr>
            <p:cNvSpPr txBox="1"/>
            <p:nvPr/>
          </p:nvSpPr>
          <p:spPr>
            <a:xfrm>
              <a:off x="1690465" y="2371650"/>
              <a:ext cx="1038760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en" sz="2400">
                  <a:solidFill>
                    <a:srgbClr val="999999"/>
                  </a:solidFill>
                  <a:latin typeface="Calibri"/>
                  <a:ea typeface="Calibri"/>
                  <a:cs typeface="Calibri"/>
                  <a:sym typeface="Calibri"/>
                </a:rPr>
                <a:t>Ref</a:t>
              </a:r>
              <a:r>
                <a:rPr lang="en" sz="2400" b="1">
                  <a:solidFill>
                    <a:srgbClr val="999999"/>
                  </a:solidFill>
                  <a:latin typeface="Calibri"/>
                  <a:ea typeface="Calibri"/>
                  <a:cs typeface="Calibri"/>
                  <a:sym typeface="Calibri"/>
                </a:rPr>
                <a:t>.FCT</a:t>
              </a:r>
              <a:endParaRPr sz="2400" b="1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66;p56">
              <a:extLst>
                <a:ext uri="{FF2B5EF4-FFF2-40B4-BE49-F238E27FC236}">
                  <a16:creationId xmlns:a16="http://schemas.microsoft.com/office/drawing/2014/main" id="{EDD19E56-41FE-E1A2-9C6E-12A60ECF2282}"/>
                </a:ext>
              </a:extLst>
            </p:cNvPr>
            <p:cNvSpPr txBox="1"/>
            <p:nvPr/>
          </p:nvSpPr>
          <p:spPr>
            <a:xfrm>
              <a:off x="2343688" y="2751900"/>
              <a:ext cx="736200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en" sz="2400">
                  <a:solidFill>
                    <a:srgbClr val="999999"/>
                  </a:solidFill>
                  <a:latin typeface="Calibri"/>
                  <a:ea typeface="Calibri"/>
                  <a:cs typeface="Calibri"/>
                  <a:sym typeface="Calibri"/>
                </a:rPr>
                <a:t>...</a:t>
              </a:r>
              <a:endParaRPr sz="2400" b="1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Google Shape;1428;p133">
            <a:extLst>
              <a:ext uri="{FF2B5EF4-FFF2-40B4-BE49-F238E27FC236}">
                <a16:creationId xmlns:a16="http://schemas.microsoft.com/office/drawing/2014/main" id="{95B7B3E5-1D79-94BF-DBA2-1F9DA9AC8533}"/>
              </a:ext>
            </a:extLst>
          </p:cNvPr>
          <p:cNvSpPr txBox="1"/>
          <p:nvPr/>
        </p:nvSpPr>
        <p:spPr>
          <a:xfrm>
            <a:off x="239768" y="73633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r>
              <a:rPr lang="pt-PT" sz="43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pt-PT" sz="4300" b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CRIS</a:t>
            </a:r>
            <a:r>
              <a:rPr lang="pt-PT" sz="40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lang="pt-PT" sz="32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Identificadores - financiamento</a:t>
            </a:r>
            <a:endParaRPr sz="3200">
              <a:solidFill>
                <a:schemeClr val="accent5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" name="Google Shape;1492;p134">
            <a:extLst>
              <a:ext uri="{FF2B5EF4-FFF2-40B4-BE49-F238E27FC236}">
                <a16:creationId xmlns:a16="http://schemas.microsoft.com/office/drawing/2014/main" id="{A924F409-2FFC-E4B7-1CBA-F4D9E58ED5E6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017080" y="1012739"/>
            <a:ext cx="580032" cy="580032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1493;p134">
            <a:extLst>
              <a:ext uri="{FF2B5EF4-FFF2-40B4-BE49-F238E27FC236}">
                <a16:creationId xmlns:a16="http://schemas.microsoft.com/office/drawing/2014/main" id="{523BB91F-D409-4C68-8130-DDF5DB619D4E}"/>
              </a:ext>
            </a:extLst>
          </p:cNvPr>
          <p:cNvSpPr txBox="1"/>
          <p:nvPr/>
        </p:nvSpPr>
        <p:spPr>
          <a:xfrm>
            <a:off x="7785068" y="1672900"/>
            <a:ext cx="4636000" cy="8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pt-PT" sz="2400" b="1" i="1">
                <a:latin typeface="Montserrat"/>
                <a:ea typeface="Montserrat"/>
                <a:cs typeface="Montserrat"/>
                <a:sym typeface="Montserrat"/>
              </a:rPr>
              <a:t>D</a:t>
            </a:r>
            <a:r>
              <a:rPr lang="pt-PT" sz="2400" i="1">
                <a:latin typeface="Montserrat"/>
                <a:ea typeface="Montserrat"/>
                <a:cs typeface="Montserrat"/>
                <a:sym typeface="Montserrat"/>
              </a:rPr>
              <a:t>igital </a:t>
            </a:r>
            <a:r>
              <a:rPr lang="pt-PT" sz="2400" b="1" i="1"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lang="pt-PT" sz="2400" i="1">
                <a:latin typeface="Montserrat"/>
                <a:ea typeface="Montserrat"/>
                <a:cs typeface="Montserrat"/>
                <a:sym typeface="Montserrat"/>
              </a:rPr>
              <a:t>bject </a:t>
            </a:r>
            <a:r>
              <a:rPr lang="pt-PT" sz="2400" b="1" i="1"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pt-PT" sz="2400" i="1">
                <a:latin typeface="Montserrat"/>
                <a:ea typeface="Montserrat"/>
                <a:cs typeface="Montserrat"/>
                <a:sym typeface="Montserrat"/>
              </a:rPr>
              <a:t>dentifier</a:t>
            </a:r>
            <a:endParaRPr sz="2400" i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" name="Google Shape;1495;p134">
            <a:extLst>
              <a:ext uri="{FF2B5EF4-FFF2-40B4-BE49-F238E27FC236}">
                <a16:creationId xmlns:a16="http://schemas.microsoft.com/office/drawing/2014/main" id="{0C7E276D-9D2F-771D-9215-58D8D22BEDF8}"/>
              </a:ext>
            </a:extLst>
          </p:cNvPr>
          <p:cNvSpPr txBox="1"/>
          <p:nvPr/>
        </p:nvSpPr>
        <p:spPr>
          <a:xfrm>
            <a:off x="7716967" y="3067600"/>
            <a:ext cx="4291600" cy="6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pt-PT" sz="1900">
                <a:latin typeface="Montserrat"/>
                <a:ea typeface="Montserrat"/>
                <a:cs typeface="Montserrat"/>
                <a:sym typeface="Montserrat"/>
              </a:rPr>
              <a:t>A adopção de </a:t>
            </a:r>
            <a:r>
              <a:rPr lang="pt-PT" sz="1900" b="1">
                <a:latin typeface="Montserrat"/>
                <a:ea typeface="Montserrat"/>
                <a:cs typeface="Montserrat"/>
                <a:sym typeface="Montserrat"/>
              </a:rPr>
              <a:t>PIDs</a:t>
            </a:r>
            <a:r>
              <a:rPr lang="pt-PT" sz="1900">
                <a:latin typeface="Montserrat"/>
                <a:ea typeface="Montserrat"/>
                <a:cs typeface="Montserrat"/>
                <a:sym typeface="Montserrat"/>
              </a:rPr>
              <a:t> permite associar o financiamento aos restantes elementos da tríade científica: investigadores/organizações/projetos 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7" name="Google Shape;1494;p134">
            <a:extLst>
              <a:ext uri="{FF2B5EF4-FFF2-40B4-BE49-F238E27FC236}">
                <a16:creationId xmlns:a16="http://schemas.microsoft.com/office/drawing/2014/main" id="{DEEAB0DC-E383-8C68-06DF-307DE8583B34}"/>
              </a:ext>
            </a:extLst>
          </p:cNvPr>
          <p:cNvCxnSpPr/>
          <p:nvPr/>
        </p:nvCxnSpPr>
        <p:spPr>
          <a:xfrm rot="10800000">
            <a:off x="5604867" y="1331567"/>
            <a:ext cx="1778000" cy="120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48" name="Google Shape;1496;p134">
            <a:extLst>
              <a:ext uri="{FF2B5EF4-FFF2-40B4-BE49-F238E27FC236}">
                <a16:creationId xmlns:a16="http://schemas.microsoft.com/office/drawing/2014/main" id="{2D5EDCBE-A3C2-4DB6-AA23-ED1D27F6CC69}"/>
              </a:ext>
            </a:extLst>
          </p:cNvPr>
          <p:cNvCxnSpPr/>
          <p:nvPr/>
        </p:nvCxnSpPr>
        <p:spPr>
          <a:xfrm rot="10800000">
            <a:off x="7382860" y="1452367"/>
            <a:ext cx="469600" cy="4772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8C5E745-30BE-3936-05A9-1E3F20513448}"/>
              </a:ext>
            </a:extLst>
          </p:cNvPr>
          <p:cNvSpPr/>
          <p:nvPr/>
        </p:nvSpPr>
        <p:spPr>
          <a:xfrm>
            <a:off x="10410825" y="1"/>
            <a:ext cx="1758037" cy="1743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DD0DD8-E5BC-EE4F-7BD2-966922B7325F}"/>
              </a:ext>
            </a:extLst>
          </p:cNvPr>
          <p:cNvGrpSpPr/>
          <p:nvPr/>
        </p:nvGrpSpPr>
        <p:grpSpPr>
          <a:xfrm>
            <a:off x="10721648" y="14759"/>
            <a:ext cx="1447231" cy="1444260"/>
            <a:chOff x="713884" y="2153856"/>
            <a:chExt cx="3165600" cy="3257394"/>
          </a:xfrm>
        </p:grpSpPr>
        <p:pic>
          <p:nvPicPr>
            <p:cNvPr id="8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09FBF8A7-192F-4EF4-DE9E-ACDAFA9C8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29" name="Google Shape;426;p97">
              <a:extLst>
                <a:ext uri="{FF2B5EF4-FFF2-40B4-BE49-F238E27FC236}">
                  <a16:creationId xmlns:a16="http://schemas.microsoft.com/office/drawing/2014/main" id="{F0EC5769-3F37-38E1-E1AF-F011A50ECA4D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</p:grpSp>
      <p:pic>
        <p:nvPicPr>
          <p:cNvPr id="49" name="Google Shape;151;p24">
            <a:extLst>
              <a:ext uri="{FF2B5EF4-FFF2-40B4-BE49-F238E27FC236}">
                <a16:creationId xmlns:a16="http://schemas.microsoft.com/office/drawing/2014/main" id="{A19AF312-B2E7-C0EE-096D-A45DCEB3F185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1254112" y="350378"/>
            <a:ext cx="522878" cy="6155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958CCD09-BD94-5F2C-5516-DED0F6BD0822}"/>
              </a:ext>
            </a:extLst>
          </p:cNvPr>
          <p:cNvGrpSpPr/>
          <p:nvPr/>
        </p:nvGrpSpPr>
        <p:grpSpPr>
          <a:xfrm>
            <a:off x="10996534" y="223150"/>
            <a:ext cx="954491" cy="935283"/>
            <a:chOff x="8301898" y="1765101"/>
            <a:chExt cx="3292157" cy="329215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C0CF402-66C4-5230-85E3-86AFC488720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01898" y="1765101"/>
              <a:ext cx="3292157" cy="3292154"/>
              <a:chOff x="3482938" y="1869896"/>
              <a:chExt cx="2712379" cy="2712377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6F6AFD05-DF74-43DA-F03D-85B10A6761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l="3686" t="5183" r="3258" b="4325"/>
              <a:stretch/>
            </p:blipFill>
            <p:spPr>
              <a:xfrm>
                <a:off x="3482938" y="1869896"/>
                <a:ext cx="2712379" cy="2712377"/>
              </a:xfrm>
              <a:prstGeom prst="rect">
                <a:avLst/>
              </a:prstGeom>
            </p:spPr>
          </p:pic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06B7D13E-8490-A778-9FAC-9D7CC70B38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7861" y="2395366"/>
                <a:ext cx="1661436" cy="166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pic>
          <p:nvPicPr>
            <p:cNvPr id="52" name="Google Shape;513;p107">
              <a:extLst>
                <a:ext uri="{FF2B5EF4-FFF2-40B4-BE49-F238E27FC236}">
                  <a16:creationId xmlns:a16="http://schemas.microsoft.com/office/drawing/2014/main" id="{903906B2-4434-19A8-EA5F-01C4428EAE14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43561" y="2616180"/>
              <a:ext cx="1217227" cy="1217229"/>
            </a:xfrm>
            <a:prstGeom prst="rect">
              <a:avLst/>
            </a:prstGeom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2C1F1D81-1C44-B1AA-25AC-41BF96E7B259}"/>
              </a:ext>
            </a:extLst>
          </p:cNvPr>
          <p:cNvSpPr txBox="1"/>
          <p:nvPr/>
        </p:nvSpPr>
        <p:spPr>
          <a:xfrm>
            <a:off x="11242785" y="743406"/>
            <a:ext cx="695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/>
              <a:t>Quê</a:t>
            </a:r>
          </a:p>
        </p:txBody>
      </p:sp>
    </p:spTree>
    <p:extLst>
      <p:ext uri="{BB962C8B-B14F-4D97-AF65-F5344CB8AC3E}">
        <p14:creationId xmlns:p14="http://schemas.microsoft.com/office/powerpoint/2010/main" val="191628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9F7AD3F0-4AF7-622D-585A-4DDF8DA086F5}"/>
              </a:ext>
            </a:extLst>
          </p:cNvPr>
          <p:cNvSpPr/>
          <p:nvPr/>
        </p:nvSpPr>
        <p:spPr>
          <a:xfrm>
            <a:off x="118104" y="-6198"/>
            <a:ext cx="7032246" cy="1085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AE8545-E49A-C559-22DA-A316F6846A13}"/>
              </a:ext>
            </a:extLst>
          </p:cNvPr>
          <p:cNvSpPr/>
          <p:nvPr/>
        </p:nvSpPr>
        <p:spPr>
          <a:xfrm>
            <a:off x="10239274" y="0"/>
            <a:ext cx="1969475" cy="182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3" name="Google Shape;1428;p133">
            <a:extLst>
              <a:ext uri="{FF2B5EF4-FFF2-40B4-BE49-F238E27FC236}">
                <a16:creationId xmlns:a16="http://schemas.microsoft.com/office/drawing/2014/main" id="{95B7B3E5-1D79-94BF-DBA2-1F9DA9AC8533}"/>
              </a:ext>
            </a:extLst>
          </p:cNvPr>
          <p:cNvSpPr txBox="1"/>
          <p:nvPr/>
        </p:nvSpPr>
        <p:spPr>
          <a:xfrm>
            <a:off x="239768" y="149833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r>
              <a:rPr lang="pt-PT" sz="43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pt-PT" sz="4300" b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CRIS</a:t>
            </a:r>
            <a:r>
              <a:rPr lang="pt-PT" sz="40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lang="pt-PT" sz="32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Identificadores - financiamento</a:t>
            </a:r>
          </a:p>
        </p:txBody>
      </p:sp>
      <p:grpSp>
        <p:nvGrpSpPr>
          <p:cNvPr id="3" name="Google Shape;802;p24">
            <a:extLst>
              <a:ext uri="{FF2B5EF4-FFF2-40B4-BE49-F238E27FC236}">
                <a16:creationId xmlns:a16="http://schemas.microsoft.com/office/drawing/2014/main" id="{917DCD15-FAF9-BF43-575B-FC60EF2E8923}"/>
              </a:ext>
            </a:extLst>
          </p:cNvPr>
          <p:cNvGrpSpPr/>
          <p:nvPr/>
        </p:nvGrpSpPr>
        <p:grpSpPr>
          <a:xfrm>
            <a:off x="618798" y="1653689"/>
            <a:ext cx="9597030" cy="3709561"/>
            <a:chOff x="1362075" y="2058562"/>
            <a:chExt cx="8361464" cy="3347302"/>
          </a:xfrm>
        </p:grpSpPr>
        <p:sp>
          <p:nvSpPr>
            <p:cNvPr id="49" name="Google Shape;805;p24">
              <a:extLst>
                <a:ext uri="{FF2B5EF4-FFF2-40B4-BE49-F238E27FC236}">
                  <a16:creationId xmlns:a16="http://schemas.microsoft.com/office/drawing/2014/main" id="{63CD2A94-70F8-659B-DC71-D5EDEE8864C5}"/>
                </a:ext>
              </a:extLst>
            </p:cNvPr>
            <p:cNvSpPr/>
            <p:nvPr/>
          </p:nvSpPr>
          <p:spPr>
            <a:xfrm>
              <a:off x="4933552" y="2058562"/>
              <a:ext cx="2328073" cy="1888079"/>
            </a:xfrm>
            <a:custGeom>
              <a:avLst/>
              <a:gdLst/>
              <a:ahLst/>
              <a:cxnLst/>
              <a:rect l="l" t="t" r="r" b="b"/>
              <a:pathLst>
                <a:path w="1015" h="823" extrusionOk="0">
                  <a:moveTo>
                    <a:pt x="928" y="541"/>
                  </a:moveTo>
                  <a:cubicBezTo>
                    <a:pt x="928" y="456"/>
                    <a:pt x="928" y="456"/>
                    <a:pt x="928" y="456"/>
                  </a:cubicBezTo>
                  <a:cubicBezTo>
                    <a:pt x="926" y="334"/>
                    <a:pt x="877" y="219"/>
                    <a:pt x="790" y="133"/>
                  </a:cubicBezTo>
                  <a:cubicBezTo>
                    <a:pt x="702" y="47"/>
                    <a:pt x="587" y="0"/>
                    <a:pt x="464" y="0"/>
                  </a:cubicBezTo>
                  <a:cubicBezTo>
                    <a:pt x="208" y="0"/>
                    <a:pt x="0" y="208"/>
                    <a:pt x="0" y="464"/>
                  </a:cubicBezTo>
                  <a:cubicBezTo>
                    <a:pt x="0" y="724"/>
                    <a:pt x="0" y="724"/>
                    <a:pt x="0" y="724"/>
                  </a:cubicBezTo>
                  <a:cubicBezTo>
                    <a:pt x="73" y="597"/>
                    <a:pt x="73" y="597"/>
                    <a:pt x="73" y="597"/>
                  </a:cubicBezTo>
                  <a:cubicBezTo>
                    <a:pt x="152" y="735"/>
                    <a:pt x="152" y="735"/>
                    <a:pt x="152" y="735"/>
                  </a:cubicBezTo>
                  <a:cubicBezTo>
                    <a:pt x="152" y="464"/>
                    <a:pt x="152" y="464"/>
                    <a:pt x="152" y="464"/>
                  </a:cubicBezTo>
                  <a:cubicBezTo>
                    <a:pt x="152" y="292"/>
                    <a:pt x="292" y="152"/>
                    <a:pt x="464" y="152"/>
                  </a:cubicBezTo>
                  <a:cubicBezTo>
                    <a:pt x="546" y="152"/>
                    <a:pt x="624" y="184"/>
                    <a:pt x="683" y="242"/>
                  </a:cubicBezTo>
                  <a:cubicBezTo>
                    <a:pt x="741" y="299"/>
                    <a:pt x="774" y="376"/>
                    <a:pt x="776" y="458"/>
                  </a:cubicBezTo>
                  <a:cubicBezTo>
                    <a:pt x="776" y="541"/>
                    <a:pt x="776" y="541"/>
                    <a:pt x="776" y="541"/>
                  </a:cubicBezTo>
                  <a:cubicBezTo>
                    <a:pt x="689" y="541"/>
                    <a:pt x="689" y="541"/>
                    <a:pt x="689" y="541"/>
                  </a:cubicBezTo>
                  <a:cubicBezTo>
                    <a:pt x="852" y="823"/>
                    <a:pt x="852" y="823"/>
                    <a:pt x="852" y="823"/>
                  </a:cubicBezTo>
                  <a:cubicBezTo>
                    <a:pt x="1015" y="541"/>
                    <a:pt x="1015" y="541"/>
                    <a:pt x="1015" y="541"/>
                  </a:cubicBezTo>
                  <a:lnTo>
                    <a:pt x="928" y="54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806;p24">
              <a:extLst>
                <a:ext uri="{FF2B5EF4-FFF2-40B4-BE49-F238E27FC236}">
                  <a16:creationId xmlns:a16="http://schemas.microsoft.com/office/drawing/2014/main" id="{CA7AF6B2-DC07-B18E-F110-4AD4B2E35654}"/>
                </a:ext>
              </a:extLst>
            </p:cNvPr>
            <p:cNvSpPr/>
            <p:nvPr/>
          </p:nvSpPr>
          <p:spPr>
            <a:xfrm>
              <a:off x="3147117" y="3517785"/>
              <a:ext cx="2328073" cy="1888079"/>
            </a:xfrm>
            <a:custGeom>
              <a:avLst/>
              <a:gdLst/>
              <a:ahLst/>
              <a:cxnLst/>
              <a:rect l="l" t="t" r="r" b="b"/>
              <a:pathLst>
                <a:path w="1015" h="823" extrusionOk="0">
                  <a:moveTo>
                    <a:pt x="852" y="0"/>
                  </a:moveTo>
                  <a:cubicBezTo>
                    <a:pt x="689" y="282"/>
                    <a:pt x="689" y="282"/>
                    <a:pt x="689" y="282"/>
                  </a:cubicBezTo>
                  <a:cubicBezTo>
                    <a:pt x="776" y="282"/>
                    <a:pt x="776" y="282"/>
                    <a:pt x="776" y="282"/>
                  </a:cubicBezTo>
                  <a:cubicBezTo>
                    <a:pt x="776" y="365"/>
                    <a:pt x="776" y="365"/>
                    <a:pt x="776" y="365"/>
                  </a:cubicBezTo>
                  <a:cubicBezTo>
                    <a:pt x="774" y="447"/>
                    <a:pt x="741" y="523"/>
                    <a:pt x="682" y="581"/>
                  </a:cubicBezTo>
                  <a:cubicBezTo>
                    <a:pt x="624" y="639"/>
                    <a:pt x="546" y="670"/>
                    <a:pt x="464" y="670"/>
                  </a:cubicBezTo>
                  <a:cubicBezTo>
                    <a:pt x="292" y="670"/>
                    <a:pt x="152" y="530"/>
                    <a:pt x="152" y="358"/>
                  </a:cubicBezTo>
                  <a:cubicBezTo>
                    <a:pt x="152" y="90"/>
                    <a:pt x="152" y="90"/>
                    <a:pt x="152" y="90"/>
                  </a:cubicBezTo>
                  <a:cubicBezTo>
                    <a:pt x="74" y="225"/>
                    <a:pt x="74" y="225"/>
                    <a:pt x="74" y="22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614"/>
                    <a:pt x="208" y="823"/>
                    <a:pt x="464" y="823"/>
                  </a:cubicBezTo>
                  <a:cubicBezTo>
                    <a:pt x="586" y="823"/>
                    <a:pt x="702" y="775"/>
                    <a:pt x="789" y="690"/>
                  </a:cubicBezTo>
                  <a:cubicBezTo>
                    <a:pt x="877" y="604"/>
                    <a:pt x="926" y="489"/>
                    <a:pt x="928" y="367"/>
                  </a:cubicBezTo>
                  <a:cubicBezTo>
                    <a:pt x="928" y="282"/>
                    <a:pt x="928" y="282"/>
                    <a:pt x="928" y="282"/>
                  </a:cubicBezTo>
                  <a:cubicBezTo>
                    <a:pt x="1015" y="282"/>
                    <a:pt x="1015" y="282"/>
                    <a:pt x="1015" y="282"/>
                  </a:cubicBezTo>
                  <a:lnTo>
                    <a:pt x="852" y="0"/>
                  </a:lnTo>
                  <a:close/>
                </a:path>
              </a:pathLst>
            </a:custGeom>
            <a:solidFill>
              <a:srgbClr val="00ADC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807;p24">
              <a:extLst>
                <a:ext uri="{FF2B5EF4-FFF2-40B4-BE49-F238E27FC236}">
                  <a16:creationId xmlns:a16="http://schemas.microsoft.com/office/drawing/2014/main" id="{B8BC88D1-0E81-4B7B-7F73-3A709C78171F}"/>
                </a:ext>
              </a:extLst>
            </p:cNvPr>
            <p:cNvSpPr/>
            <p:nvPr/>
          </p:nvSpPr>
          <p:spPr>
            <a:xfrm>
              <a:off x="1362075" y="2058562"/>
              <a:ext cx="2328073" cy="1911750"/>
            </a:xfrm>
            <a:custGeom>
              <a:avLst/>
              <a:gdLst/>
              <a:ahLst/>
              <a:cxnLst/>
              <a:rect l="l" t="t" r="r" b="b"/>
              <a:pathLst>
                <a:path w="1015" h="833" extrusionOk="0">
                  <a:moveTo>
                    <a:pt x="1015" y="541"/>
                  </a:moveTo>
                  <a:cubicBezTo>
                    <a:pt x="928" y="541"/>
                    <a:pt x="928" y="541"/>
                    <a:pt x="928" y="541"/>
                  </a:cubicBezTo>
                  <a:cubicBezTo>
                    <a:pt x="928" y="456"/>
                    <a:pt x="928" y="456"/>
                    <a:pt x="928" y="456"/>
                  </a:cubicBezTo>
                  <a:cubicBezTo>
                    <a:pt x="926" y="334"/>
                    <a:pt x="877" y="219"/>
                    <a:pt x="790" y="133"/>
                  </a:cubicBezTo>
                  <a:cubicBezTo>
                    <a:pt x="702" y="47"/>
                    <a:pt x="587" y="0"/>
                    <a:pt x="464" y="0"/>
                  </a:cubicBezTo>
                  <a:cubicBezTo>
                    <a:pt x="208" y="0"/>
                    <a:pt x="0" y="208"/>
                    <a:pt x="0" y="464"/>
                  </a:cubicBezTo>
                  <a:cubicBezTo>
                    <a:pt x="0" y="833"/>
                    <a:pt x="0" y="833"/>
                    <a:pt x="0" y="833"/>
                  </a:cubicBezTo>
                  <a:cubicBezTo>
                    <a:pt x="152" y="833"/>
                    <a:pt x="152" y="833"/>
                    <a:pt x="152" y="833"/>
                  </a:cubicBezTo>
                  <a:cubicBezTo>
                    <a:pt x="152" y="464"/>
                    <a:pt x="152" y="464"/>
                    <a:pt x="152" y="464"/>
                  </a:cubicBezTo>
                  <a:cubicBezTo>
                    <a:pt x="152" y="292"/>
                    <a:pt x="292" y="152"/>
                    <a:pt x="464" y="152"/>
                  </a:cubicBezTo>
                  <a:cubicBezTo>
                    <a:pt x="547" y="152"/>
                    <a:pt x="624" y="184"/>
                    <a:pt x="683" y="242"/>
                  </a:cubicBezTo>
                  <a:cubicBezTo>
                    <a:pt x="741" y="299"/>
                    <a:pt x="774" y="376"/>
                    <a:pt x="776" y="458"/>
                  </a:cubicBezTo>
                  <a:cubicBezTo>
                    <a:pt x="776" y="541"/>
                    <a:pt x="776" y="541"/>
                    <a:pt x="776" y="541"/>
                  </a:cubicBezTo>
                  <a:cubicBezTo>
                    <a:pt x="689" y="541"/>
                    <a:pt x="689" y="541"/>
                    <a:pt x="689" y="541"/>
                  </a:cubicBezTo>
                  <a:cubicBezTo>
                    <a:pt x="852" y="823"/>
                    <a:pt x="852" y="823"/>
                    <a:pt x="852" y="823"/>
                  </a:cubicBezTo>
                  <a:lnTo>
                    <a:pt x="1015" y="54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808;p24">
              <a:extLst>
                <a:ext uri="{FF2B5EF4-FFF2-40B4-BE49-F238E27FC236}">
                  <a16:creationId xmlns:a16="http://schemas.microsoft.com/office/drawing/2014/main" id="{3C1A1B22-D1ED-D748-951F-87D8BECE4E4F}"/>
                </a:ext>
              </a:extLst>
            </p:cNvPr>
            <p:cNvSpPr/>
            <p:nvPr/>
          </p:nvSpPr>
          <p:spPr>
            <a:xfrm>
              <a:off x="2093596" y="2665563"/>
              <a:ext cx="697748" cy="697748"/>
            </a:xfrm>
            <a:prstGeom prst="donut">
              <a:avLst>
                <a:gd name="adj" fmla="val 11199"/>
              </a:avLst>
            </a:prstGeom>
            <a:solidFill>
              <a:srgbClr val="BFBFB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809;p24">
              <a:extLst>
                <a:ext uri="{FF2B5EF4-FFF2-40B4-BE49-F238E27FC236}">
                  <a16:creationId xmlns:a16="http://schemas.microsoft.com/office/drawing/2014/main" id="{AB04FC66-3285-4F4B-3182-B25D0AE5FF57}"/>
                </a:ext>
              </a:extLst>
            </p:cNvPr>
            <p:cNvSpPr/>
            <p:nvPr/>
          </p:nvSpPr>
          <p:spPr>
            <a:xfrm>
              <a:off x="5575174" y="2534240"/>
              <a:ext cx="921556" cy="935128"/>
            </a:xfrm>
            <a:prstGeom prst="donut">
              <a:avLst>
                <a:gd name="adj" fmla="val 11199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R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812;p24">
              <a:extLst>
                <a:ext uri="{FF2B5EF4-FFF2-40B4-BE49-F238E27FC236}">
                  <a16:creationId xmlns:a16="http://schemas.microsoft.com/office/drawing/2014/main" id="{BAE2601D-D6DE-C30D-1EEF-601AD4063634}"/>
                </a:ext>
              </a:extLst>
            </p:cNvPr>
            <p:cNvSpPr/>
            <p:nvPr/>
          </p:nvSpPr>
          <p:spPr>
            <a:xfrm>
              <a:off x="3722716" y="3863923"/>
              <a:ext cx="1005631" cy="1039843"/>
            </a:xfrm>
            <a:prstGeom prst="donut">
              <a:avLst>
                <a:gd name="adj" fmla="val 11199"/>
              </a:avLst>
            </a:prstGeom>
            <a:solidFill>
              <a:srgbClr val="BFBFB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813;p24">
              <a:extLst>
                <a:ext uri="{FF2B5EF4-FFF2-40B4-BE49-F238E27FC236}">
                  <a16:creationId xmlns:a16="http://schemas.microsoft.com/office/drawing/2014/main" id="{492D4237-8082-7223-9CE0-7E779EE93E62}"/>
                </a:ext>
              </a:extLst>
            </p:cNvPr>
            <p:cNvSpPr txBox="1"/>
            <p:nvPr/>
          </p:nvSpPr>
          <p:spPr>
            <a:xfrm>
              <a:off x="1570034" y="3600690"/>
              <a:ext cx="1658226" cy="956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6800" tIns="46800" rIns="46800" bIns="468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err="1">
                  <a:solidFill>
                    <a:schemeClr val="dk1"/>
                  </a:solidFill>
                  <a:ea typeface="Calibri"/>
                  <a:cs typeface="Calibri"/>
                  <a:sym typeface="Calibri"/>
                </a:rPr>
                <a:t>Mapeamento</a:t>
              </a:r>
              <a:endParaRPr sz="2000"/>
            </a:p>
          </p:txBody>
        </p:sp>
        <p:sp>
          <p:nvSpPr>
            <p:cNvPr id="58" name="Google Shape;814;p24">
              <a:extLst>
                <a:ext uri="{FF2B5EF4-FFF2-40B4-BE49-F238E27FC236}">
                  <a16:creationId xmlns:a16="http://schemas.microsoft.com/office/drawing/2014/main" id="{3D4837A4-5AA2-9F67-0C61-A1899B3ECD53}"/>
                </a:ext>
              </a:extLst>
            </p:cNvPr>
            <p:cNvSpPr txBox="1"/>
            <p:nvPr/>
          </p:nvSpPr>
          <p:spPr>
            <a:xfrm>
              <a:off x="5403823" y="3560582"/>
              <a:ext cx="1279099" cy="956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6800" tIns="46800" rIns="46800" bIns="468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err="1">
                  <a:solidFill>
                    <a:schemeClr val="dk1"/>
                  </a:solidFill>
                  <a:cs typeface="Calibri"/>
                  <a:sym typeface="Calibri"/>
                </a:rPr>
                <a:t>Atribuição</a:t>
              </a:r>
              <a:r>
                <a:rPr lang="en-US" sz="2000">
                  <a:solidFill>
                    <a:schemeClr val="dk1"/>
                  </a:solidFill>
                  <a:cs typeface="Calibri"/>
                  <a:sym typeface="Calibri"/>
                </a:rPr>
                <a:t> DOI</a:t>
              </a:r>
              <a:endParaRPr sz="2000">
                <a:solidFill>
                  <a:schemeClr val="dk1"/>
                </a:solidFill>
                <a:cs typeface="Calibri"/>
              </a:endParaRPr>
            </a:p>
          </p:txBody>
        </p:sp>
        <p:sp>
          <p:nvSpPr>
            <p:cNvPr id="60" name="Google Shape;816;p24">
              <a:extLst>
                <a:ext uri="{FF2B5EF4-FFF2-40B4-BE49-F238E27FC236}">
                  <a16:creationId xmlns:a16="http://schemas.microsoft.com/office/drawing/2014/main" id="{86C8F80D-6655-53F4-A39F-C795D766234B}"/>
                </a:ext>
              </a:extLst>
            </p:cNvPr>
            <p:cNvSpPr txBox="1"/>
            <p:nvPr/>
          </p:nvSpPr>
          <p:spPr>
            <a:xfrm>
              <a:off x="3695516" y="3280751"/>
              <a:ext cx="1146136" cy="956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6800" tIns="46800" rIns="46800" bIns="468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err="1">
                  <a:solidFill>
                    <a:schemeClr val="dk1"/>
                  </a:solidFill>
                  <a:cs typeface="Calibri"/>
                  <a:sym typeface="Calibri"/>
                </a:rPr>
                <a:t>Registo</a:t>
              </a:r>
              <a:endParaRPr sz="2000">
                <a:solidFill>
                  <a:schemeClr val="dk1"/>
                </a:solidFill>
                <a:cs typeface="Calibri"/>
              </a:endParaRPr>
            </a:p>
          </p:txBody>
        </p:sp>
        <p:grpSp>
          <p:nvGrpSpPr>
            <p:cNvPr id="62" name="Google Shape;818;p24">
              <a:extLst>
                <a:ext uri="{FF2B5EF4-FFF2-40B4-BE49-F238E27FC236}">
                  <a16:creationId xmlns:a16="http://schemas.microsoft.com/office/drawing/2014/main" id="{322067CE-B55D-8CB4-B4C9-A527572A5B5E}"/>
                </a:ext>
              </a:extLst>
            </p:cNvPr>
            <p:cNvGrpSpPr/>
            <p:nvPr/>
          </p:nvGrpSpPr>
          <p:grpSpPr>
            <a:xfrm>
              <a:off x="5915865" y="2877509"/>
              <a:ext cx="200025" cy="287338"/>
              <a:chOff x="2073275" y="771525"/>
              <a:chExt cx="200025" cy="287338"/>
            </a:xfrm>
          </p:grpSpPr>
          <p:sp>
            <p:nvSpPr>
              <p:cNvPr id="107" name="Google Shape;819;p24">
                <a:extLst>
                  <a:ext uri="{FF2B5EF4-FFF2-40B4-BE49-F238E27FC236}">
                    <a16:creationId xmlns:a16="http://schemas.microsoft.com/office/drawing/2014/main" id="{3DC86DE6-5846-B51B-BC62-37F799F9A782}"/>
                  </a:ext>
                </a:extLst>
              </p:cNvPr>
              <p:cNvSpPr/>
              <p:nvPr/>
            </p:nvSpPr>
            <p:spPr>
              <a:xfrm>
                <a:off x="2073275" y="771525"/>
                <a:ext cx="200025" cy="287338"/>
              </a:xfrm>
              <a:custGeom>
                <a:avLst/>
                <a:gdLst/>
                <a:ahLst/>
                <a:cxnLst/>
                <a:rect l="l" t="t" r="r" b="b"/>
                <a:pathLst>
                  <a:path w="632" h="903" extrusionOk="0">
                    <a:moveTo>
                      <a:pt x="542" y="286"/>
                    </a:moveTo>
                    <a:lnTo>
                      <a:pt x="542" y="290"/>
                    </a:lnTo>
                    <a:lnTo>
                      <a:pt x="541" y="292"/>
                    </a:lnTo>
                    <a:lnTo>
                      <a:pt x="540" y="295"/>
                    </a:lnTo>
                    <a:lnTo>
                      <a:pt x="538" y="297"/>
                    </a:lnTo>
                    <a:lnTo>
                      <a:pt x="536" y="298"/>
                    </a:lnTo>
                    <a:lnTo>
                      <a:pt x="534" y="300"/>
                    </a:lnTo>
                    <a:lnTo>
                      <a:pt x="530" y="301"/>
                    </a:lnTo>
                    <a:lnTo>
                      <a:pt x="527" y="301"/>
                    </a:lnTo>
                    <a:lnTo>
                      <a:pt x="106" y="301"/>
                    </a:lnTo>
                    <a:lnTo>
                      <a:pt x="102" y="300"/>
                    </a:lnTo>
                    <a:lnTo>
                      <a:pt x="100" y="300"/>
                    </a:lnTo>
                    <a:lnTo>
                      <a:pt x="97" y="298"/>
                    </a:lnTo>
                    <a:lnTo>
                      <a:pt x="95" y="297"/>
                    </a:lnTo>
                    <a:lnTo>
                      <a:pt x="94" y="295"/>
                    </a:lnTo>
                    <a:lnTo>
                      <a:pt x="92" y="292"/>
                    </a:lnTo>
                    <a:lnTo>
                      <a:pt x="91" y="290"/>
                    </a:lnTo>
                    <a:lnTo>
                      <a:pt x="91" y="286"/>
                    </a:lnTo>
                    <a:lnTo>
                      <a:pt x="91" y="105"/>
                    </a:lnTo>
                    <a:lnTo>
                      <a:pt x="91" y="102"/>
                    </a:lnTo>
                    <a:lnTo>
                      <a:pt x="92" y="100"/>
                    </a:lnTo>
                    <a:lnTo>
                      <a:pt x="94" y="97"/>
                    </a:lnTo>
                    <a:lnTo>
                      <a:pt x="95" y="94"/>
                    </a:lnTo>
                    <a:lnTo>
                      <a:pt x="97" y="93"/>
                    </a:lnTo>
                    <a:lnTo>
                      <a:pt x="100" y="91"/>
                    </a:lnTo>
                    <a:lnTo>
                      <a:pt x="102" y="91"/>
                    </a:lnTo>
                    <a:lnTo>
                      <a:pt x="106" y="90"/>
                    </a:lnTo>
                    <a:lnTo>
                      <a:pt x="527" y="90"/>
                    </a:lnTo>
                    <a:lnTo>
                      <a:pt x="530" y="91"/>
                    </a:lnTo>
                    <a:lnTo>
                      <a:pt x="534" y="91"/>
                    </a:lnTo>
                    <a:lnTo>
                      <a:pt x="536" y="93"/>
                    </a:lnTo>
                    <a:lnTo>
                      <a:pt x="538" y="94"/>
                    </a:lnTo>
                    <a:lnTo>
                      <a:pt x="540" y="97"/>
                    </a:lnTo>
                    <a:lnTo>
                      <a:pt x="541" y="100"/>
                    </a:lnTo>
                    <a:lnTo>
                      <a:pt x="542" y="102"/>
                    </a:lnTo>
                    <a:lnTo>
                      <a:pt x="542" y="105"/>
                    </a:lnTo>
                    <a:lnTo>
                      <a:pt x="542" y="286"/>
                    </a:lnTo>
                    <a:close/>
                    <a:moveTo>
                      <a:pt x="527" y="422"/>
                    </a:moveTo>
                    <a:lnTo>
                      <a:pt x="467" y="422"/>
                    </a:lnTo>
                    <a:lnTo>
                      <a:pt x="464" y="422"/>
                    </a:lnTo>
                    <a:lnTo>
                      <a:pt x="462" y="420"/>
                    </a:lnTo>
                    <a:lnTo>
                      <a:pt x="458" y="419"/>
                    </a:lnTo>
                    <a:lnTo>
                      <a:pt x="456" y="417"/>
                    </a:lnTo>
                    <a:lnTo>
                      <a:pt x="454" y="415"/>
                    </a:lnTo>
                    <a:lnTo>
                      <a:pt x="453" y="412"/>
                    </a:lnTo>
                    <a:lnTo>
                      <a:pt x="452" y="410"/>
                    </a:lnTo>
                    <a:lnTo>
                      <a:pt x="452" y="407"/>
                    </a:lnTo>
                    <a:lnTo>
                      <a:pt x="452" y="403"/>
                    </a:lnTo>
                    <a:lnTo>
                      <a:pt x="453" y="401"/>
                    </a:lnTo>
                    <a:lnTo>
                      <a:pt x="454" y="398"/>
                    </a:lnTo>
                    <a:lnTo>
                      <a:pt x="456" y="396"/>
                    </a:lnTo>
                    <a:lnTo>
                      <a:pt x="458" y="394"/>
                    </a:lnTo>
                    <a:lnTo>
                      <a:pt x="462" y="393"/>
                    </a:lnTo>
                    <a:lnTo>
                      <a:pt x="464" y="392"/>
                    </a:lnTo>
                    <a:lnTo>
                      <a:pt x="467" y="392"/>
                    </a:lnTo>
                    <a:lnTo>
                      <a:pt x="527" y="392"/>
                    </a:lnTo>
                    <a:lnTo>
                      <a:pt x="530" y="392"/>
                    </a:lnTo>
                    <a:lnTo>
                      <a:pt x="534" y="393"/>
                    </a:lnTo>
                    <a:lnTo>
                      <a:pt x="536" y="394"/>
                    </a:lnTo>
                    <a:lnTo>
                      <a:pt x="538" y="396"/>
                    </a:lnTo>
                    <a:lnTo>
                      <a:pt x="540" y="398"/>
                    </a:lnTo>
                    <a:lnTo>
                      <a:pt x="541" y="401"/>
                    </a:lnTo>
                    <a:lnTo>
                      <a:pt x="542" y="403"/>
                    </a:lnTo>
                    <a:lnTo>
                      <a:pt x="542" y="407"/>
                    </a:lnTo>
                    <a:lnTo>
                      <a:pt x="542" y="410"/>
                    </a:lnTo>
                    <a:lnTo>
                      <a:pt x="541" y="412"/>
                    </a:lnTo>
                    <a:lnTo>
                      <a:pt x="540" y="415"/>
                    </a:lnTo>
                    <a:lnTo>
                      <a:pt x="538" y="417"/>
                    </a:lnTo>
                    <a:lnTo>
                      <a:pt x="536" y="419"/>
                    </a:lnTo>
                    <a:lnTo>
                      <a:pt x="534" y="420"/>
                    </a:lnTo>
                    <a:lnTo>
                      <a:pt x="530" y="422"/>
                    </a:lnTo>
                    <a:lnTo>
                      <a:pt x="527" y="422"/>
                    </a:lnTo>
                    <a:lnTo>
                      <a:pt x="527" y="422"/>
                    </a:lnTo>
                    <a:close/>
                    <a:moveTo>
                      <a:pt x="527" y="542"/>
                    </a:moveTo>
                    <a:lnTo>
                      <a:pt x="467" y="542"/>
                    </a:lnTo>
                    <a:lnTo>
                      <a:pt x="464" y="542"/>
                    </a:lnTo>
                    <a:lnTo>
                      <a:pt x="462" y="541"/>
                    </a:lnTo>
                    <a:lnTo>
                      <a:pt x="458" y="540"/>
                    </a:lnTo>
                    <a:lnTo>
                      <a:pt x="456" y="537"/>
                    </a:lnTo>
                    <a:lnTo>
                      <a:pt x="454" y="535"/>
                    </a:lnTo>
                    <a:lnTo>
                      <a:pt x="453" y="533"/>
                    </a:lnTo>
                    <a:lnTo>
                      <a:pt x="452" y="530"/>
                    </a:lnTo>
                    <a:lnTo>
                      <a:pt x="452" y="527"/>
                    </a:lnTo>
                    <a:lnTo>
                      <a:pt x="452" y="523"/>
                    </a:lnTo>
                    <a:lnTo>
                      <a:pt x="453" y="521"/>
                    </a:lnTo>
                    <a:lnTo>
                      <a:pt x="454" y="518"/>
                    </a:lnTo>
                    <a:lnTo>
                      <a:pt x="456" y="516"/>
                    </a:lnTo>
                    <a:lnTo>
                      <a:pt x="458" y="515"/>
                    </a:lnTo>
                    <a:lnTo>
                      <a:pt x="462" y="513"/>
                    </a:lnTo>
                    <a:lnTo>
                      <a:pt x="464" y="513"/>
                    </a:lnTo>
                    <a:lnTo>
                      <a:pt x="467" y="512"/>
                    </a:lnTo>
                    <a:lnTo>
                      <a:pt x="527" y="512"/>
                    </a:lnTo>
                    <a:lnTo>
                      <a:pt x="530" y="513"/>
                    </a:lnTo>
                    <a:lnTo>
                      <a:pt x="534" y="513"/>
                    </a:lnTo>
                    <a:lnTo>
                      <a:pt x="536" y="515"/>
                    </a:lnTo>
                    <a:lnTo>
                      <a:pt x="538" y="516"/>
                    </a:lnTo>
                    <a:lnTo>
                      <a:pt x="540" y="518"/>
                    </a:lnTo>
                    <a:lnTo>
                      <a:pt x="541" y="521"/>
                    </a:lnTo>
                    <a:lnTo>
                      <a:pt x="542" y="523"/>
                    </a:lnTo>
                    <a:lnTo>
                      <a:pt x="542" y="527"/>
                    </a:lnTo>
                    <a:lnTo>
                      <a:pt x="542" y="530"/>
                    </a:lnTo>
                    <a:lnTo>
                      <a:pt x="541" y="533"/>
                    </a:lnTo>
                    <a:lnTo>
                      <a:pt x="540" y="535"/>
                    </a:lnTo>
                    <a:lnTo>
                      <a:pt x="538" y="537"/>
                    </a:lnTo>
                    <a:lnTo>
                      <a:pt x="536" y="540"/>
                    </a:lnTo>
                    <a:lnTo>
                      <a:pt x="534" y="541"/>
                    </a:lnTo>
                    <a:lnTo>
                      <a:pt x="530" y="542"/>
                    </a:lnTo>
                    <a:lnTo>
                      <a:pt x="527" y="542"/>
                    </a:lnTo>
                    <a:lnTo>
                      <a:pt x="527" y="542"/>
                    </a:lnTo>
                    <a:close/>
                    <a:moveTo>
                      <a:pt x="527" y="663"/>
                    </a:moveTo>
                    <a:lnTo>
                      <a:pt x="467" y="663"/>
                    </a:lnTo>
                    <a:lnTo>
                      <a:pt x="464" y="662"/>
                    </a:lnTo>
                    <a:lnTo>
                      <a:pt x="462" y="661"/>
                    </a:lnTo>
                    <a:lnTo>
                      <a:pt x="458" y="660"/>
                    </a:lnTo>
                    <a:lnTo>
                      <a:pt x="456" y="658"/>
                    </a:lnTo>
                    <a:lnTo>
                      <a:pt x="454" y="655"/>
                    </a:lnTo>
                    <a:lnTo>
                      <a:pt x="453" y="653"/>
                    </a:lnTo>
                    <a:lnTo>
                      <a:pt x="452" y="650"/>
                    </a:lnTo>
                    <a:lnTo>
                      <a:pt x="452" y="648"/>
                    </a:lnTo>
                    <a:lnTo>
                      <a:pt x="452" y="645"/>
                    </a:lnTo>
                    <a:lnTo>
                      <a:pt x="453" y="641"/>
                    </a:lnTo>
                    <a:lnTo>
                      <a:pt x="454" y="639"/>
                    </a:lnTo>
                    <a:lnTo>
                      <a:pt x="456" y="637"/>
                    </a:lnTo>
                    <a:lnTo>
                      <a:pt x="458" y="635"/>
                    </a:lnTo>
                    <a:lnTo>
                      <a:pt x="462" y="634"/>
                    </a:lnTo>
                    <a:lnTo>
                      <a:pt x="464" y="633"/>
                    </a:lnTo>
                    <a:lnTo>
                      <a:pt x="467" y="633"/>
                    </a:lnTo>
                    <a:lnTo>
                      <a:pt x="527" y="633"/>
                    </a:lnTo>
                    <a:lnTo>
                      <a:pt x="530" y="633"/>
                    </a:lnTo>
                    <a:lnTo>
                      <a:pt x="534" y="634"/>
                    </a:lnTo>
                    <a:lnTo>
                      <a:pt x="536" y="635"/>
                    </a:lnTo>
                    <a:lnTo>
                      <a:pt x="538" y="637"/>
                    </a:lnTo>
                    <a:lnTo>
                      <a:pt x="540" y="639"/>
                    </a:lnTo>
                    <a:lnTo>
                      <a:pt x="541" y="641"/>
                    </a:lnTo>
                    <a:lnTo>
                      <a:pt x="542" y="645"/>
                    </a:lnTo>
                    <a:lnTo>
                      <a:pt x="542" y="648"/>
                    </a:lnTo>
                    <a:lnTo>
                      <a:pt x="542" y="650"/>
                    </a:lnTo>
                    <a:lnTo>
                      <a:pt x="541" y="653"/>
                    </a:lnTo>
                    <a:lnTo>
                      <a:pt x="540" y="655"/>
                    </a:lnTo>
                    <a:lnTo>
                      <a:pt x="538" y="658"/>
                    </a:lnTo>
                    <a:lnTo>
                      <a:pt x="536" y="660"/>
                    </a:lnTo>
                    <a:lnTo>
                      <a:pt x="534" y="662"/>
                    </a:lnTo>
                    <a:lnTo>
                      <a:pt x="530" y="662"/>
                    </a:lnTo>
                    <a:lnTo>
                      <a:pt x="527" y="663"/>
                    </a:lnTo>
                    <a:lnTo>
                      <a:pt x="527" y="663"/>
                    </a:lnTo>
                    <a:close/>
                    <a:moveTo>
                      <a:pt x="347" y="633"/>
                    </a:moveTo>
                    <a:lnTo>
                      <a:pt x="407" y="633"/>
                    </a:lnTo>
                    <a:lnTo>
                      <a:pt x="410" y="633"/>
                    </a:lnTo>
                    <a:lnTo>
                      <a:pt x="412" y="634"/>
                    </a:lnTo>
                    <a:lnTo>
                      <a:pt x="416" y="635"/>
                    </a:lnTo>
                    <a:lnTo>
                      <a:pt x="418" y="637"/>
                    </a:lnTo>
                    <a:lnTo>
                      <a:pt x="420" y="639"/>
                    </a:lnTo>
                    <a:lnTo>
                      <a:pt x="421" y="641"/>
                    </a:lnTo>
                    <a:lnTo>
                      <a:pt x="422" y="645"/>
                    </a:lnTo>
                    <a:lnTo>
                      <a:pt x="422" y="648"/>
                    </a:lnTo>
                    <a:lnTo>
                      <a:pt x="422" y="650"/>
                    </a:lnTo>
                    <a:lnTo>
                      <a:pt x="421" y="653"/>
                    </a:lnTo>
                    <a:lnTo>
                      <a:pt x="420" y="655"/>
                    </a:lnTo>
                    <a:lnTo>
                      <a:pt x="418" y="658"/>
                    </a:lnTo>
                    <a:lnTo>
                      <a:pt x="416" y="660"/>
                    </a:lnTo>
                    <a:lnTo>
                      <a:pt x="412" y="662"/>
                    </a:lnTo>
                    <a:lnTo>
                      <a:pt x="410" y="662"/>
                    </a:lnTo>
                    <a:lnTo>
                      <a:pt x="407" y="663"/>
                    </a:lnTo>
                    <a:lnTo>
                      <a:pt x="347" y="663"/>
                    </a:lnTo>
                    <a:lnTo>
                      <a:pt x="344" y="662"/>
                    </a:lnTo>
                    <a:lnTo>
                      <a:pt x="340" y="661"/>
                    </a:lnTo>
                    <a:lnTo>
                      <a:pt x="338" y="660"/>
                    </a:lnTo>
                    <a:lnTo>
                      <a:pt x="336" y="658"/>
                    </a:lnTo>
                    <a:lnTo>
                      <a:pt x="334" y="655"/>
                    </a:lnTo>
                    <a:lnTo>
                      <a:pt x="333" y="653"/>
                    </a:lnTo>
                    <a:lnTo>
                      <a:pt x="332" y="650"/>
                    </a:lnTo>
                    <a:lnTo>
                      <a:pt x="332" y="648"/>
                    </a:lnTo>
                    <a:lnTo>
                      <a:pt x="332" y="645"/>
                    </a:lnTo>
                    <a:lnTo>
                      <a:pt x="333" y="641"/>
                    </a:lnTo>
                    <a:lnTo>
                      <a:pt x="334" y="639"/>
                    </a:lnTo>
                    <a:lnTo>
                      <a:pt x="336" y="637"/>
                    </a:lnTo>
                    <a:lnTo>
                      <a:pt x="338" y="635"/>
                    </a:lnTo>
                    <a:lnTo>
                      <a:pt x="340" y="634"/>
                    </a:lnTo>
                    <a:lnTo>
                      <a:pt x="344" y="633"/>
                    </a:lnTo>
                    <a:lnTo>
                      <a:pt x="347" y="633"/>
                    </a:lnTo>
                    <a:close/>
                    <a:moveTo>
                      <a:pt x="332" y="407"/>
                    </a:moveTo>
                    <a:lnTo>
                      <a:pt x="332" y="403"/>
                    </a:lnTo>
                    <a:lnTo>
                      <a:pt x="333" y="401"/>
                    </a:lnTo>
                    <a:lnTo>
                      <a:pt x="334" y="398"/>
                    </a:lnTo>
                    <a:lnTo>
                      <a:pt x="336" y="396"/>
                    </a:lnTo>
                    <a:lnTo>
                      <a:pt x="338" y="394"/>
                    </a:lnTo>
                    <a:lnTo>
                      <a:pt x="340" y="393"/>
                    </a:lnTo>
                    <a:lnTo>
                      <a:pt x="344" y="392"/>
                    </a:lnTo>
                    <a:lnTo>
                      <a:pt x="347" y="392"/>
                    </a:lnTo>
                    <a:lnTo>
                      <a:pt x="407" y="392"/>
                    </a:lnTo>
                    <a:lnTo>
                      <a:pt x="410" y="392"/>
                    </a:lnTo>
                    <a:lnTo>
                      <a:pt x="412" y="393"/>
                    </a:lnTo>
                    <a:lnTo>
                      <a:pt x="416" y="394"/>
                    </a:lnTo>
                    <a:lnTo>
                      <a:pt x="418" y="396"/>
                    </a:lnTo>
                    <a:lnTo>
                      <a:pt x="420" y="398"/>
                    </a:lnTo>
                    <a:lnTo>
                      <a:pt x="421" y="401"/>
                    </a:lnTo>
                    <a:lnTo>
                      <a:pt x="422" y="403"/>
                    </a:lnTo>
                    <a:lnTo>
                      <a:pt x="422" y="407"/>
                    </a:lnTo>
                    <a:lnTo>
                      <a:pt x="422" y="410"/>
                    </a:lnTo>
                    <a:lnTo>
                      <a:pt x="421" y="412"/>
                    </a:lnTo>
                    <a:lnTo>
                      <a:pt x="420" y="415"/>
                    </a:lnTo>
                    <a:lnTo>
                      <a:pt x="418" y="417"/>
                    </a:lnTo>
                    <a:lnTo>
                      <a:pt x="416" y="419"/>
                    </a:lnTo>
                    <a:lnTo>
                      <a:pt x="412" y="420"/>
                    </a:lnTo>
                    <a:lnTo>
                      <a:pt x="410" y="422"/>
                    </a:lnTo>
                    <a:lnTo>
                      <a:pt x="407" y="422"/>
                    </a:lnTo>
                    <a:lnTo>
                      <a:pt x="347" y="422"/>
                    </a:lnTo>
                    <a:lnTo>
                      <a:pt x="344" y="422"/>
                    </a:lnTo>
                    <a:lnTo>
                      <a:pt x="340" y="420"/>
                    </a:lnTo>
                    <a:lnTo>
                      <a:pt x="338" y="419"/>
                    </a:lnTo>
                    <a:lnTo>
                      <a:pt x="336" y="417"/>
                    </a:lnTo>
                    <a:lnTo>
                      <a:pt x="334" y="415"/>
                    </a:lnTo>
                    <a:lnTo>
                      <a:pt x="333" y="412"/>
                    </a:lnTo>
                    <a:lnTo>
                      <a:pt x="332" y="410"/>
                    </a:lnTo>
                    <a:lnTo>
                      <a:pt x="332" y="407"/>
                    </a:lnTo>
                    <a:lnTo>
                      <a:pt x="332" y="407"/>
                    </a:lnTo>
                    <a:close/>
                    <a:moveTo>
                      <a:pt x="347" y="512"/>
                    </a:moveTo>
                    <a:lnTo>
                      <a:pt x="407" y="512"/>
                    </a:lnTo>
                    <a:lnTo>
                      <a:pt x="410" y="513"/>
                    </a:lnTo>
                    <a:lnTo>
                      <a:pt x="412" y="513"/>
                    </a:lnTo>
                    <a:lnTo>
                      <a:pt x="416" y="515"/>
                    </a:lnTo>
                    <a:lnTo>
                      <a:pt x="418" y="516"/>
                    </a:lnTo>
                    <a:lnTo>
                      <a:pt x="420" y="518"/>
                    </a:lnTo>
                    <a:lnTo>
                      <a:pt x="421" y="521"/>
                    </a:lnTo>
                    <a:lnTo>
                      <a:pt x="422" y="523"/>
                    </a:lnTo>
                    <a:lnTo>
                      <a:pt x="422" y="527"/>
                    </a:lnTo>
                    <a:lnTo>
                      <a:pt x="422" y="530"/>
                    </a:lnTo>
                    <a:lnTo>
                      <a:pt x="421" y="533"/>
                    </a:lnTo>
                    <a:lnTo>
                      <a:pt x="420" y="535"/>
                    </a:lnTo>
                    <a:lnTo>
                      <a:pt x="418" y="537"/>
                    </a:lnTo>
                    <a:lnTo>
                      <a:pt x="416" y="540"/>
                    </a:lnTo>
                    <a:lnTo>
                      <a:pt x="412" y="541"/>
                    </a:lnTo>
                    <a:lnTo>
                      <a:pt x="410" y="542"/>
                    </a:lnTo>
                    <a:lnTo>
                      <a:pt x="407" y="542"/>
                    </a:lnTo>
                    <a:lnTo>
                      <a:pt x="347" y="542"/>
                    </a:lnTo>
                    <a:lnTo>
                      <a:pt x="344" y="542"/>
                    </a:lnTo>
                    <a:lnTo>
                      <a:pt x="340" y="541"/>
                    </a:lnTo>
                    <a:lnTo>
                      <a:pt x="338" y="540"/>
                    </a:lnTo>
                    <a:lnTo>
                      <a:pt x="336" y="537"/>
                    </a:lnTo>
                    <a:lnTo>
                      <a:pt x="334" y="535"/>
                    </a:lnTo>
                    <a:lnTo>
                      <a:pt x="333" y="533"/>
                    </a:lnTo>
                    <a:lnTo>
                      <a:pt x="332" y="530"/>
                    </a:lnTo>
                    <a:lnTo>
                      <a:pt x="332" y="527"/>
                    </a:lnTo>
                    <a:lnTo>
                      <a:pt x="332" y="523"/>
                    </a:lnTo>
                    <a:lnTo>
                      <a:pt x="333" y="521"/>
                    </a:lnTo>
                    <a:lnTo>
                      <a:pt x="334" y="518"/>
                    </a:lnTo>
                    <a:lnTo>
                      <a:pt x="336" y="516"/>
                    </a:lnTo>
                    <a:lnTo>
                      <a:pt x="338" y="515"/>
                    </a:lnTo>
                    <a:lnTo>
                      <a:pt x="340" y="513"/>
                    </a:lnTo>
                    <a:lnTo>
                      <a:pt x="344" y="513"/>
                    </a:lnTo>
                    <a:lnTo>
                      <a:pt x="347" y="512"/>
                    </a:lnTo>
                    <a:close/>
                    <a:moveTo>
                      <a:pt x="527" y="783"/>
                    </a:moveTo>
                    <a:lnTo>
                      <a:pt x="347" y="783"/>
                    </a:lnTo>
                    <a:lnTo>
                      <a:pt x="344" y="783"/>
                    </a:lnTo>
                    <a:lnTo>
                      <a:pt x="340" y="782"/>
                    </a:lnTo>
                    <a:lnTo>
                      <a:pt x="338" y="780"/>
                    </a:lnTo>
                    <a:lnTo>
                      <a:pt x="336" y="779"/>
                    </a:lnTo>
                    <a:lnTo>
                      <a:pt x="334" y="777"/>
                    </a:lnTo>
                    <a:lnTo>
                      <a:pt x="333" y="773"/>
                    </a:lnTo>
                    <a:lnTo>
                      <a:pt x="332" y="771"/>
                    </a:lnTo>
                    <a:lnTo>
                      <a:pt x="332" y="768"/>
                    </a:lnTo>
                    <a:lnTo>
                      <a:pt x="332" y="765"/>
                    </a:lnTo>
                    <a:lnTo>
                      <a:pt x="333" y="762"/>
                    </a:lnTo>
                    <a:lnTo>
                      <a:pt x="334" y="759"/>
                    </a:lnTo>
                    <a:lnTo>
                      <a:pt x="336" y="757"/>
                    </a:lnTo>
                    <a:lnTo>
                      <a:pt x="338" y="755"/>
                    </a:lnTo>
                    <a:lnTo>
                      <a:pt x="340" y="754"/>
                    </a:lnTo>
                    <a:lnTo>
                      <a:pt x="344" y="753"/>
                    </a:lnTo>
                    <a:lnTo>
                      <a:pt x="347" y="753"/>
                    </a:lnTo>
                    <a:lnTo>
                      <a:pt x="527" y="753"/>
                    </a:lnTo>
                    <a:lnTo>
                      <a:pt x="530" y="753"/>
                    </a:lnTo>
                    <a:lnTo>
                      <a:pt x="534" y="754"/>
                    </a:lnTo>
                    <a:lnTo>
                      <a:pt x="536" y="755"/>
                    </a:lnTo>
                    <a:lnTo>
                      <a:pt x="538" y="757"/>
                    </a:lnTo>
                    <a:lnTo>
                      <a:pt x="540" y="759"/>
                    </a:lnTo>
                    <a:lnTo>
                      <a:pt x="541" y="762"/>
                    </a:lnTo>
                    <a:lnTo>
                      <a:pt x="542" y="765"/>
                    </a:lnTo>
                    <a:lnTo>
                      <a:pt x="542" y="768"/>
                    </a:lnTo>
                    <a:lnTo>
                      <a:pt x="542" y="771"/>
                    </a:lnTo>
                    <a:lnTo>
                      <a:pt x="541" y="773"/>
                    </a:lnTo>
                    <a:lnTo>
                      <a:pt x="540" y="777"/>
                    </a:lnTo>
                    <a:lnTo>
                      <a:pt x="538" y="779"/>
                    </a:lnTo>
                    <a:lnTo>
                      <a:pt x="536" y="780"/>
                    </a:lnTo>
                    <a:lnTo>
                      <a:pt x="534" y="782"/>
                    </a:lnTo>
                    <a:lnTo>
                      <a:pt x="530" y="783"/>
                    </a:lnTo>
                    <a:lnTo>
                      <a:pt x="527" y="783"/>
                    </a:lnTo>
                    <a:close/>
                    <a:moveTo>
                      <a:pt x="287" y="422"/>
                    </a:moveTo>
                    <a:lnTo>
                      <a:pt x="227" y="422"/>
                    </a:lnTo>
                    <a:lnTo>
                      <a:pt x="224" y="422"/>
                    </a:lnTo>
                    <a:lnTo>
                      <a:pt x="220" y="420"/>
                    </a:lnTo>
                    <a:lnTo>
                      <a:pt x="218" y="419"/>
                    </a:lnTo>
                    <a:lnTo>
                      <a:pt x="216" y="417"/>
                    </a:lnTo>
                    <a:lnTo>
                      <a:pt x="214" y="415"/>
                    </a:lnTo>
                    <a:lnTo>
                      <a:pt x="213" y="412"/>
                    </a:lnTo>
                    <a:lnTo>
                      <a:pt x="212" y="410"/>
                    </a:lnTo>
                    <a:lnTo>
                      <a:pt x="211" y="407"/>
                    </a:lnTo>
                    <a:lnTo>
                      <a:pt x="212" y="403"/>
                    </a:lnTo>
                    <a:lnTo>
                      <a:pt x="213" y="401"/>
                    </a:lnTo>
                    <a:lnTo>
                      <a:pt x="214" y="398"/>
                    </a:lnTo>
                    <a:lnTo>
                      <a:pt x="216" y="396"/>
                    </a:lnTo>
                    <a:lnTo>
                      <a:pt x="218" y="394"/>
                    </a:lnTo>
                    <a:lnTo>
                      <a:pt x="220" y="393"/>
                    </a:lnTo>
                    <a:lnTo>
                      <a:pt x="224" y="392"/>
                    </a:lnTo>
                    <a:lnTo>
                      <a:pt x="227" y="392"/>
                    </a:lnTo>
                    <a:lnTo>
                      <a:pt x="287" y="392"/>
                    </a:lnTo>
                    <a:lnTo>
                      <a:pt x="289" y="392"/>
                    </a:lnTo>
                    <a:lnTo>
                      <a:pt x="292" y="393"/>
                    </a:lnTo>
                    <a:lnTo>
                      <a:pt x="294" y="394"/>
                    </a:lnTo>
                    <a:lnTo>
                      <a:pt x="298" y="396"/>
                    </a:lnTo>
                    <a:lnTo>
                      <a:pt x="299" y="398"/>
                    </a:lnTo>
                    <a:lnTo>
                      <a:pt x="301" y="401"/>
                    </a:lnTo>
                    <a:lnTo>
                      <a:pt x="301" y="403"/>
                    </a:lnTo>
                    <a:lnTo>
                      <a:pt x="302" y="407"/>
                    </a:lnTo>
                    <a:lnTo>
                      <a:pt x="301" y="410"/>
                    </a:lnTo>
                    <a:lnTo>
                      <a:pt x="301" y="412"/>
                    </a:lnTo>
                    <a:lnTo>
                      <a:pt x="299" y="415"/>
                    </a:lnTo>
                    <a:lnTo>
                      <a:pt x="298" y="417"/>
                    </a:lnTo>
                    <a:lnTo>
                      <a:pt x="294" y="419"/>
                    </a:lnTo>
                    <a:lnTo>
                      <a:pt x="292" y="420"/>
                    </a:lnTo>
                    <a:lnTo>
                      <a:pt x="289" y="422"/>
                    </a:lnTo>
                    <a:lnTo>
                      <a:pt x="287" y="422"/>
                    </a:lnTo>
                    <a:lnTo>
                      <a:pt x="287" y="422"/>
                    </a:lnTo>
                    <a:close/>
                    <a:moveTo>
                      <a:pt x="287" y="542"/>
                    </a:moveTo>
                    <a:lnTo>
                      <a:pt x="227" y="542"/>
                    </a:lnTo>
                    <a:lnTo>
                      <a:pt x="224" y="542"/>
                    </a:lnTo>
                    <a:lnTo>
                      <a:pt x="220" y="541"/>
                    </a:lnTo>
                    <a:lnTo>
                      <a:pt x="218" y="540"/>
                    </a:lnTo>
                    <a:lnTo>
                      <a:pt x="216" y="537"/>
                    </a:lnTo>
                    <a:lnTo>
                      <a:pt x="214" y="535"/>
                    </a:lnTo>
                    <a:lnTo>
                      <a:pt x="213" y="533"/>
                    </a:lnTo>
                    <a:lnTo>
                      <a:pt x="212" y="530"/>
                    </a:lnTo>
                    <a:lnTo>
                      <a:pt x="211" y="527"/>
                    </a:lnTo>
                    <a:lnTo>
                      <a:pt x="212" y="523"/>
                    </a:lnTo>
                    <a:lnTo>
                      <a:pt x="213" y="521"/>
                    </a:lnTo>
                    <a:lnTo>
                      <a:pt x="214" y="518"/>
                    </a:lnTo>
                    <a:lnTo>
                      <a:pt x="216" y="516"/>
                    </a:lnTo>
                    <a:lnTo>
                      <a:pt x="218" y="515"/>
                    </a:lnTo>
                    <a:lnTo>
                      <a:pt x="220" y="513"/>
                    </a:lnTo>
                    <a:lnTo>
                      <a:pt x="224" y="513"/>
                    </a:lnTo>
                    <a:lnTo>
                      <a:pt x="227" y="512"/>
                    </a:lnTo>
                    <a:lnTo>
                      <a:pt x="287" y="512"/>
                    </a:lnTo>
                    <a:lnTo>
                      <a:pt x="289" y="513"/>
                    </a:lnTo>
                    <a:lnTo>
                      <a:pt x="292" y="513"/>
                    </a:lnTo>
                    <a:lnTo>
                      <a:pt x="294" y="515"/>
                    </a:lnTo>
                    <a:lnTo>
                      <a:pt x="298" y="516"/>
                    </a:lnTo>
                    <a:lnTo>
                      <a:pt x="299" y="518"/>
                    </a:lnTo>
                    <a:lnTo>
                      <a:pt x="301" y="521"/>
                    </a:lnTo>
                    <a:lnTo>
                      <a:pt x="301" y="523"/>
                    </a:lnTo>
                    <a:lnTo>
                      <a:pt x="302" y="527"/>
                    </a:lnTo>
                    <a:lnTo>
                      <a:pt x="301" y="530"/>
                    </a:lnTo>
                    <a:lnTo>
                      <a:pt x="301" y="533"/>
                    </a:lnTo>
                    <a:lnTo>
                      <a:pt x="299" y="535"/>
                    </a:lnTo>
                    <a:lnTo>
                      <a:pt x="298" y="537"/>
                    </a:lnTo>
                    <a:lnTo>
                      <a:pt x="294" y="540"/>
                    </a:lnTo>
                    <a:lnTo>
                      <a:pt x="292" y="541"/>
                    </a:lnTo>
                    <a:lnTo>
                      <a:pt x="289" y="542"/>
                    </a:lnTo>
                    <a:lnTo>
                      <a:pt x="287" y="542"/>
                    </a:lnTo>
                    <a:lnTo>
                      <a:pt x="287" y="542"/>
                    </a:lnTo>
                    <a:close/>
                    <a:moveTo>
                      <a:pt x="287" y="663"/>
                    </a:moveTo>
                    <a:lnTo>
                      <a:pt x="227" y="663"/>
                    </a:lnTo>
                    <a:lnTo>
                      <a:pt x="224" y="662"/>
                    </a:lnTo>
                    <a:lnTo>
                      <a:pt x="220" y="661"/>
                    </a:lnTo>
                    <a:lnTo>
                      <a:pt x="218" y="660"/>
                    </a:lnTo>
                    <a:lnTo>
                      <a:pt x="216" y="658"/>
                    </a:lnTo>
                    <a:lnTo>
                      <a:pt x="214" y="655"/>
                    </a:lnTo>
                    <a:lnTo>
                      <a:pt x="213" y="653"/>
                    </a:lnTo>
                    <a:lnTo>
                      <a:pt x="212" y="650"/>
                    </a:lnTo>
                    <a:lnTo>
                      <a:pt x="211" y="648"/>
                    </a:lnTo>
                    <a:lnTo>
                      <a:pt x="212" y="645"/>
                    </a:lnTo>
                    <a:lnTo>
                      <a:pt x="213" y="641"/>
                    </a:lnTo>
                    <a:lnTo>
                      <a:pt x="214" y="639"/>
                    </a:lnTo>
                    <a:lnTo>
                      <a:pt x="216" y="637"/>
                    </a:lnTo>
                    <a:lnTo>
                      <a:pt x="218" y="635"/>
                    </a:lnTo>
                    <a:lnTo>
                      <a:pt x="220" y="634"/>
                    </a:lnTo>
                    <a:lnTo>
                      <a:pt x="224" y="633"/>
                    </a:lnTo>
                    <a:lnTo>
                      <a:pt x="227" y="633"/>
                    </a:lnTo>
                    <a:lnTo>
                      <a:pt x="287" y="633"/>
                    </a:lnTo>
                    <a:lnTo>
                      <a:pt x="289" y="633"/>
                    </a:lnTo>
                    <a:lnTo>
                      <a:pt x="292" y="634"/>
                    </a:lnTo>
                    <a:lnTo>
                      <a:pt x="294" y="635"/>
                    </a:lnTo>
                    <a:lnTo>
                      <a:pt x="298" y="637"/>
                    </a:lnTo>
                    <a:lnTo>
                      <a:pt x="299" y="639"/>
                    </a:lnTo>
                    <a:lnTo>
                      <a:pt x="301" y="641"/>
                    </a:lnTo>
                    <a:lnTo>
                      <a:pt x="301" y="645"/>
                    </a:lnTo>
                    <a:lnTo>
                      <a:pt x="302" y="648"/>
                    </a:lnTo>
                    <a:lnTo>
                      <a:pt x="301" y="650"/>
                    </a:lnTo>
                    <a:lnTo>
                      <a:pt x="301" y="653"/>
                    </a:lnTo>
                    <a:lnTo>
                      <a:pt x="299" y="655"/>
                    </a:lnTo>
                    <a:lnTo>
                      <a:pt x="298" y="658"/>
                    </a:lnTo>
                    <a:lnTo>
                      <a:pt x="294" y="660"/>
                    </a:lnTo>
                    <a:lnTo>
                      <a:pt x="292" y="662"/>
                    </a:lnTo>
                    <a:lnTo>
                      <a:pt x="289" y="662"/>
                    </a:lnTo>
                    <a:lnTo>
                      <a:pt x="287" y="663"/>
                    </a:lnTo>
                    <a:lnTo>
                      <a:pt x="287" y="663"/>
                    </a:lnTo>
                    <a:close/>
                    <a:moveTo>
                      <a:pt x="287" y="783"/>
                    </a:moveTo>
                    <a:lnTo>
                      <a:pt x="227" y="783"/>
                    </a:lnTo>
                    <a:lnTo>
                      <a:pt x="224" y="783"/>
                    </a:lnTo>
                    <a:lnTo>
                      <a:pt x="220" y="782"/>
                    </a:lnTo>
                    <a:lnTo>
                      <a:pt x="218" y="780"/>
                    </a:lnTo>
                    <a:lnTo>
                      <a:pt x="216" y="779"/>
                    </a:lnTo>
                    <a:lnTo>
                      <a:pt x="214" y="777"/>
                    </a:lnTo>
                    <a:lnTo>
                      <a:pt x="213" y="773"/>
                    </a:lnTo>
                    <a:lnTo>
                      <a:pt x="212" y="771"/>
                    </a:lnTo>
                    <a:lnTo>
                      <a:pt x="211" y="768"/>
                    </a:lnTo>
                    <a:lnTo>
                      <a:pt x="212" y="765"/>
                    </a:lnTo>
                    <a:lnTo>
                      <a:pt x="213" y="762"/>
                    </a:lnTo>
                    <a:lnTo>
                      <a:pt x="214" y="759"/>
                    </a:lnTo>
                    <a:lnTo>
                      <a:pt x="216" y="757"/>
                    </a:lnTo>
                    <a:lnTo>
                      <a:pt x="218" y="755"/>
                    </a:lnTo>
                    <a:lnTo>
                      <a:pt x="220" y="754"/>
                    </a:lnTo>
                    <a:lnTo>
                      <a:pt x="224" y="753"/>
                    </a:lnTo>
                    <a:lnTo>
                      <a:pt x="227" y="753"/>
                    </a:lnTo>
                    <a:lnTo>
                      <a:pt x="287" y="753"/>
                    </a:lnTo>
                    <a:lnTo>
                      <a:pt x="289" y="753"/>
                    </a:lnTo>
                    <a:lnTo>
                      <a:pt x="292" y="754"/>
                    </a:lnTo>
                    <a:lnTo>
                      <a:pt x="294" y="755"/>
                    </a:lnTo>
                    <a:lnTo>
                      <a:pt x="298" y="757"/>
                    </a:lnTo>
                    <a:lnTo>
                      <a:pt x="299" y="759"/>
                    </a:lnTo>
                    <a:lnTo>
                      <a:pt x="301" y="762"/>
                    </a:lnTo>
                    <a:lnTo>
                      <a:pt x="301" y="765"/>
                    </a:lnTo>
                    <a:lnTo>
                      <a:pt x="302" y="768"/>
                    </a:lnTo>
                    <a:lnTo>
                      <a:pt x="301" y="771"/>
                    </a:lnTo>
                    <a:lnTo>
                      <a:pt x="301" y="773"/>
                    </a:lnTo>
                    <a:lnTo>
                      <a:pt x="299" y="777"/>
                    </a:lnTo>
                    <a:lnTo>
                      <a:pt x="298" y="779"/>
                    </a:lnTo>
                    <a:lnTo>
                      <a:pt x="294" y="780"/>
                    </a:lnTo>
                    <a:lnTo>
                      <a:pt x="292" y="782"/>
                    </a:lnTo>
                    <a:lnTo>
                      <a:pt x="289" y="783"/>
                    </a:lnTo>
                    <a:lnTo>
                      <a:pt x="287" y="783"/>
                    </a:lnTo>
                    <a:close/>
                    <a:moveTo>
                      <a:pt x="166" y="422"/>
                    </a:moveTo>
                    <a:lnTo>
                      <a:pt x="106" y="422"/>
                    </a:lnTo>
                    <a:lnTo>
                      <a:pt x="102" y="422"/>
                    </a:lnTo>
                    <a:lnTo>
                      <a:pt x="100" y="420"/>
                    </a:lnTo>
                    <a:lnTo>
                      <a:pt x="97" y="419"/>
                    </a:lnTo>
                    <a:lnTo>
                      <a:pt x="95" y="417"/>
                    </a:lnTo>
                    <a:lnTo>
                      <a:pt x="94" y="415"/>
                    </a:lnTo>
                    <a:lnTo>
                      <a:pt x="92" y="412"/>
                    </a:lnTo>
                    <a:lnTo>
                      <a:pt x="91" y="410"/>
                    </a:lnTo>
                    <a:lnTo>
                      <a:pt x="91" y="407"/>
                    </a:lnTo>
                    <a:lnTo>
                      <a:pt x="91" y="403"/>
                    </a:lnTo>
                    <a:lnTo>
                      <a:pt x="92" y="401"/>
                    </a:lnTo>
                    <a:lnTo>
                      <a:pt x="94" y="398"/>
                    </a:lnTo>
                    <a:lnTo>
                      <a:pt x="95" y="396"/>
                    </a:lnTo>
                    <a:lnTo>
                      <a:pt x="97" y="394"/>
                    </a:lnTo>
                    <a:lnTo>
                      <a:pt x="100" y="393"/>
                    </a:lnTo>
                    <a:lnTo>
                      <a:pt x="102" y="392"/>
                    </a:lnTo>
                    <a:lnTo>
                      <a:pt x="106" y="392"/>
                    </a:lnTo>
                    <a:lnTo>
                      <a:pt x="166" y="392"/>
                    </a:lnTo>
                    <a:lnTo>
                      <a:pt x="169" y="392"/>
                    </a:lnTo>
                    <a:lnTo>
                      <a:pt x="172" y="393"/>
                    </a:lnTo>
                    <a:lnTo>
                      <a:pt x="174" y="394"/>
                    </a:lnTo>
                    <a:lnTo>
                      <a:pt x="176" y="396"/>
                    </a:lnTo>
                    <a:lnTo>
                      <a:pt x="179" y="398"/>
                    </a:lnTo>
                    <a:lnTo>
                      <a:pt x="180" y="401"/>
                    </a:lnTo>
                    <a:lnTo>
                      <a:pt x="181" y="403"/>
                    </a:lnTo>
                    <a:lnTo>
                      <a:pt x="181" y="407"/>
                    </a:lnTo>
                    <a:lnTo>
                      <a:pt x="181" y="410"/>
                    </a:lnTo>
                    <a:lnTo>
                      <a:pt x="180" y="412"/>
                    </a:lnTo>
                    <a:lnTo>
                      <a:pt x="179" y="415"/>
                    </a:lnTo>
                    <a:lnTo>
                      <a:pt x="176" y="417"/>
                    </a:lnTo>
                    <a:lnTo>
                      <a:pt x="174" y="419"/>
                    </a:lnTo>
                    <a:lnTo>
                      <a:pt x="172" y="420"/>
                    </a:lnTo>
                    <a:lnTo>
                      <a:pt x="169" y="422"/>
                    </a:lnTo>
                    <a:lnTo>
                      <a:pt x="166" y="422"/>
                    </a:lnTo>
                    <a:lnTo>
                      <a:pt x="166" y="422"/>
                    </a:lnTo>
                    <a:close/>
                    <a:moveTo>
                      <a:pt x="166" y="542"/>
                    </a:moveTo>
                    <a:lnTo>
                      <a:pt x="106" y="542"/>
                    </a:lnTo>
                    <a:lnTo>
                      <a:pt x="102" y="542"/>
                    </a:lnTo>
                    <a:lnTo>
                      <a:pt x="100" y="541"/>
                    </a:lnTo>
                    <a:lnTo>
                      <a:pt x="97" y="540"/>
                    </a:lnTo>
                    <a:lnTo>
                      <a:pt x="95" y="537"/>
                    </a:lnTo>
                    <a:lnTo>
                      <a:pt x="94" y="535"/>
                    </a:lnTo>
                    <a:lnTo>
                      <a:pt x="92" y="533"/>
                    </a:lnTo>
                    <a:lnTo>
                      <a:pt x="91" y="530"/>
                    </a:lnTo>
                    <a:lnTo>
                      <a:pt x="91" y="527"/>
                    </a:lnTo>
                    <a:lnTo>
                      <a:pt x="91" y="523"/>
                    </a:lnTo>
                    <a:lnTo>
                      <a:pt x="92" y="521"/>
                    </a:lnTo>
                    <a:lnTo>
                      <a:pt x="94" y="518"/>
                    </a:lnTo>
                    <a:lnTo>
                      <a:pt x="95" y="516"/>
                    </a:lnTo>
                    <a:lnTo>
                      <a:pt x="97" y="515"/>
                    </a:lnTo>
                    <a:lnTo>
                      <a:pt x="100" y="513"/>
                    </a:lnTo>
                    <a:lnTo>
                      <a:pt x="102" y="513"/>
                    </a:lnTo>
                    <a:lnTo>
                      <a:pt x="106" y="512"/>
                    </a:lnTo>
                    <a:lnTo>
                      <a:pt x="166" y="512"/>
                    </a:lnTo>
                    <a:lnTo>
                      <a:pt x="169" y="513"/>
                    </a:lnTo>
                    <a:lnTo>
                      <a:pt x="172" y="513"/>
                    </a:lnTo>
                    <a:lnTo>
                      <a:pt x="174" y="515"/>
                    </a:lnTo>
                    <a:lnTo>
                      <a:pt x="176" y="516"/>
                    </a:lnTo>
                    <a:lnTo>
                      <a:pt x="179" y="518"/>
                    </a:lnTo>
                    <a:lnTo>
                      <a:pt x="180" y="521"/>
                    </a:lnTo>
                    <a:lnTo>
                      <a:pt x="181" y="523"/>
                    </a:lnTo>
                    <a:lnTo>
                      <a:pt x="181" y="527"/>
                    </a:lnTo>
                    <a:lnTo>
                      <a:pt x="181" y="530"/>
                    </a:lnTo>
                    <a:lnTo>
                      <a:pt x="180" y="533"/>
                    </a:lnTo>
                    <a:lnTo>
                      <a:pt x="179" y="535"/>
                    </a:lnTo>
                    <a:lnTo>
                      <a:pt x="176" y="537"/>
                    </a:lnTo>
                    <a:lnTo>
                      <a:pt x="174" y="540"/>
                    </a:lnTo>
                    <a:lnTo>
                      <a:pt x="172" y="541"/>
                    </a:lnTo>
                    <a:lnTo>
                      <a:pt x="169" y="542"/>
                    </a:lnTo>
                    <a:lnTo>
                      <a:pt x="166" y="542"/>
                    </a:lnTo>
                    <a:lnTo>
                      <a:pt x="166" y="542"/>
                    </a:lnTo>
                    <a:close/>
                    <a:moveTo>
                      <a:pt x="166" y="663"/>
                    </a:moveTo>
                    <a:lnTo>
                      <a:pt x="106" y="663"/>
                    </a:lnTo>
                    <a:lnTo>
                      <a:pt x="102" y="662"/>
                    </a:lnTo>
                    <a:lnTo>
                      <a:pt x="100" y="661"/>
                    </a:lnTo>
                    <a:lnTo>
                      <a:pt x="97" y="660"/>
                    </a:lnTo>
                    <a:lnTo>
                      <a:pt x="95" y="658"/>
                    </a:lnTo>
                    <a:lnTo>
                      <a:pt x="94" y="655"/>
                    </a:lnTo>
                    <a:lnTo>
                      <a:pt x="92" y="653"/>
                    </a:lnTo>
                    <a:lnTo>
                      <a:pt x="91" y="650"/>
                    </a:lnTo>
                    <a:lnTo>
                      <a:pt x="91" y="648"/>
                    </a:lnTo>
                    <a:lnTo>
                      <a:pt x="91" y="645"/>
                    </a:lnTo>
                    <a:lnTo>
                      <a:pt x="92" y="641"/>
                    </a:lnTo>
                    <a:lnTo>
                      <a:pt x="94" y="639"/>
                    </a:lnTo>
                    <a:lnTo>
                      <a:pt x="95" y="637"/>
                    </a:lnTo>
                    <a:lnTo>
                      <a:pt x="97" y="635"/>
                    </a:lnTo>
                    <a:lnTo>
                      <a:pt x="100" y="634"/>
                    </a:lnTo>
                    <a:lnTo>
                      <a:pt x="102" y="633"/>
                    </a:lnTo>
                    <a:lnTo>
                      <a:pt x="106" y="633"/>
                    </a:lnTo>
                    <a:lnTo>
                      <a:pt x="166" y="633"/>
                    </a:lnTo>
                    <a:lnTo>
                      <a:pt x="169" y="633"/>
                    </a:lnTo>
                    <a:lnTo>
                      <a:pt x="172" y="634"/>
                    </a:lnTo>
                    <a:lnTo>
                      <a:pt x="174" y="635"/>
                    </a:lnTo>
                    <a:lnTo>
                      <a:pt x="176" y="637"/>
                    </a:lnTo>
                    <a:lnTo>
                      <a:pt x="179" y="639"/>
                    </a:lnTo>
                    <a:lnTo>
                      <a:pt x="180" y="641"/>
                    </a:lnTo>
                    <a:lnTo>
                      <a:pt x="181" y="645"/>
                    </a:lnTo>
                    <a:lnTo>
                      <a:pt x="181" y="648"/>
                    </a:lnTo>
                    <a:lnTo>
                      <a:pt x="181" y="650"/>
                    </a:lnTo>
                    <a:lnTo>
                      <a:pt x="180" y="653"/>
                    </a:lnTo>
                    <a:lnTo>
                      <a:pt x="179" y="655"/>
                    </a:lnTo>
                    <a:lnTo>
                      <a:pt x="176" y="658"/>
                    </a:lnTo>
                    <a:lnTo>
                      <a:pt x="174" y="660"/>
                    </a:lnTo>
                    <a:lnTo>
                      <a:pt x="172" y="662"/>
                    </a:lnTo>
                    <a:lnTo>
                      <a:pt x="169" y="662"/>
                    </a:lnTo>
                    <a:lnTo>
                      <a:pt x="166" y="663"/>
                    </a:lnTo>
                    <a:lnTo>
                      <a:pt x="166" y="663"/>
                    </a:lnTo>
                    <a:close/>
                    <a:moveTo>
                      <a:pt x="166" y="783"/>
                    </a:moveTo>
                    <a:lnTo>
                      <a:pt x="106" y="783"/>
                    </a:lnTo>
                    <a:lnTo>
                      <a:pt x="102" y="783"/>
                    </a:lnTo>
                    <a:lnTo>
                      <a:pt x="100" y="782"/>
                    </a:lnTo>
                    <a:lnTo>
                      <a:pt x="97" y="780"/>
                    </a:lnTo>
                    <a:lnTo>
                      <a:pt x="95" y="779"/>
                    </a:lnTo>
                    <a:lnTo>
                      <a:pt x="94" y="777"/>
                    </a:lnTo>
                    <a:lnTo>
                      <a:pt x="92" y="773"/>
                    </a:lnTo>
                    <a:lnTo>
                      <a:pt x="91" y="771"/>
                    </a:lnTo>
                    <a:lnTo>
                      <a:pt x="91" y="768"/>
                    </a:lnTo>
                    <a:lnTo>
                      <a:pt x="91" y="765"/>
                    </a:lnTo>
                    <a:lnTo>
                      <a:pt x="92" y="762"/>
                    </a:lnTo>
                    <a:lnTo>
                      <a:pt x="94" y="759"/>
                    </a:lnTo>
                    <a:lnTo>
                      <a:pt x="95" y="757"/>
                    </a:lnTo>
                    <a:lnTo>
                      <a:pt x="97" y="755"/>
                    </a:lnTo>
                    <a:lnTo>
                      <a:pt x="100" y="754"/>
                    </a:lnTo>
                    <a:lnTo>
                      <a:pt x="102" y="753"/>
                    </a:lnTo>
                    <a:lnTo>
                      <a:pt x="106" y="753"/>
                    </a:lnTo>
                    <a:lnTo>
                      <a:pt x="166" y="753"/>
                    </a:lnTo>
                    <a:lnTo>
                      <a:pt x="169" y="753"/>
                    </a:lnTo>
                    <a:lnTo>
                      <a:pt x="172" y="754"/>
                    </a:lnTo>
                    <a:lnTo>
                      <a:pt x="174" y="755"/>
                    </a:lnTo>
                    <a:lnTo>
                      <a:pt x="176" y="757"/>
                    </a:lnTo>
                    <a:lnTo>
                      <a:pt x="179" y="759"/>
                    </a:lnTo>
                    <a:lnTo>
                      <a:pt x="180" y="762"/>
                    </a:lnTo>
                    <a:lnTo>
                      <a:pt x="181" y="765"/>
                    </a:lnTo>
                    <a:lnTo>
                      <a:pt x="181" y="768"/>
                    </a:lnTo>
                    <a:lnTo>
                      <a:pt x="181" y="771"/>
                    </a:lnTo>
                    <a:lnTo>
                      <a:pt x="180" y="773"/>
                    </a:lnTo>
                    <a:lnTo>
                      <a:pt x="179" y="777"/>
                    </a:lnTo>
                    <a:lnTo>
                      <a:pt x="176" y="779"/>
                    </a:lnTo>
                    <a:lnTo>
                      <a:pt x="174" y="780"/>
                    </a:lnTo>
                    <a:lnTo>
                      <a:pt x="172" y="782"/>
                    </a:lnTo>
                    <a:lnTo>
                      <a:pt x="169" y="783"/>
                    </a:lnTo>
                    <a:lnTo>
                      <a:pt x="166" y="783"/>
                    </a:lnTo>
                    <a:close/>
                    <a:moveTo>
                      <a:pt x="587" y="0"/>
                    </a:moveTo>
                    <a:lnTo>
                      <a:pt x="46" y="0"/>
                    </a:lnTo>
                    <a:lnTo>
                      <a:pt x="37" y="1"/>
                    </a:lnTo>
                    <a:lnTo>
                      <a:pt x="28" y="3"/>
                    </a:lnTo>
                    <a:lnTo>
                      <a:pt x="21" y="8"/>
                    </a:lnTo>
                    <a:lnTo>
                      <a:pt x="13" y="13"/>
                    </a:lnTo>
                    <a:lnTo>
                      <a:pt x="8" y="20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0" y="858"/>
                    </a:lnTo>
                    <a:lnTo>
                      <a:pt x="2" y="868"/>
                    </a:lnTo>
                    <a:lnTo>
                      <a:pt x="4" y="875"/>
                    </a:lnTo>
                    <a:lnTo>
                      <a:pt x="8" y="884"/>
                    </a:lnTo>
                    <a:lnTo>
                      <a:pt x="13" y="890"/>
                    </a:lnTo>
                    <a:lnTo>
                      <a:pt x="21" y="896"/>
                    </a:lnTo>
                    <a:lnTo>
                      <a:pt x="28" y="900"/>
                    </a:lnTo>
                    <a:lnTo>
                      <a:pt x="37" y="902"/>
                    </a:lnTo>
                    <a:lnTo>
                      <a:pt x="46" y="903"/>
                    </a:lnTo>
                    <a:lnTo>
                      <a:pt x="587" y="903"/>
                    </a:lnTo>
                    <a:lnTo>
                      <a:pt x="597" y="902"/>
                    </a:lnTo>
                    <a:lnTo>
                      <a:pt x="605" y="900"/>
                    </a:lnTo>
                    <a:lnTo>
                      <a:pt x="613" y="896"/>
                    </a:lnTo>
                    <a:lnTo>
                      <a:pt x="619" y="890"/>
                    </a:lnTo>
                    <a:lnTo>
                      <a:pt x="625" y="884"/>
                    </a:lnTo>
                    <a:lnTo>
                      <a:pt x="629" y="875"/>
                    </a:lnTo>
                    <a:lnTo>
                      <a:pt x="632" y="868"/>
                    </a:lnTo>
                    <a:lnTo>
                      <a:pt x="632" y="858"/>
                    </a:lnTo>
                    <a:lnTo>
                      <a:pt x="632" y="45"/>
                    </a:lnTo>
                    <a:lnTo>
                      <a:pt x="632" y="36"/>
                    </a:lnTo>
                    <a:lnTo>
                      <a:pt x="629" y="28"/>
                    </a:lnTo>
                    <a:lnTo>
                      <a:pt x="625" y="20"/>
                    </a:lnTo>
                    <a:lnTo>
                      <a:pt x="619" y="13"/>
                    </a:lnTo>
                    <a:lnTo>
                      <a:pt x="613" y="8"/>
                    </a:lnTo>
                    <a:lnTo>
                      <a:pt x="605" y="3"/>
                    </a:lnTo>
                    <a:lnTo>
                      <a:pt x="597" y="1"/>
                    </a:lnTo>
                    <a:lnTo>
                      <a:pt x="587" y="0"/>
                    </a:lnTo>
                    <a:lnTo>
                      <a:pt x="587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820;p24">
                <a:extLst>
                  <a:ext uri="{FF2B5EF4-FFF2-40B4-BE49-F238E27FC236}">
                    <a16:creationId xmlns:a16="http://schemas.microsoft.com/office/drawing/2014/main" id="{B93F1D79-0DB5-99D9-BD6E-64D7D3D77479}"/>
                  </a:ext>
                </a:extLst>
              </p:cNvPr>
              <p:cNvSpPr/>
              <p:nvPr/>
            </p:nvSpPr>
            <p:spPr>
              <a:xfrm>
                <a:off x="2216150" y="819150"/>
                <a:ext cx="95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30" h="91" extrusionOk="0">
                    <a:moveTo>
                      <a:pt x="15" y="0"/>
                    </a:moveTo>
                    <a:lnTo>
                      <a:pt x="12" y="1"/>
                    </a:lnTo>
                    <a:lnTo>
                      <a:pt x="10" y="1"/>
                    </a:lnTo>
                    <a:lnTo>
                      <a:pt x="6" y="3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1" y="10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0" y="76"/>
                    </a:lnTo>
                    <a:lnTo>
                      <a:pt x="0" y="78"/>
                    </a:lnTo>
                    <a:lnTo>
                      <a:pt x="1" y="82"/>
                    </a:lnTo>
                    <a:lnTo>
                      <a:pt x="2" y="84"/>
                    </a:lnTo>
                    <a:lnTo>
                      <a:pt x="4" y="86"/>
                    </a:lnTo>
                    <a:lnTo>
                      <a:pt x="6" y="88"/>
                    </a:lnTo>
                    <a:lnTo>
                      <a:pt x="10" y="90"/>
                    </a:lnTo>
                    <a:lnTo>
                      <a:pt x="12" y="90"/>
                    </a:lnTo>
                    <a:lnTo>
                      <a:pt x="15" y="91"/>
                    </a:lnTo>
                    <a:lnTo>
                      <a:pt x="18" y="90"/>
                    </a:lnTo>
                    <a:lnTo>
                      <a:pt x="21" y="90"/>
                    </a:lnTo>
                    <a:lnTo>
                      <a:pt x="24" y="88"/>
                    </a:lnTo>
                    <a:lnTo>
                      <a:pt x="26" y="87"/>
                    </a:lnTo>
                    <a:lnTo>
                      <a:pt x="28" y="84"/>
                    </a:lnTo>
                    <a:lnTo>
                      <a:pt x="29" y="82"/>
                    </a:lnTo>
                    <a:lnTo>
                      <a:pt x="30" y="78"/>
                    </a:lnTo>
                    <a:lnTo>
                      <a:pt x="30" y="76"/>
                    </a:lnTo>
                    <a:lnTo>
                      <a:pt x="30" y="15"/>
                    </a:lnTo>
                    <a:lnTo>
                      <a:pt x="30" y="13"/>
                    </a:lnTo>
                    <a:lnTo>
                      <a:pt x="29" y="10"/>
                    </a:lnTo>
                    <a:lnTo>
                      <a:pt x="28" y="8"/>
                    </a:lnTo>
                    <a:lnTo>
                      <a:pt x="26" y="6"/>
                    </a:lnTo>
                    <a:lnTo>
                      <a:pt x="24" y="3"/>
                    </a:lnTo>
                    <a:lnTo>
                      <a:pt x="21" y="2"/>
                    </a:lnTo>
                    <a:lnTo>
                      <a:pt x="18" y="1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" name="Google Shape;821;p24">
              <a:extLst>
                <a:ext uri="{FF2B5EF4-FFF2-40B4-BE49-F238E27FC236}">
                  <a16:creationId xmlns:a16="http://schemas.microsoft.com/office/drawing/2014/main" id="{5AA4A507-B760-B437-7801-E0F05E35D0EB}"/>
                </a:ext>
              </a:extLst>
            </p:cNvPr>
            <p:cNvGrpSpPr/>
            <p:nvPr/>
          </p:nvGrpSpPr>
          <p:grpSpPr>
            <a:xfrm>
              <a:off x="2332139" y="2858932"/>
              <a:ext cx="220663" cy="287338"/>
              <a:chOff x="304800" y="2492375"/>
              <a:chExt cx="220663" cy="287338"/>
            </a:xfrm>
          </p:grpSpPr>
          <p:sp>
            <p:nvSpPr>
              <p:cNvPr id="105" name="Google Shape;822;p24">
                <a:extLst>
                  <a:ext uri="{FF2B5EF4-FFF2-40B4-BE49-F238E27FC236}">
                    <a16:creationId xmlns:a16="http://schemas.microsoft.com/office/drawing/2014/main" id="{EFAE6705-CAD3-47A6-59E6-E2C4329C03B9}"/>
                  </a:ext>
                </a:extLst>
              </p:cNvPr>
              <p:cNvSpPr/>
              <p:nvPr/>
            </p:nvSpPr>
            <p:spPr>
              <a:xfrm>
                <a:off x="381000" y="2540000"/>
                <a:ext cx="9525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2" extrusionOk="0">
                    <a:moveTo>
                      <a:pt x="75" y="151"/>
                    </a:moveTo>
                    <a:lnTo>
                      <a:pt x="135" y="151"/>
                    </a:lnTo>
                    <a:lnTo>
                      <a:pt x="139" y="152"/>
                    </a:lnTo>
                    <a:lnTo>
                      <a:pt x="141" y="153"/>
                    </a:lnTo>
                    <a:lnTo>
                      <a:pt x="144" y="154"/>
                    </a:lnTo>
                    <a:lnTo>
                      <a:pt x="146" y="156"/>
                    </a:lnTo>
                    <a:lnTo>
                      <a:pt x="148" y="158"/>
                    </a:lnTo>
                    <a:lnTo>
                      <a:pt x="149" y="160"/>
                    </a:lnTo>
                    <a:lnTo>
                      <a:pt x="150" y="163"/>
                    </a:lnTo>
                    <a:lnTo>
                      <a:pt x="150" y="167"/>
                    </a:lnTo>
                    <a:lnTo>
                      <a:pt x="150" y="169"/>
                    </a:lnTo>
                    <a:lnTo>
                      <a:pt x="149" y="172"/>
                    </a:lnTo>
                    <a:lnTo>
                      <a:pt x="148" y="174"/>
                    </a:lnTo>
                    <a:lnTo>
                      <a:pt x="146" y="176"/>
                    </a:lnTo>
                    <a:lnTo>
                      <a:pt x="144" y="178"/>
                    </a:lnTo>
                    <a:lnTo>
                      <a:pt x="141" y="181"/>
                    </a:lnTo>
                    <a:lnTo>
                      <a:pt x="139" y="181"/>
                    </a:lnTo>
                    <a:lnTo>
                      <a:pt x="135" y="182"/>
                    </a:lnTo>
                    <a:lnTo>
                      <a:pt x="75" y="182"/>
                    </a:lnTo>
                    <a:lnTo>
                      <a:pt x="72" y="181"/>
                    </a:lnTo>
                    <a:lnTo>
                      <a:pt x="69" y="181"/>
                    </a:lnTo>
                    <a:lnTo>
                      <a:pt x="67" y="178"/>
                    </a:lnTo>
                    <a:lnTo>
                      <a:pt x="65" y="176"/>
                    </a:lnTo>
                    <a:lnTo>
                      <a:pt x="63" y="174"/>
                    </a:lnTo>
                    <a:lnTo>
                      <a:pt x="61" y="172"/>
                    </a:lnTo>
                    <a:lnTo>
                      <a:pt x="60" y="169"/>
                    </a:lnTo>
                    <a:lnTo>
                      <a:pt x="60" y="167"/>
                    </a:lnTo>
                    <a:lnTo>
                      <a:pt x="60" y="163"/>
                    </a:lnTo>
                    <a:lnTo>
                      <a:pt x="61" y="160"/>
                    </a:lnTo>
                    <a:lnTo>
                      <a:pt x="63" y="158"/>
                    </a:lnTo>
                    <a:lnTo>
                      <a:pt x="65" y="156"/>
                    </a:lnTo>
                    <a:lnTo>
                      <a:pt x="67" y="154"/>
                    </a:lnTo>
                    <a:lnTo>
                      <a:pt x="69" y="153"/>
                    </a:lnTo>
                    <a:lnTo>
                      <a:pt x="72" y="152"/>
                    </a:lnTo>
                    <a:lnTo>
                      <a:pt x="75" y="152"/>
                    </a:lnTo>
                    <a:lnTo>
                      <a:pt x="75" y="151"/>
                    </a:lnTo>
                    <a:close/>
                    <a:moveTo>
                      <a:pt x="15" y="242"/>
                    </a:moveTo>
                    <a:lnTo>
                      <a:pt x="286" y="242"/>
                    </a:lnTo>
                    <a:lnTo>
                      <a:pt x="289" y="241"/>
                    </a:lnTo>
                    <a:lnTo>
                      <a:pt x="292" y="241"/>
                    </a:lnTo>
                    <a:lnTo>
                      <a:pt x="294" y="239"/>
                    </a:lnTo>
                    <a:lnTo>
                      <a:pt x="296" y="237"/>
                    </a:lnTo>
                    <a:lnTo>
                      <a:pt x="298" y="235"/>
                    </a:lnTo>
                    <a:lnTo>
                      <a:pt x="300" y="232"/>
                    </a:lnTo>
                    <a:lnTo>
                      <a:pt x="301" y="230"/>
                    </a:lnTo>
                    <a:lnTo>
                      <a:pt x="301" y="227"/>
                    </a:lnTo>
                    <a:lnTo>
                      <a:pt x="301" y="15"/>
                    </a:lnTo>
                    <a:lnTo>
                      <a:pt x="301" y="12"/>
                    </a:lnTo>
                    <a:lnTo>
                      <a:pt x="300" y="10"/>
                    </a:lnTo>
                    <a:lnTo>
                      <a:pt x="298" y="7"/>
                    </a:lnTo>
                    <a:lnTo>
                      <a:pt x="296" y="5"/>
                    </a:lnTo>
                    <a:lnTo>
                      <a:pt x="294" y="4"/>
                    </a:lnTo>
                    <a:lnTo>
                      <a:pt x="292" y="1"/>
                    </a:lnTo>
                    <a:lnTo>
                      <a:pt x="289" y="0"/>
                    </a:lnTo>
                    <a:lnTo>
                      <a:pt x="286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9" y="1"/>
                    </a:lnTo>
                    <a:lnTo>
                      <a:pt x="7" y="4"/>
                    </a:lnTo>
                    <a:lnTo>
                      <a:pt x="5" y="5"/>
                    </a:lnTo>
                    <a:lnTo>
                      <a:pt x="2" y="7"/>
                    </a:lnTo>
                    <a:lnTo>
                      <a:pt x="1" y="10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227"/>
                    </a:lnTo>
                    <a:lnTo>
                      <a:pt x="0" y="229"/>
                    </a:lnTo>
                    <a:lnTo>
                      <a:pt x="1" y="232"/>
                    </a:lnTo>
                    <a:lnTo>
                      <a:pt x="2" y="235"/>
                    </a:lnTo>
                    <a:lnTo>
                      <a:pt x="5" y="237"/>
                    </a:lnTo>
                    <a:lnTo>
                      <a:pt x="7" y="239"/>
                    </a:lnTo>
                    <a:lnTo>
                      <a:pt x="9" y="241"/>
                    </a:lnTo>
                    <a:lnTo>
                      <a:pt x="12" y="241"/>
                    </a:lnTo>
                    <a:lnTo>
                      <a:pt x="15" y="242"/>
                    </a:lnTo>
                    <a:lnTo>
                      <a:pt x="15" y="242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823;p24">
                <a:extLst>
                  <a:ext uri="{FF2B5EF4-FFF2-40B4-BE49-F238E27FC236}">
                    <a16:creationId xmlns:a16="http://schemas.microsoft.com/office/drawing/2014/main" id="{D78DBFA2-8632-8B8F-991E-0C47B706F4EF}"/>
                  </a:ext>
                </a:extLst>
              </p:cNvPr>
              <p:cNvSpPr/>
              <p:nvPr/>
            </p:nvSpPr>
            <p:spPr>
              <a:xfrm>
                <a:off x="304800" y="2492375"/>
                <a:ext cx="220663" cy="287338"/>
              </a:xfrm>
              <a:custGeom>
                <a:avLst/>
                <a:gdLst/>
                <a:ahLst/>
                <a:cxnLst/>
                <a:rect l="l" t="t" r="r" b="b"/>
                <a:pathLst>
                  <a:path w="693" h="903" extrusionOk="0">
                    <a:moveTo>
                      <a:pt x="482" y="662"/>
                    </a:moveTo>
                    <a:lnTo>
                      <a:pt x="587" y="662"/>
                    </a:lnTo>
                    <a:lnTo>
                      <a:pt x="590" y="663"/>
                    </a:lnTo>
                    <a:lnTo>
                      <a:pt x="593" y="663"/>
                    </a:lnTo>
                    <a:lnTo>
                      <a:pt x="595" y="665"/>
                    </a:lnTo>
                    <a:lnTo>
                      <a:pt x="597" y="666"/>
                    </a:lnTo>
                    <a:lnTo>
                      <a:pt x="600" y="670"/>
                    </a:lnTo>
                    <a:lnTo>
                      <a:pt x="601" y="672"/>
                    </a:lnTo>
                    <a:lnTo>
                      <a:pt x="602" y="675"/>
                    </a:lnTo>
                    <a:lnTo>
                      <a:pt x="602" y="677"/>
                    </a:lnTo>
                    <a:lnTo>
                      <a:pt x="602" y="680"/>
                    </a:lnTo>
                    <a:lnTo>
                      <a:pt x="601" y="684"/>
                    </a:lnTo>
                    <a:lnTo>
                      <a:pt x="600" y="686"/>
                    </a:lnTo>
                    <a:lnTo>
                      <a:pt x="597" y="688"/>
                    </a:lnTo>
                    <a:lnTo>
                      <a:pt x="595" y="690"/>
                    </a:lnTo>
                    <a:lnTo>
                      <a:pt x="593" y="691"/>
                    </a:lnTo>
                    <a:lnTo>
                      <a:pt x="590" y="692"/>
                    </a:lnTo>
                    <a:lnTo>
                      <a:pt x="587" y="692"/>
                    </a:lnTo>
                    <a:lnTo>
                      <a:pt x="482" y="692"/>
                    </a:lnTo>
                    <a:lnTo>
                      <a:pt x="478" y="692"/>
                    </a:lnTo>
                    <a:lnTo>
                      <a:pt x="476" y="691"/>
                    </a:lnTo>
                    <a:lnTo>
                      <a:pt x="473" y="690"/>
                    </a:lnTo>
                    <a:lnTo>
                      <a:pt x="471" y="688"/>
                    </a:lnTo>
                    <a:lnTo>
                      <a:pt x="470" y="686"/>
                    </a:lnTo>
                    <a:lnTo>
                      <a:pt x="468" y="684"/>
                    </a:lnTo>
                    <a:lnTo>
                      <a:pt x="467" y="680"/>
                    </a:lnTo>
                    <a:lnTo>
                      <a:pt x="467" y="677"/>
                    </a:lnTo>
                    <a:lnTo>
                      <a:pt x="467" y="675"/>
                    </a:lnTo>
                    <a:lnTo>
                      <a:pt x="468" y="672"/>
                    </a:lnTo>
                    <a:lnTo>
                      <a:pt x="470" y="670"/>
                    </a:lnTo>
                    <a:lnTo>
                      <a:pt x="471" y="666"/>
                    </a:lnTo>
                    <a:lnTo>
                      <a:pt x="473" y="665"/>
                    </a:lnTo>
                    <a:lnTo>
                      <a:pt x="476" y="663"/>
                    </a:lnTo>
                    <a:lnTo>
                      <a:pt x="478" y="663"/>
                    </a:lnTo>
                    <a:lnTo>
                      <a:pt x="482" y="662"/>
                    </a:lnTo>
                    <a:lnTo>
                      <a:pt x="482" y="662"/>
                    </a:lnTo>
                    <a:close/>
                    <a:moveTo>
                      <a:pt x="689" y="878"/>
                    </a:moveTo>
                    <a:lnTo>
                      <a:pt x="627" y="818"/>
                    </a:lnTo>
                    <a:lnTo>
                      <a:pt x="625" y="815"/>
                    </a:lnTo>
                    <a:lnTo>
                      <a:pt x="623" y="814"/>
                    </a:lnTo>
                    <a:lnTo>
                      <a:pt x="620" y="813"/>
                    </a:lnTo>
                    <a:lnTo>
                      <a:pt x="617" y="813"/>
                    </a:lnTo>
                    <a:lnTo>
                      <a:pt x="263" y="813"/>
                    </a:lnTo>
                    <a:lnTo>
                      <a:pt x="266" y="803"/>
                    </a:lnTo>
                    <a:lnTo>
                      <a:pt x="269" y="791"/>
                    </a:lnTo>
                    <a:lnTo>
                      <a:pt x="270" y="780"/>
                    </a:lnTo>
                    <a:lnTo>
                      <a:pt x="271" y="768"/>
                    </a:lnTo>
                    <a:lnTo>
                      <a:pt x="270" y="761"/>
                    </a:lnTo>
                    <a:lnTo>
                      <a:pt x="270" y="753"/>
                    </a:lnTo>
                    <a:lnTo>
                      <a:pt x="648" y="753"/>
                    </a:lnTo>
                    <a:lnTo>
                      <a:pt x="650" y="752"/>
                    </a:lnTo>
                    <a:lnTo>
                      <a:pt x="653" y="751"/>
                    </a:lnTo>
                    <a:lnTo>
                      <a:pt x="655" y="750"/>
                    </a:lnTo>
                    <a:lnTo>
                      <a:pt x="657" y="748"/>
                    </a:lnTo>
                    <a:lnTo>
                      <a:pt x="660" y="746"/>
                    </a:lnTo>
                    <a:lnTo>
                      <a:pt x="661" y="744"/>
                    </a:lnTo>
                    <a:lnTo>
                      <a:pt x="662" y="740"/>
                    </a:lnTo>
                    <a:lnTo>
                      <a:pt x="663" y="738"/>
                    </a:lnTo>
                    <a:lnTo>
                      <a:pt x="663" y="437"/>
                    </a:lnTo>
                    <a:lnTo>
                      <a:pt x="662" y="434"/>
                    </a:lnTo>
                    <a:lnTo>
                      <a:pt x="661" y="430"/>
                    </a:lnTo>
                    <a:lnTo>
                      <a:pt x="660" y="428"/>
                    </a:lnTo>
                    <a:lnTo>
                      <a:pt x="657" y="426"/>
                    </a:lnTo>
                    <a:lnTo>
                      <a:pt x="655" y="424"/>
                    </a:lnTo>
                    <a:lnTo>
                      <a:pt x="653" y="423"/>
                    </a:lnTo>
                    <a:lnTo>
                      <a:pt x="650" y="422"/>
                    </a:lnTo>
                    <a:lnTo>
                      <a:pt x="648" y="422"/>
                    </a:lnTo>
                    <a:lnTo>
                      <a:pt x="256" y="422"/>
                    </a:lnTo>
                    <a:lnTo>
                      <a:pt x="253" y="422"/>
                    </a:lnTo>
                    <a:lnTo>
                      <a:pt x="250" y="423"/>
                    </a:lnTo>
                    <a:lnTo>
                      <a:pt x="248" y="424"/>
                    </a:lnTo>
                    <a:lnTo>
                      <a:pt x="246" y="426"/>
                    </a:lnTo>
                    <a:lnTo>
                      <a:pt x="243" y="428"/>
                    </a:lnTo>
                    <a:lnTo>
                      <a:pt x="242" y="430"/>
                    </a:lnTo>
                    <a:lnTo>
                      <a:pt x="241" y="434"/>
                    </a:lnTo>
                    <a:lnTo>
                      <a:pt x="241" y="437"/>
                    </a:lnTo>
                    <a:lnTo>
                      <a:pt x="241" y="682"/>
                    </a:lnTo>
                    <a:lnTo>
                      <a:pt x="235" y="676"/>
                    </a:lnTo>
                    <a:lnTo>
                      <a:pt x="228" y="670"/>
                    </a:lnTo>
                    <a:lnTo>
                      <a:pt x="221" y="663"/>
                    </a:lnTo>
                    <a:lnTo>
                      <a:pt x="213" y="658"/>
                    </a:lnTo>
                    <a:lnTo>
                      <a:pt x="206" y="652"/>
                    </a:lnTo>
                    <a:lnTo>
                      <a:pt x="198" y="648"/>
                    </a:lnTo>
                    <a:lnTo>
                      <a:pt x="190" y="644"/>
                    </a:lnTo>
                    <a:lnTo>
                      <a:pt x="180" y="641"/>
                    </a:lnTo>
                    <a:lnTo>
                      <a:pt x="180" y="15"/>
                    </a:lnTo>
                    <a:lnTo>
                      <a:pt x="180" y="12"/>
                    </a:lnTo>
                    <a:lnTo>
                      <a:pt x="179" y="9"/>
                    </a:lnTo>
                    <a:lnTo>
                      <a:pt x="178" y="7"/>
                    </a:lnTo>
                    <a:lnTo>
                      <a:pt x="176" y="5"/>
                    </a:lnTo>
                    <a:lnTo>
                      <a:pt x="174" y="2"/>
                    </a:lnTo>
                    <a:lnTo>
                      <a:pt x="172" y="1"/>
                    </a:lnTo>
                    <a:lnTo>
                      <a:pt x="168" y="0"/>
                    </a:lnTo>
                    <a:lnTo>
                      <a:pt x="165" y="0"/>
                    </a:lnTo>
                    <a:lnTo>
                      <a:pt x="75" y="0"/>
                    </a:lnTo>
                    <a:lnTo>
                      <a:pt x="72" y="0"/>
                    </a:lnTo>
                    <a:lnTo>
                      <a:pt x="70" y="1"/>
                    </a:lnTo>
                    <a:lnTo>
                      <a:pt x="66" y="2"/>
                    </a:lnTo>
                    <a:lnTo>
                      <a:pt x="64" y="5"/>
                    </a:lnTo>
                    <a:lnTo>
                      <a:pt x="63" y="7"/>
                    </a:lnTo>
                    <a:lnTo>
                      <a:pt x="61" y="9"/>
                    </a:lnTo>
                    <a:lnTo>
                      <a:pt x="60" y="12"/>
                    </a:lnTo>
                    <a:lnTo>
                      <a:pt x="60" y="15"/>
                    </a:lnTo>
                    <a:lnTo>
                      <a:pt x="60" y="18"/>
                    </a:lnTo>
                    <a:lnTo>
                      <a:pt x="61" y="21"/>
                    </a:lnTo>
                    <a:lnTo>
                      <a:pt x="63" y="24"/>
                    </a:lnTo>
                    <a:lnTo>
                      <a:pt x="64" y="26"/>
                    </a:lnTo>
                    <a:lnTo>
                      <a:pt x="66" y="28"/>
                    </a:lnTo>
                    <a:lnTo>
                      <a:pt x="70" y="29"/>
                    </a:lnTo>
                    <a:lnTo>
                      <a:pt x="72" y="30"/>
                    </a:lnTo>
                    <a:lnTo>
                      <a:pt x="75" y="30"/>
                    </a:lnTo>
                    <a:lnTo>
                      <a:pt x="150" y="30"/>
                    </a:lnTo>
                    <a:lnTo>
                      <a:pt x="150" y="633"/>
                    </a:lnTo>
                    <a:lnTo>
                      <a:pt x="143" y="632"/>
                    </a:lnTo>
                    <a:lnTo>
                      <a:pt x="135" y="632"/>
                    </a:lnTo>
                    <a:lnTo>
                      <a:pt x="121" y="633"/>
                    </a:lnTo>
                    <a:lnTo>
                      <a:pt x="108" y="635"/>
                    </a:lnTo>
                    <a:lnTo>
                      <a:pt x="95" y="638"/>
                    </a:lnTo>
                    <a:lnTo>
                      <a:pt x="83" y="643"/>
                    </a:lnTo>
                    <a:lnTo>
                      <a:pt x="71" y="649"/>
                    </a:lnTo>
                    <a:lnTo>
                      <a:pt x="60" y="656"/>
                    </a:lnTo>
                    <a:lnTo>
                      <a:pt x="49" y="663"/>
                    </a:lnTo>
                    <a:lnTo>
                      <a:pt x="40" y="672"/>
                    </a:lnTo>
                    <a:lnTo>
                      <a:pt x="31" y="681"/>
                    </a:lnTo>
                    <a:lnTo>
                      <a:pt x="24" y="692"/>
                    </a:lnTo>
                    <a:lnTo>
                      <a:pt x="16" y="703"/>
                    </a:lnTo>
                    <a:lnTo>
                      <a:pt x="11" y="716"/>
                    </a:lnTo>
                    <a:lnTo>
                      <a:pt x="6" y="727"/>
                    </a:lnTo>
                    <a:lnTo>
                      <a:pt x="3" y="740"/>
                    </a:lnTo>
                    <a:lnTo>
                      <a:pt x="1" y="754"/>
                    </a:lnTo>
                    <a:lnTo>
                      <a:pt x="0" y="768"/>
                    </a:lnTo>
                    <a:lnTo>
                      <a:pt x="1" y="782"/>
                    </a:lnTo>
                    <a:lnTo>
                      <a:pt x="3" y="795"/>
                    </a:lnTo>
                    <a:lnTo>
                      <a:pt x="6" y="808"/>
                    </a:lnTo>
                    <a:lnTo>
                      <a:pt x="11" y="821"/>
                    </a:lnTo>
                    <a:lnTo>
                      <a:pt x="16" y="833"/>
                    </a:lnTo>
                    <a:lnTo>
                      <a:pt x="24" y="843"/>
                    </a:lnTo>
                    <a:lnTo>
                      <a:pt x="31" y="854"/>
                    </a:lnTo>
                    <a:lnTo>
                      <a:pt x="40" y="864"/>
                    </a:lnTo>
                    <a:lnTo>
                      <a:pt x="49" y="872"/>
                    </a:lnTo>
                    <a:lnTo>
                      <a:pt x="60" y="880"/>
                    </a:lnTo>
                    <a:lnTo>
                      <a:pt x="71" y="887"/>
                    </a:lnTo>
                    <a:lnTo>
                      <a:pt x="83" y="893"/>
                    </a:lnTo>
                    <a:lnTo>
                      <a:pt x="95" y="897"/>
                    </a:lnTo>
                    <a:lnTo>
                      <a:pt x="108" y="900"/>
                    </a:lnTo>
                    <a:lnTo>
                      <a:pt x="121" y="902"/>
                    </a:lnTo>
                    <a:lnTo>
                      <a:pt x="135" y="903"/>
                    </a:lnTo>
                    <a:lnTo>
                      <a:pt x="144" y="903"/>
                    </a:lnTo>
                    <a:lnTo>
                      <a:pt x="152" y="902"/>
                    </a:lnTo>
                    <a:lnTo>
                      <a:pt x="161" y="901"/>
                    </a:lnTo>
                    <a:lnTo>
                      <a:pt x="169" y="899"/>
                    </a:lnTo>
                    <a:lnTo>
                      <a:pt x="186" y="894"/>
                    </a:lnTo>
                    <a:lnTo>
                      <a:pt x="201" y="887"/>
                    </a:lnTo>
                    <a:lnTo>
                      <a:pt x="215" y="878"/>
                    </a:lnTo>
                    <a:lnTo>
                      <a:pt x="226" y="868"/>
                    </a:lnTo>
                    <a:lnTo>
                      <a:pt x="238" y="856"/>
                    </a:lnTo>
                    <a:lnTo>
                      <a:pt x="248" y="843"/>
                    </a:lnTo>
                    <a:lnTo>
                      <a:pt x="611" y="843"/>
                    </a:lnTo>
                    <a:lnTo>
                      <a:pt x="667" y="899"/>
                    </a:lnTo>
                    <a:lnTo>
                      <a:pt x="669" y="901"/>
                    </a:lnTo>
                    <a:lnTo>
                      <a:pt x="671" y="902"/>
                    </a:lnTo>
                    <a:lnTo>
                      <a:pt x="675" y="903"/>
                    </a:lnTo>
                    <a:lnTo>
                      <a:pt x="678" y="903"/>
                    </a:lnTo>
                    <a:lnTo>
                      <a:pt x="680" y="903"/>
                    </a:lnTo>
                    <a:lnTo>
                      <a:pt x="683" y="902"/>
                    </a:lnTo>
                    <a:lnTo>
                      <a:pt x="685" y="901"/>
                    </a:lnTo>
                    <a:lnTo>
                      <a:pt x="689" y="899"/>
                    </a:lnTo>
                    <a:lnTo>
                      <a:pt x="690" y="897"/>
                    </a:lnTo>
                    <a:lnTo>
                      <a:pt x="692" y="894"/>
                    </a:lnTo>
                    <a:lnTo>
                      <a:pt x="692" y="892"/>
                    </a:lnTo>
                    <a:lnTo>
                      <a:pt x="693" y="888"/>
                    </a:lnTo>
                    <a:lnTo>
                      <a:pt x="692" y="885"/>
                    </a:lnTo>
                    <a:lnTo>
                      <a:pt x="692" y="883"/>
                    </a:lnTo>
                    <a:lnTo>
                      <a:pt x="690" y="880"/>
                    </a:lnTo>
                    <a:lnTo>
                      <a:pt x="689" y="878"/>
                    </a:lnTo>
                    <a:lnTo>
                      <a:pt x="689" y="878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" name="Google Shape;828;p24">
              <a:extLst>
                <a:ext uri="{FF2B5EF4-FFF2-40B4-BE49-F238E27FC236}">
                  <a16:creationId xmlns:a16="http://schemas.microsoft.com/office/drawing/2014/main" id="{7840CC8B-07F4-13C2-FAA6-02645BBAA56D}"/>
                </a:ext>
              </a:extLst>
            </p:cNvPr>
            <p:cNvGrpSpPr/>
            <p:nvPr/>
          </p:nvGrpSpPr>
          <p:grpSpPr>
            <a:xfrm>
              <a:off x="9436201" y="2890678"/>
              <a:ext cx="287338" cy="263526"/>
              <a:chOff x="3171825" y="1368425"/>
              <a:chExt cx="287338" cy="263526"/>
            </a:xfrm>
          </p:grpSpPr>
          <p:sp>
            <p:nvSpPr>
              <p:cNvPr id="71" name="Google Shape;829;p24">
                <a:extLst>
                  <a:ext uri="{FF2B5EF4-FFF2-40B4-BE49-F238E27FC236}">
                    <a16:creationId xmlns:a16="http://schemas.microsoft.com/office/drawing/2014/main" id="{79848357-841C-C30C-0BD4-8EF2B2E29C77}"/>
                  </a:ext>
                </a:extLst>
              </p:cNvPr>
              <p:cNvSpPr/>
              <p:nvPr/>
            </p:nvSpPr>
            <p:spPr>
              <a:xfrm>
                <a:off x="3219450" y="1598613"/>
                <a:ext cx="49213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06" extrusionOk="0">
                    <a:moveTo>
                      <a:pt x="0" y="0"/>
                    </a:moveTo>
                    <a:lnTo>
                      <a:pt x="0" y="106"/>
                    </a:lnTo>
                    <a:lnTo>
                      <a:pt x="151" y="106"/>
                    </a:lnTo>
                    <a:lnTo>
                      <a:pt x="151" y="0"/>
                    </a:lnTo>
                    <a:lnTo>
                      <a:pt x="13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830;p24">
                <a:extLst>
                  <a:ext uri="{FF2B5EF4-FFF2-40B4-BE49-F238E27FC236}">
                    <a16:creationId xmlns:a16="http://schemas.microsoft.com/office/drawing/2014/main" id="{B0F380F3-B0BB-459B-FAB1-5C6CEB4F8AC1}"/>
                  </a:ext>
                </a:extLst>
              </p:cNvPr>
              <p:cNvSpPr/>
              <p:nvPr/>
            </p:nvSpPr>
            <p:spPr>
              <a:xfrm>
                <a:off x="3278188" y="1598613"/>
                <a:ext cx="28575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106" extrusionOk="0">
                    <a:moveTo>
                      <a:pt x="75" y="0"/>
                    </a:moveTo>
                    <a:lnTo>
                      <a:pt x="0" y="0"/>
                    </a:lnTo>
                    <a:lnTo>
                      <a:pt x="0" y="106"/>
                    </a:lnTo>
                    <a:lnTo>
                      <a:pt x="75" y="106"/>
                    </a:lnTo>
                    <a:lnTo>
                      <a:pt x="78" y="106"/>
                    </a:lnTo>
                    <a:lnTo>
                      <a:pt x="80" y="104"/>
                    </a:lnTo>
                    <a:lnTo>
                      <a:pt x="84" y="103"/>
                    </a:lnTo>
                    <a:lnTo>
                      <a:pt x="86" y="101"/>
                    </a:lnTo>
                    <a:lnTo>
                      <a:pt x="88" y="99"/>
                    </a:lnTo>
                    <a:lnTo>
                      <a:pt x="89" y="97"/>
                    </a:lnTo>
                    <a:lnTo>
                      <a:pt x="90" y="94"/>
                    </a:lnTo>
                    <a:lnTo>
                      <a:pt x="90" y="91"/>
                    </a:lnTo>
                    <a:lnTo>
                      <a:pt x="90" y="15"/>
                    </a:lnTo>
                    <a:lnTo>
                      <a:pt x="90" y="12"/>
                    </a:lnTo>
                    <a:lnTo>
                      <a:pt x="89" y="10"/>
                    </a:lnTo>
                    <a:lnTo>
                      <a:pt x="88" y="7"/>
                    </a:lnTo>
                    <a:lnTo>
                      <a:pt x="86" y="5"/>
                    </a:lnTo>
                    <a:lnTo>
                      <a:pt x="84" y="4"/>
                    </a:lnTo>
                    <a:lnTo>
                      <a:pt x="80" y="2"/>
                    </a:lnTo>
                    <a:lnTo>
                      <a:pt x="78" y="2"/>
                    </a:lnTo>
                    <a:lnTo>
                      <a:pt x="75" y="0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831;p24">
                <a:extLst>
                  <a:ext uri="{FF2B5EF4-FFF2-40B4-BE49-F238E27FC236}">
                    <a16:creationId xmlns:a16="http://schemas.microsoft.com/office/drawing/2014/main" id="{D2FAA741-6C91-EF1A-2A9C-05C2DBCA1D33}"/>
                  </a:ext>
                </a:extLst>
              </p:cNvPr>
              <p:cNvSpPr/>
              <p:nvPr/>
            </p:nvSpPr>
            <p:spPr>
              <a:xfrm>
                <a:off x="3181350" y="1598613"/>
                <a:ext cx="28575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106" extrusionOk="0">
                    <a:moveTo>
                      <a:pt x="15" y="0"/>
                    </a:moveTo>
                    <a:lnTo>
                      <a:pt x="11" y="0"/>
                    </a:lnTo>
                    <a:lnTo>
                      <a:pt x="9" y="2"/>
                    </a:lnTo>
                    <a:lnTo>
                      <a:pt x="6" y="4"/>
                    </a:lnTo>
                    <a:lnTo>
                      <a:pt x="4" y="5"/>
                    </a:lnTo>
                    <a:lnTo>
                      <a:pt x="3" y="7"/>
                    </a:lnTo>
                    <a:lnTo>
                      <a:pt x="1" y="10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91"/>
                    </a:lnTo>
                    <a:lnTo>
                      <a:pt x="0" y="94"/>
                    </a:lnTo>
                    <a:lnTo>
                      <a:pt x="1" y="97"/>
                    </a:lnTo>
                    <a:lnTo>
                      <a:pt x="3" y="99"/>
                    </a:lnTo>
                    <a:lnTo>
                      <a:pt x="4" y="101"/>
                    </a:lnTo>
                    <a:lnTo>
                      <a:pt x="6" y="103"/>
                    </a:lnTo>
                    <a:lnTo>
                      <a:pt x="9" y="104"/>
                    </a:lnTo>
                    <a:lnTo>
                      <a:pt x="11" y="106"/>
                    </a:lnTo>
                    <a:lnTo>
                      <a:pt x="15" y="106"/>
                    </a:lnTo>
                    <a:lnTo>
                      <a:pt x="90" y="106"/>
                    </a:lnTo>
                    <a:lnTo>
                      <a:pt x="90" y="0"/>
                    </a:lnTo>
                    <a:lnTo>
                      <a:pt x="7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832;p24">
                <a:extLst>
                  <a:ext uri="{FF2B5EF4-FFF2-40B4-BE49-F238E27FC236}">
                    <a16:creationId xmlns:a16="http://schemas.microsoft.com/office/drawing/2014/main" id="{A91A474A-3436-CEDA-3F7E-E6ADA0BAD1F6}"/>
                  </a:ext>
                </a:extLst>
              </p:cNvPr>
              <p:cNvSpPr/>
              <p:nvPr/>
            </p:nvSpPr>
            <p:spPr>
              <a:xfrm>
                <a:off x="3219450" y="1522413"/>
                <a:ext cx="49213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05" extrusionOk="0">
                    <a:moveTo>
                      <a:pt x="151" y="105"/>
                    </a:moveTo>
                    <a:lnTo>
                      <a:pt x="151" y="0"/>
                    </a:lnTo>
                    <a:lnTo>
                      <a:pt x="136" y="0"/>
                    </a:lnTo>
                    <a:lnTo>
                      <a:pt x="0" y="0"/>
                    </a:lnTo>
                    <a:lnTo>
                      <a:pt x="0" y="105"/>
                    </a:lnTo>
                    <a:lnTo>
                      <a:pt x="136" y="105"/>
                    </a:lnTo>
                    <a:lnTo>
                      <a:pt x="151" y="105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833;p24">
                <a:extLst>
                  <a:ext uri="{FF2B5EF4-FFF2-40B4-BE49-F238E27FC236}">
                    <a16:creationId xmlns:a16="http://schemas.microsoft.com/office/drawing/2014/main" id="{109B9D87-7179-145B-E643-2C3FABDF0D44}"/>
                  </a:ext>
                </a:extLst>
              </p:cNvPr>
              <p:cNvSpPr/>
              <p:nvPr/>
            </p:nvSpPr>
            <p:spPr>
              <a:xfrm>
                <a:off x="3181350" y="1522413"/>
                <a:ext cx="28575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105" extrusionOk="0">
                    <a:moveTo>
                      <a:pt x="15" y="0"/>
                    </a:moveTo>
                    <a:lnTo>
                      <a:pt x="11" y="0"/>
                    </a:lnTo>
                    <a:lnTo>
                      <a:pt x="9" y="1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3" y="7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90"/>
                    </a:lnTo>
                    <a:lnTo>
                      <a:pt x="0" y="93"/>
                    </a:lnTo>
                    <a:lnTo>
                      <a:pt x="1" y="96"/>
                    </a:lnTo>
                    <a:lnTo>
                      <a:pt x="3" y="99"/>
                    </a:lnTo>
                    <a:lnTo>
                      <a:pt x="4" y="101"/>
                    </a:lnTo>
                    <a:lnTo>
                      <a:pt x="6" y="102"/>
                    </a:lnTo>
                    <a:lnTo>
                      <a:pt x="9" y="104"/>
                    </a:lnTo>
                    <a:lnTo>
                      <a:pt x="11" y="105"/>
                    </a:lnTo>
                    <a:lnTo>
                      <a:pt x="15" y="105"/>
                    </a:lnTo>
                    <a:lnTo>
                      <a:pt x="75" y="105"/>
                    </a:lnTo>
                    <a:lnTo>
                      <a:pt x="90" y="105"/>
                    </a:lnTo>
                    <a:lnTo>
                      <a:pt x="90" y="0"/>
                    </a:lnTo>
                    <a:lnTo>
                      <a:pt x="7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834;p24">
                <a:extLst>
                  <a:ext uri="{FF2B5EF4-FFF2-40B4-BE49-F238E27FC236}">
                    <a16:creationId xmlns:a16="http://schemas.microsoft.com/office/drawing/2014/main" id="{8BE6E070-552D-E62E-E99D-93510982B6FA}"/>
                  </a:ext>
                </a:extLst>
              </p:cNvPr>
              <p:cNvSpPr/>
              <p:nvPr/>
            </p:nvSpPr>
            <p:spPr>
              <a:xfrm>
                <a:off x="3278188" y="1522413"/>
                <a:ext cx="28575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105" extrusionOk="0">
                    <a:moveTo>
                      <a:pt x="75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75" y="105"/>
                    </a:lnTo>
                    <a:lnTo>
                      <a:pt x="78" y="105"/>
                    </a:lnTo>
                    <a:lnTo>
                      <a:pt x="80" y="104"/>
                    </a:lnTo>
                    <a:lnTo>
                      <a:pt x="84" y="102"/>
                    </a:lnTo>
                    <a:lnTo>
                      <a:pt x="86" y="101"/>
                    </a:lnTo>
                    <a:lnTo>
                      <a:pt x="88" y="99"/>
                    </a:lnTo>
                    <a:lnTo>
                      <a:pt x="89" y="96"/>
                    </a:lnTo>
                    <a:lnTo>
                      <a:pt x="90" y="93"/>
                    </a:lnTo>
                    <a:lnTo>
                      <a:pt x="90" y="90"/>
                    </a:lnTo>
                    <a:lnTo>
                      <a:pt x="90" y="15"/>
                    </a:lnTo>
                    <a:lnTo>
                      <a:pt x="90" y="12"/>
                    </a:lnTo>
                    <a:lnTo>
                      <a:pt x="89" y="9"/>
                    </a:lnTo>
                    <a:lnTo>
                      <a:pt x="88" y="7"/>
                    </a:lnTo>
                    <a:lnTo>
                      <a:pt x="86" y="4"/>
                    </a:lnTo>
                    <a:lnTo>
                      <a:pt x="84" y="2"/>
                    </a:lnTo>
                    <a:lnTo>
                      <a:pt x="80" y="1"/>
                    </a:lnTo>
                    <a:lnTo>
                      <a:pt x="78" y="0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835;p24">
                <a:extLst>
                  <a:ext uri="{FF2B5EF4-FFF2-40B4-BE49-F238E27FC236}">
                    <a16:creationId xmlns:a16="http://schemas.microsoft.com/office/drawing/2014/main" id="{E20632F9-0C05-4C46-C3BB-D776FB40EA14}"/>
                  </a:ext>
                </a:extLst>
              </p:cNvPr>
              <p:cNvSpPr/>
              <p:nvPr/>
            </p:nvSpPr>
            <p:spPr>
              <a:xfrm>
                <a:off x="3190875" y="1446213"/>
                <a:ext cx="28575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105" extrusionOk="0">
                    <a:moveTo>
                      <a:pt x="90" y="0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3" y="6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90"/>
                    </a:lnTo>
                    <a:lnTo>
                      <a:pt x="0" y="93"/>
                    </a:lnTo>
                    <a:lnTo>
                      <a:pt x="1" y="96"/>
                    </a:lnTo>
                    <a:lnTo>
                      <a:pt x="3" y="99"/>
                    </a:lnTo>
                    <a:lnTo>
                      <a:pt x="4" y="101"/>
                    </a:lnTo>
                    <a:lnTo>
                      <a:pt x="6" y="103"/>
                    </a:lnTo>
                    <a:lnTo>
                      <a:pt x="9" y="104"/>
                    </a:lnTo>
                    <a:lnTo>
                      <a:pt x="11" y="105"/>
                    </a:lnTo>
                    <a:lnTo>
                      <a:pt x="15" y="105"/>
                    </a:lnTo>
                    <a:lnTo>
                      <a:pt x="45" y="105"/>
                    </a:lnTo>
                    <a:lnTo>
                      <a:pt x="90" y="10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836;p24">
                <a:extLst>
                  <a:ext uri="{FF2B5EF4-FFF2-40B4-BE49-F238E27FC236}">
                    <a16:creationId xmlns:a16="http://schemas.microsoft.com/office/drawing/2014/main" id="{E41606CE-D892-684C-979A-73DC948A341F}"/>
                  </a:ext>
                </a:extLst>
              </p:cNvPr>
              <p:cNvSpPr/>
              <p:nvPr/>
            </p:nvSpPr>
            <p:spPr>
              <a:xfrm>
                <a:off x="3228975" y="1446213"/>
                <a:ext cx="49213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05" extrusionOk="0">
                    <a:moveTo>
                      <a:pt x="151" y="0"/>
                    </a:moveTo>
                    <a:lnTo>
                      <a:pt x="46" y="0"/>
                    </a:lnTo>
                    <a:lnTo>
                      <a:pt x="0" y="0"/>
                    </a:lnTo>
                    <a:lnTo>
                      <a:pt x="0" y="105"/>
                    </a:lnTo>
                    <a:lnTo>
                      <a:pt x="106" y="105"/>
                    </a:lnTo>
                    <a:lnTo>
                      <a:pt x="151" y="105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837;p24">
                <a:extLst>
                  <a:ext uri="{FF2B5EF4-FFF2-40B4-BE49-F238E27FC236}">
                    <a16:creationId xmlns:a16="http://schemas.microsoft.com/office/drawing/2014/main" id="{2EF65A05-FC06-4022-D95D-B120B0AAF2C6}"/>
                  </a:ext>
                </a:extLst>
              </p:cNvPr>
              <p:cNvSpPr/>
              <p:nvPr/>
            </p:nvSpPr>
            <p:spPr>
              <a:xfrm>
                <a:off x="3287713" y="1446213"/>
                <a:ext cx="28575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105" extrusionOk="0">
                    <a:moveTo>
                      <a:pt x="90" y="15"/>
                    </a:moveTo>
                    <a:lnTo>
                      <a:pt x="90" y="12"/>
                    </a:lnTo>
                    <a:lnTo>
                      <a:pt x="89" y="9"/>
                    </a:lnTo>
                    <a:lnTo>
                      <a:pt x="88" y="6"/>
                    </a:lnTo>
                    <a:lnTo>
                      <a:pt x="86" y="4"/>
                    </a:lnTo>
                    <a:lnTo>
                      <a:pt x="84" y="2"/>
                    </a:lnTo>
                    <a:lnTo>
                      <a:pt x="81" y="1"/>
                    </a:lnTo>
                    <a:lnTo>
                      <a:pt x="78" y="0"/>
                    </a:lnTo>
                    <a:lnTo>
                      <a:pt x="75" y="0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105"/>
                    </a:lnTo>
                    <a:lnTo>
                      <a:pt x="75" y="105"/>
                    </a:lnTo>
                    <a:lnTo>
                      <a:pt x="78" y="105"/>
                    </a:lnTo>
                    <a:lnTo>
                      <a:pt x="81" y="104"/>
                    </a:lnTo>
                    <a:lnTo>
                      <a:pt x="84" y="103"/>
                    </a:lnTo>
                    <a:lnTo>
                      <a:pt x="86" y="101"/>
                    </a:lnTo>
                    <a:lnTo>
                      <a:pt x="88" y="99"/>
                    </a:lnTo>
                    <a:lnTo>
                      <a:pt x="89" y="96"/>
                    </a:lnTo>
                    <a:lnTo>
                      <a:pt x="90" y="93"/>
                    </a:lnTo>
                    <a:lnTo>
                      <a:pt x="90" y="90"/>
                    </a:lnTo>
                    <a:lnTo>
                      <a:pt x="90" y="15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38;p24">
                <a:extLst>
                  <a:ext uri="{FF2B5EF4-FFF2-40B4-BE49-F238E27FC236}">
                    <a16:creationId xmlns:a16="http://schemas.microsoft.com/office/drawing/2014/main" id="{0BF3693C-4316-5708-80FC-89D17F4430CA}"/>
                  </a:ext>
                </a:extLst>
              </p:cNvPr>
              <p:cNvSpPr/>
              <p:nvPr/>
            </p:nvSpPr>
            <p:spPr>
              <a:xfrm>
                <a:off x="3209925" y="1408113"/>
                <a:ext cx="30163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5" extrusionOk="0">
                    <a:moveTo>
                      <a:pt x="0" y="90"/>
                    </a:moveTo>
                    <a:lnTo>
                      <a:pt x="1" y="93"/>
                    </a:lnTo>
                    <a:lnTo>
                      <a:pt x="1" y="95"/>
                    </a:lnTo>
                    <a:lnTo>
                      <a:pt x="3" y="98"/>
                    </a:lnTo>
                    <a:lnTo>
                      <a:pt x="4" y="101"/>
                    </a:lnTo>
                    <a:lnTo>
                      <a:pt x="7" y="103"/>
                    </a:lnTo>
                    <a:lnTo>
                      <a:pt x="9" y="104"/>
                    </a:lnTo>
                    <a:lnTo>
                      <a:pt x="13" y="105"/>
                    </a:lnTo>
                    <a:lnTo>
                      <a:pt x="15" y="105"/>
                    </a:lnTo>
                    <a:lnTo>
                      <a:pt x="45" y="105"/>
                    </a:lnTo>
                    <a:lnTo>
                      <a:pt x="91" y="105"/>
                    </a:lnTo>
                    <a:lnTo>
                      <a:pt x="91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9" y="1"/>
                    </a:lnTo>
                    <a:lnTo>
                      <a:pt x="7" y="2"/>
                    </a:lnTo>
                    <a:lnTo>
                      <a:pt x="4" y="4"/>
                    </a:lnTo>
                    <a:lnTo>
                      <a:pt x="3" y="6"/>
                    </a:lnTo>
                    <a:lnTo>
                      <a:pt x="1" y="8"/>
                    </a:lnTo>
                    <a:lnTo>
                      <a:pt x="1" y="11"/>
                    </a:lnTo>
                    <a:lnTo>
                      <a:pt x="0" y="15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40;p24">
                <a:extLst>
                  <a:ext uri="{FF2B5EF4-FFF2-40B4-BE49-F238E27FC236}">
                    <a16:creationId xmlns:a16="http://schemas.microsoft.com/office/drawing/2014/main" id="{1FB1C567-4CDC-BCAC-685B-6CCCDBE24F6A}"/>
                  </a:ext>
                </a:extLst>
              </p:cNvPr>
              <p:cNvSpPr/>
              <p:nvPr/>
            </p:nvSpPr>
            <p:spPr>
              <a:xfrm>
                <a:off x="3306763" y="1408113"/>
                <a:ext cx="28575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105" extrusionOk="0">
                    <a:moveTo>
                      <a:pt x="0" y="105"/>
                    </a:moveTo>
                    <a:lnTo>
                      <a:pt x="75" y="105"/>
                    </a:lnTo>
                    <a:lnTo>
                      <a:pt x="78" y="105"/>
                    </a:lnTo>
                    <a:lnTo>
                      <a:pt x="82" y="104"/>
                    </a:lnTo>
                    <a:lnTo>
                      <a:pt x="84" y="103"/>
                    </a:lnTo>
                    <a:lnTo>
                      <a:pt x="86" y="101"/>
                    </a:lnTo>
                    <a:lnTo>
                      <a:pt x="88" y="98"/>
                    </a:lnTo>
                    <a:lnTo>
                      <a:pt x="89" y="95"/>
                    </a:lnTo>
                    <a:lnTo>
                      <a:pt x="90" y="93"/>
                    </a:lnTo>
                    <a:lnTo>
                      <a:pt x="90" y="90"/>
                    </a:lnTo>
                    <a:lnTo>
                      <a:pt x="90" y="15"/>
                    </a:lnTo>
                    <a:lnTo>
                      <a:pt x="90" y="11"/>
                    </a:lnTo>
                    <a:lnTo>
                      <a:pt x="89" y="8"/>
                    </a:lnTo>
                    <a:lnTo>
                      <a:pt x="88" y="6"/>
                    </a:lnTo>
                    <a:lnTo>
                      <a:pt x="86" y="4"/>
                    </a:lnTo>
                    <a:lnTo>
                      <a:pt x="84" y="2"/>
                    </a:lnTo>
                    <a:lnTo>
                      <a:pt x="82" y="1"/>
                    </a:lnTo>
                    <a:lnTo>
                      <a:pt x="78" y="0"/>
                    </a:lnTo>
                    <a:lnTo>
                      <a:pt x="75" y="0"/>
                    </a:lnTo>
                    <a:lnTo>
                      <a:pt x="0" y="0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41;p24">
                <a:extLst>
                  <a:ext uri="{FF2B5EF4-FFF2-40B4-BE49-F238E27FC236}">
                    <a16:creationId xmlns:a16="http://schemas.microsoft.com/office/drawing/2014/main" id="{4153A20C-462B-7AB8-DA0E-C3FE40805667}"/>
                  </a:ext>
                </a:extLst>
              </p:cNvPr>
              <p:cNvSpPr/>
              <p:nvPr/>
            </p:nvSpPr>
            <p:spPr>
              <a:xfrm>
                <a:off x="3268663" y="1560513"/>
                <a:ext cx="28575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105" extrusionOk="0">
                    <a:moveTo>
                      <a:pt x="90" y="90"/>
                    </a:moveTo>
                    <a:lnTo>
                      <a:pt x="90" y="15"/>
                    </a:lnTo>
                    <a:lnTo>
                      <a:pt x="90" y="12"/>
                    </a:lnTo>
                    <a:lnTo>
                      <a:pt x="89" y="9"/>
                    </a:lnTo>
                    <a:lnTo>
                      <a:pt x="88" y="7"/>
                    </a:lnTo>
                    <a:lnTo>
                      <a:pt x="86" y="5"/>
                    </a:lnTo>
                    <a:lnTo>
                      <a:pt x="84" y="2"/>
                    </a:lnTo>
                    <a:lnTo>
                      <a:pt x="80" y="1"/>
                    </a:lnTo>
                    <a:lnTo>
                      <a:pt x="78" y="0"/>
                    </a:lnTo>
                    <a:lnTo>
                      <a:pt x="75" y="0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0" y="105"/>
                    </a:lnTo>
                    <a:lnTo>
                      <a:pt x="15" y="105"/>
                    </a:lnTo>
                    <a:lnTo>
                      <a:pt x="75" y="105"/>
                    </a:lnTo>
                    <a:lnTo>
                      <a:pt x="78" y="105"/>
                    </a:lnTo>
                    <a:lnTo>
                      <a:pt x="80" y="104"/>
                    </a:lnTo>
                    <a:lnTo>
                      <a:pt x="84" y="103"/>
                    </a:lnTo>
                    <a:lnTo>
                      <a:pt x="86" y="101"/>
                    </a:lnTo>
                    <a:lnTo>
                      <a:pt x="88" y="99"/>
                    </a:lnTo>
                    <a:lnTo>
                      <a:pt x="89" y="97"/>
                    </a:lnTo>
                    <a:lnTo>
                      <a:pt x="90" y="94"/>
                    </a:lnTo>
                    <a:lnTo>
                      <a:pt x="90" y="90"/>
                    </a:lnTo>
                    <a:lnTo>
                      <a:pt x="90" y="9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43;p24">
                <a:extLst>
                  <a:ext uri="{FF2B5EF4-FFF2-40B4-BE49-F238E27FC236}">
                    <a16:creationId xmlns:a16="http://schemas.microsoft.com/office/drawing/2014/main" id="{1E605004-A4BD-C2F1-9347-D7A72114D738}"/>
                  </a:ext>
                </a:extLst>
              </p:cNvPr>
              <p:cNvSpPr/>
              <p:nvPr/>
            </p:nvSpPr>
            <p:spPr>
              <a:xfrm>
                <a:off x="3171825" y="1560513"/>
                <a:ext cx="28575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105" extrusionOk="0">
                    <a:moveTo>
                      <a:pt x="90" y="0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6" y="2"/>
                    </a:lnTo>
                    <a:lnTo>
                      <a:pt x="4" y="5"/>
                    </a:lnTo>
                    <a:lnTo>
                      <a:pt x="2" y="7"/>
                    </a:lnTo>
                    <a:lnTo>
                      <a:pt x="1" y="10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90"/>
                    </a:lnTo>
                    <a:lnTo>
                      <a:pt x="0" y="94"/>
                    </a:lnTo>
                    <a:lnTo>
                      <a:pt x="1" y="97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6" y="103"/>
                    </a:lnTo>
                    <a:lnTo>
                      <a:pt x="9" y="104"/>
                    </a:lnTo>
                    <a:lnTo>
                      <a:pt x="11" y="105"/>
                    </a:lnTo>
                    <a:lnTo>
                      <a:pt x="15" y="105"/>
                    </a:lnTo>
                    <a:lnTo>
                      <a:pt x="90" y="10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46;p24">
                <a:extLst>
                  <a:ext uri="{FF2B5EF4-FFF2-40B4-BE49-F238E27FC236}">
                    <a16:creationId xmlns:a16="http://schemas.microsoft.com/office/drawing/2014/main" id="{6D39780B-2332-6DE4-2901-B1E8A668EA8F}"/>
                  </a:ext>
                </a:extLst>
              </p:cNvPr>
              <p:cNvSpPr/>
              <p:nvPr/>
            </p:nvSpPr>
            <p:spPr>
              <a:xfrm>
                <a:off x="3171825" y="1484313"/>
                <a:ext cx="28575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106" extrusionOk="0">
                    <a:moveTo>
                      <a:pt x="15" y="106"/>
                    </a:moveTo>
                    <a:lnTo>
                      <a:pt x="90" y="106"/>
                    </a:lnTo>
                    <a:lnTo>
                      <a:pt x="90" y="0"/>
                    </a:lnTo>
                    <a:lnTo>
                      <a:pt x="15" y="0"/>
                    </a:lnTo>
                    <a:lnTo>
                      <a:pt x="11" y="1"/>
                    </a:lnTo>
                    <a:lnTo>
                      <a:pt x="9" y="1"/>
                    </a:lnTo>
                    <a:lnTo>
                      <a:pt x="6" y="3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1" y="10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0" y="90"/>
                    </a:lnTo>
                    <a:lnTo>
                      <a:pt x="0" y="93"/>
                    </a:lnTo>
                    <a:lnTo>
                      <a:pt x="1" y="96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6" y="103"/>
                    </a:lnTo>
                    <a:lnTo>
                      <a:pt x="9" y="104"/>
                    </a:lnTo>
                    <a:lnTo>
                      <a:pt x="11" y="105"/>
                    </a:lnTo>
                    <a:lnTo>
                      <a:pt x="15" y="106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47;p24">
                <a:extLst>
                  <a:ext uri="{FF2B5EF4-FFF2-40B4-BE49-F238E27FC236}">
                    <a16:creationId xmlns:a16="http://schemas.microsoft.com/office/drawing/2014/main" id="{C6791A1F-215A-B68C-96FC-731076F5C510}"/>
                  </a:ext>
                </a:extLst>
              </p:cNvPr>
              <p:cNvSpPr/>
              <p:nvPr/>
            </p:nvSpPr>
            <p:spPr>
              <a:xfrm>
                <a:off x="3278188" y="1368425"/>
                <a:ext cx="2857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07" extrusionOk="0">
                    <a:moveTo>
                      <a:pt x="90" y="92"/>
                    </a:moveTo>
                    <a:lnTo>
                      <a:pt x="90" y="15"/>
                    </a:lnTo>
                    <a:lnTo>
                      <a:pt x="90" y="13"/>
                    </a:lnTo>
                    <a:lnTo>
                      <a:pt x="89" y="10"/>
                    </a:lnTo>
                    <a:lnTo>
                      <a:pt x="88" y="8"/>
                    </a:lnTo>
                    <a:lnTo>
                      <a:pt x="86" y="6"/>
                    </a:lnTo>
                    <a:lnTo>
                      <a:pt x="84" y="4"/>
                    </a:lnTo>
                    <a:lnTo>
                      <a:pt x="80" y="3"/>
                    </a:lnTo>
                    <a:lnTo>
                      <a:pt x="78" y="2"/>
                    </a:lnTo>
                    <a:lnTo>
                      <a:pt x="75" y="2"/>
                    </a:lnTo>
                    <a:lnTo>
                      <a:pt x="0" y="0"/>
                    </a:lnTo>
                    <a:lnTo>
                      <a:pt x="0" y="107"/>
                    </a:lnTo>
                    <a:lnTo>
                      <a:pt x="75" y="107"/>
                    </a:lnTo>
                    <a:lnTo>
                      <a:pt x="78" y="106"/>
                    </a:lnTo>
                    <a:lnTo>
                      <a:pt x="80" y="106"/>
                    </a:lnTo>
                    <a:lnTo>
                      <a:pt x="84" y="103"/>
                    </a:lnTo>
                    <a:lnTo>
                      <a:pt x="86" y="102"/>
                    </a:lnTo>
                    <a:lnTo>
                      <a:pt x="88" y="100"/>
                    </a:lnTo>
                    <a:lnTo>
                      <a:pt x="89" y="97"/>
                    </a:lnTo>
                    <a:lnTo>
                      <a:pt x="90" y="95"/>
                    </a:lnTo>
                    <a:lnTo>
                      <a:pt x="90" y="92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848;p24">
                <a:extLst>
                  <a:ext uri="{FF2B5EF4-FFF2-40B4-BE49-F238E27FC236}">
                    <a16:creationId xmlns:a16="http://schemas.microsoft.com/office/drawing/2014/main" id="{C917F250-59B5-1A73-F16C-657FDA7304DD}"/>
                  </a:ext>
                </a:extLst>
              </p:cNvPr>
              <p:cNvSpPr/>
              <p:nvPr/>
            </p:nvSpPr>
            <p:spPr>
              <a:xfrm>
                <a:off x="3181350" y="1368425"/>
                <a:ext cx="2857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07" extrusionOk="0">
                    <a:moveTo>
                      <a:pt x="15" y="107"/>
                    </a:moveTo>
                    <a:lnTo>
                      <a:pt x="90" y="107"/>
                    </a:lnTo>
                    <a:lnTo>
                      <a:pt x="90" y="0"/>
                    </a:lnTo>
                    <a:lnTo>
                      <a:pt x="15" y="0"/>
                    </a:lnTo>
                    <a:lnTo>
                      <a:pt x="11" y="2"/>
                    </a:lnTo>
                    <a:lnTo>
                      <a:pt x="9" y="3"/>
                    </a:lnTo>
                    <a:lnTo>
                      <a:pt x="6" y="4"/>
                    </a:lnTo>
                    <a:lnTo>
                      <a:pt x="4" y="6"/>
                    </a:lnTo>
                    <a:lnTo>
                      <a:pt x="3" y="8"/>
                    </a:lnTo>
                    <a:lnTo>
                      <a:pt x="1" y="10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92"/>
                    </a:lnTo>
                    <a:lnTo>
                      <a:pt x="0" y="95"/>
                    </a:lnTo>
                    <a:lnTo>
                      <a:pt x="1" y="97"/>
                    </a:lnTo>
                    <a:lnTo>
                      <a:pt x="3" y="100"/>
                    </a:lnTo>
                    <a:lnTo>
                      <a:pt x="4" y="102"/>
                    </a:lnTo>
                    <a:lnTo>
                      <a:pt x="6" y="103"/>
                    </a:lnTo>
                    <a:lnTo>
                      <a:pt x="9" y="106"/>
                    </a:lnTo>
                    <a:lnTo>
                      <a:pt x="11" y="106"/>
                    </a:lnTo>
                    <a:lnTo>
                      <a:pt x="15" y="107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849;p24">
                <a:extLst>
                  <a:ext uri="{FF2B5EF4-FFF2-40B4-BE49-F238E27FC236}">
                    <a16:creationId xmlns:a16="http://schemas.microsoft.com/office/drawing/2014/main" id="{93A28FF3-7927-DC72-D950-B1B2077F25E1}"/>
                  </a:ext>
                </a:extLst>
              </p:cNvPr>
              <p:cNvSpPr/>
              <p:nvPr/>
            </p:nvSpPr>
            <p:spPr>
              <a:xfrm>
                <a:off x="3219450" y="1368425"/>
                <a:ext cx="49213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07" extrusionOk="0">
                    <a:moveTo>
                      <a:pt x="151" y="107"/>
                    </a:moveTo>
                    <a:lnTo>
                      <a:pt x="151" y="0"/>
                    </a:lnTo>
                    <a:lnTo>
                      <a:pt x="0" y="0"/>
                    </a:lnTo>
                    <a:lnTo>
                      <a:pt x="0" y="107"/>
                    </a:lnTo>
                    <a:lnTo>
                      <a:pt x="76" y="107"/>
                    </a:lnTo>
                    <a:lnTo>
                      <a:pt x="151" y="107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850;p24">
                <a:extLst>
                  <a:ext uri="{FF2B5EF4-FFF2-40B4-BE49-F238E27FC236}">
                    <a16:creationId xmlns:a16="http://schemas.microsoft.com/office/drawing/2014/main" id="{E31F6EF3-AD81-5033-B092-D1300A46E057}"/>
                  </a:ext>
                </a:extLst>
              </p:cNvPr>
              <p:cNvSpPr/>
              <p:nvPr/>
            </p:nvSpPr>
            <p:spPr>
              <a:xfrm>
                <a:off x="3411538" y="1598613"/>
                <a:ext cx="28575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6" extrusionOk="0">
                    <a:moveTo>
                      <a:pt x="75" y="0"/>
                    </a:moveTo>
                    <a:lnTo>
                      <a:pt x="45" y="0"/>
                    </a:lnTo>
                    <a:lnTo>
                      <a:pt x="0" y="0"/>
                    </a:lnTo>
                    <a:lnTo>
                      <a:pt x="0" y="106"/>
                    </a:lnTo>
                    <a:lnTo>
                      <a:pt x="75" y="106"/>
                    </a:lnTo>
                    <a:lnTo>
                      <a:pt x="79" y="106"/>
                    </a:lnTo>
                    <a:lnTo>
                      <a:pt x="81" y="104"/>
                    </a:lnTo>
                    <a:lnTo>
                      <a:pt x="84" y="103"/>
                    </a:lnTo>
                    <a:lnTo>
                      <a:pt x="86" y="101"/>
                    </a:lnTo>
                    <a:lnTo>
                      <a:pt x="88" y="99"/>
                    </a:lnTo>
                    <a:lnTo>
                      <a:pt x="89" y="97"/>
                    </a:lnTo>
                    <a:lnTo>
                      <a:pt x="91" y="94"/>
                    </a:lnTo>
                    <a:lnTo>
                      <a:pt x="91" y="91"/>
                    </a:lnTo>
                    <a:lnTo>
                      <a:pt x="91" y="15"/>
                    </a:lnTo>
                    <a:lnTo>
                      <a:pt x="91" y="12"/>
                    </a:lnTo>
                    <a:lnTo>
                      <a:pt x="89" y="10"/>
                    </a:lnTo>
                    <a:lnTo>
                      <a:pt x="88" y="7"/>
                    </a:lnTo>
                    <a:lnTo>
                      <a:pt x="86" y="5"/>
                    </a:lnTo>
                    <a:lnTo>
                      <a:pt x="84" y="4"/>
                    </a:lnTo>
                    <a:lnTo>
                      <a:pt x="81" y="2"/>
                    </a:lnTo>
                    <a:lnTo>
                      <a:pt x="79" y="2"/>
                    </a:lnTo>
                    <a:lnTo>
                      <a:pt x="75" y="0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851;p24">
                <a:extLst>
                  <a:ext uri="{FF2B5EF4-FFF2-40B4-BE49-F238E27FC236}">
                    <a16:creationId xmlns:a16="http://schemas.microsoft.com/office/drawing/2014/main" id="{0F0BF528-3E67-4288-EBB5-0E004D5E1891}"/>
                  </a:ext>
                </a:extLst>
              </p:cNvPr>
              <p:cNvSpPr/>
              <p:nvPr/>
            </p:nvSpPr>
            <p:spPr>
              <a:xfrm>
                <a:off x="3316288" y="1598613"/>
                <a:ext cx="28575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106" extrusionOk="0">
                    <a:moveTo>
                      <a:pt x="0" y="15"/>
                    </a:moveTo>
                    <a:lnTo>
                      <a:pt x="0" y="91"/>
                    </a:lnTo>
                    <a:lnTo>
                      <a:pt x="0" y="94"/>
                    </a:lnTo>
                    <a:lnTo>
                      <a:pt x="1" y="97"/>
                    </a:lnTo>
                    <a:lnTo>
                      <a:pt x="3" y="99"/>
                    </a:lnTo>
                    <a:lnTo>
                      <a:pt x="4" y="101"/>
                    </a:lnTo>
                    <a:lnTo>
                      <a:pt x="6" y="103"/>
                    </a:lnTo>
                    <a:lnTo>
                      <a:pt x="10" y="104"/>
                    </a:lnTo>
                    <a:lnTo>
                      <a:pt x="12" y="106"/>
                    </a:lnTo>
                    <a:lnTo>
                      <a:pt x="15" y="106"/>
                    </a:lnTo>
                    <a:lnTo>
                      <a:pt x="90" y="106"/>
                    </a:lnTo>
                    <a:lnTo>
                      <a:pt x="90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6" y="4"/>
                    </a:lnTo>
                    <a:lnTo>
                      <a:pt x="4" y="5"/>
                    </a:lnTo>
                    <a:lnTo>
                      <a:pt x="3" y="7"/>
                    </a:lnTo>
                    <a:lnTo>
                      <a:pt x="1" y="10"/>
                    </a:lnTo>
                    <a:lnTo>
                      <a:pt x="0" y="12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852;p24">
                <a:extLst>
                  <a:ext uri="{FF2B5EF4-FFF2-40B4-BE49-F238E27FC236}">
                    <a16:creationId xmlns:a16="http://schemas.microsoft.com/office/drawing/2014/main" id="{224B450E-DD2F-1242-444A-D38FDC88C642}"/>
                  </a:ext>
                </a:extLst>
              </p:cNvPr>
              <p:cNvSpPr/>
              <p:nvPr/>
            </p:nvSpPr>
            <p:spPr>
              <a:xfrm>
                <a:off x="3354388" y="1598613"/>
                <a:ext cx="47625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06" extrusionOk="0">
                    <a:moveTo>
                      <a:pt x="0" y="0"/>
                    </a:moveTo>
                    <a:lnTo>
                      <a:pt x="0" y="106"/>
                    </a:lnTo>
                    <a:lnTo>
                      <a:pt x="151" y="106"/>
                    </a:lnTo>
                    <a:lnTo>
                      <a:pt x="151" y="0"/>
                    </a:lnTo>
                    <a:lnTo>
                      <a:pt x="4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853;p24">
                <a:extLst>
                  <a:ext uri="{FF2B5EF4-FFF2-40B4-BE49-F238E27FC236}">
                    <a16:creationId xmlns:a16="http://schemas.microsoft.com/office/drawing/2014/main" id="{B9BEDDA4-2DEE-6E6D-29AF-C9FC91091712}"/>
                  </a:ext>
                </a:extLst>
              </p:cNvPr>
              <p:cNvSpPr/>
              <p:nvPr/>
            </p:nvSpPr>
            <p:spPr>
              <a:xfrm>
                <a:off x="3373438" y="1560513"/>
                <a:ext cx="47625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05" extrusionOk="0">
                    <a:moveTo>
                      <a:pt x="150" y="0"/>
                    </a:moveTo>
                    <a:lnTo>
                      <a:pt x="105" y="0"/>
                    </a:lnTo>
                    <a:lnTo>
                      <a:pt x="0" y="0"/>
                    </a:lnTo>
                    <a:lnTo>
                      <a:pt x="0" y="105"/>
                    </a:lnTo>
                    <a:lnTo>
                      <a:pt x="105" y="105"/>
                    </a:lnTo>
                    <a:lnTo>
                      <a:pt x="150" y="105"/>
                    </a:lnTo>
                    <a:lnTo>
                      <a:pt x="150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854;p24">
                <a:extLst>
                  <a:ext uri="{FF2B5EF4-FFF2-40B4-BE49-F238E27FC236}">
                    <a16:creationId xmlns:a16="http://schemas.microsoft.com/office/drawing/2014/main" id="{0E127DE2-4873-B384-6CD8-379678FDD9E8}"/>
                  </a:ext>
                </a:extLst>
              </p:cNvPr>
              <p:cNvSpPr/>
              <p:nvPr/>
            </p:nvSpPr>
            <p:spPr>
              <a:xfrm>
                <a:off x="3335338" y="1560513"/>
                <a:ext cx="28575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105" extrusionOk="0">
                    <a:moveTo>
                      <a:pt x="90" y="0"/>
                    </a:moveTo>
                    <a:lnTo>
                      <a:pt x="45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10" y="1"/>
                    </a:lnTo>
                    <a:lnTo>
                      <a:pt x="7" y="2"/>
                    </a:lnTo>
                    <a:lnTo>
                      <a:pt x="4" y="5"/>
                    </a:lnTo>
                    <a:lnTo>
                      <a:pt x="3" y="7"/>
                    </a:lnTo>
                    <a:lnTo>
                      <a:pt x="1" y="10"/>
                    </a:lnTo>
                    <a:lnTo>
                      <a:pt x="1" y="12"/>
                    </a:lnTo>
                    <a:lnTo>
                      <a:pt x="0" y="15"/>
                    </a:lnTo>
                    <a:lnTo>
                      <a:pt x="0" y="90"/>
                    </a:lnTo>
                    <a:lnTo>
                      <a:pt x="1" y="94"/>
                    </a:lnTo>
                    <a:lnTo>
                      <a:pt x="1" y="97"/>
                    </a:lnTo>
                    <a:lnTo>
                      <a:pt x="3" y="99"/>
                    </a:lnTo>
                    <a:lnTo>
                      <a:pt x="4" y="101"/>
                    </a:lnTo>
                    <a:lnTo>
                      <a:pt x="7" y="103"/>
                    </a:lnTo>
                    <a:lnTo>
                      <a:pt x="10" y="104"/>
                    </a:lnTo>
                    <a:lnTo>
                      <a:pt x="12" y="105"/>
                    </a:lnTo>
                    <a:lnTo>
                      <a:pt x="15" y="105"/>
                    </a:lnTo>
                    <a:lnTo>
                      <a:pt x="45" y="105"/>
                    </a:lnTo>
                    <a:lnTo>
                      <a:pt x="90" y="10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855;p24">
                <a:extLst>
                  <a:ext uri="{FF2B5EF4-FFF2-40B4-BE49-F238E27FC236}">
                    <a16:creationId xmlns:a16="http://schemas.microsoft.com/office/drawing/2014/main" id="{AFB82150-73E0-DB4A-63E1-8A8ACBDDEE49}"/>
                  </a:ext>
                </a:extLst>
              </p:cNvPr>
              <p:cNvSpPr/>
              <p:nvPr/>
            </p:nvSpPr>
            <p:spPr>
              <a:xfrm>
                <a:off x="3430588" y="1560513"/>
                <a:ext cx="28575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5" extrusionOk="0">
                    <a:moveTo>
                      <a:pt x="76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76" y="105"/>
                    </a:lnTo>
                    <a:lnTo>
                      <a:pt x="79" y="105"/>
                    </a:lnTo>
                    <a:lnTo>
                      <a:pt x="82" y="104"/>
                    </a:lnTo>
                    <a:lnTo>
                      <a:pt x="84" y="103"/>
                    </a:lnTo>
                    <a:lnTo>
                      <a:pt x="86" y="101"/>
                    </a:lnTo>
                    <a:lnTo>
                      <a:pt x="88" y="99"/>
                    </a:lnTo>
                    <a:lnTo>
                      <a:pt x="89" y="97"/>
                    </a:lnTo>
                    <a:lnTo>
                      <a:pt x="91" y="94"/>
                    </a:lnTo>
                    <a:lnTo>
                      <a:pt x="91" y="90"/>
                    </a:lnTo>
                    <a:lnTo>
                      <a:pt x="91" y="15"/>
                    </a:lnTo>
                    <a:lnTo>
                      <a:pt x="91" y="12"/>
                    </a:lnTo>
                    <a:lnTo>
                      <a:pt x="89" y="9"/>
                    </a:lnTo>
                    <a:lnTo>
                      <a:pt x="88" y="7"/>
                    </a:lnTo>
                    <a:lnTo>
                      <a:pt x="86" y="5"/>
                    </a:lnTo>
                    <a:lnTo>
                      <a:pt x="84" y="2"/>
                    </a:lnTo>
                    <a:lnTo>
                      <a:pt x="82" y="1"/>
                    </a:lnTo>
                    <a:lnTo>
                      <a:pt x="79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856;p24">
                <a:extLst>
                  <a:ext uri="{FF2B5EF4-FFF2-40B4-BE49-F238E27FC236}">
                    <a16:creationId xmlns:a16="http://schemas.microsoft.com/office/drawing/2014/main" id="{641C0090-291C-006D-EDE9-01F11A18688C}"/>
                  </a:ext>
                </a:extLst>
              </p:cNvPr>
              <p:cNvSpPr/>
              <p:nvPr/>
            </p:nvSpPr>
            <p:spPr>
              <a:xfrm>
                <a:off x="3411538" y="1522413"/>
                <a:ext cx="28575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5" extrusionOk="0">
                    <a:moveTo>
                      <a:pt x="75" y="105"/>
                    </a:moveTo>
                    <a:lnTo>
                      <a:pt x="79" y="105"/>
                    </a:lnTo>
                    <a:lnTo>
                      <a:pt x="81" y="104"/>
                    </a:lnTo>
                    <a:lnTo>
                      <a:pt x="84" y="102"/>
                    </a:lnTo>
                    <a:lnTo>
                      <a:pt x="86" y="101"/>
                    </a:lnTo>
                    <a:lnTo>
                      <a:pt x="88" y="99"/>
                    </a:lnTo>
                    <a:lnTo>
                      <a:pt x="89" y="96"/>
                    </a:lnTo>
                    <a:lnTo>
                      <a:pt x="91" y="93"/>
                    </a:lnTo>
                    <a:lnTo>
                      <a:pt x="91" y="90"/>
                    </a:lnTo>
                    <a:lnTo>
                      <a:pt x="91" y="15"/>
                    </a:lnTo>
                    <a:lnTo>
                      <a:pt x="91" y="12"/>
                    </a:lnTo>
                    <a:lnTo>
                      <a:pt x="89" y="9"/>
                    </a:lnTo>
                    <a:lnTo>
                      <a:pt x="88" y="7"/>
                    </a:lnTo>
                    <a:lnTo>
                      <a:pt x="86" y="4"/>
                    </a:lnTo>
                    <a:lnTo>
                      <a:pt x="84" y="2"/>
                    </a:lnTo>
                    <a:lnTo>
                      <a:pt x="81" y="1"/>
                    </a:lnTo>
                    <a:lnTo>
                      <a:pt x="79" y="0"/>
                    </a:lnTo>
                    <a:lnTo>
                      <a:pt x="75" y="0"/>
                    </a:lnTo>
                    <a:lnTo>
                      <a:pt x="0" y="0"/>
                    </a:lnTo>
                    <a:lnTo>
                      <a:pt x="0" y="105"/>
                    </a:lnTo>
                    <a:lnTo>
                      <a:pt x="45" y="105"/>
                    </a:lnTo>
                    <a:lnTo>
                      <a:pt x="75" y="105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857;p24">
                <a:extLst>
                  <a:ext uri="{FF2B5EF4-FFF2-40B4-BE49-F238E27FC236}">
                    <a16:creationId xmlns:a16="http://schemas.microsoft.com/office/drawing/2014/main" id="{3B9B9627-B5AB-8DFD-5644-DBFF1264E7A5}"/>
                  </a:ext>
                </a:extLst>
              </p:cNvPr>
              <p:cNvSpPr/>
              <p:nvPr/>
            </p:nvSpPr>
            <p:spPr>
              <a:xfrm>
                <a:off x="3354388" y="1522413"/>
                <a:ext cx="47625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05" extrusionOk="0">
                    <a:moveTo>
                      <a:pt x="151" y="105"/>
                    </a:moveTo>
                    <a:lnTo>
                      <a:pt x="151" y="0"/>
                    </a:lnTo>
                    <a:lnTo>
                      <a:pt x="0" y="0"/>
                    </a:lnTo>
                    <a:lnTo>
                      <a:pt x="0" y="105"/>
                    </a:lnTo>
                    <a:lnTo>
                      <a:pt x="45" y="105"/>
                    </a:lnTo>
                    <a:lnTo>
                      <a:pt x="151" y="105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858;p24">
                <a:extLst>
                  <a:ext uri="{FF2B5EF4-FFF2-40B4-BE49-F238E27FC236}">
                    <a16:creationId xmlns:a16="http://schemas.microsoft.com/office/drawing/2014/main" id="{A8127281-2D3A-C3EA-2F1C-FFAA7391BEF1}"/>
                  </a:ext>
                </a:extLst>
              </p:cNvPr>
              <p:cNvSpPr/>
              <p:nvPr/>
            </p:nvSpPr>
            <p:spPr>
              <a:xfrm>
                <a:off x="3316288" y="1522413"/>
                <a:ext cx="28575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105" extrusionOk="0">
                    <a:moveTo>
                      <a:pt x="0" y="15"/>
                    </a:moveTo>
                    <a:lnTo>
                      <a:pt x="0" y="90"/>
                    </a:lnTo>
                    <a:lnTo>
                      <a:pt x="0" y="93"/>
                    </a:lnTo>
                    <a:lnTo>
                      <a:pt x="1" y="96"/>
                    </a:lnTo>
                    <a:lnTo>
                      <a:pt x="3" y="99"/>
                    </a:lnTo>
                    <a:lnTo>
                      <a:pt x="4" y="101"/>
                    </a:lnTo>
                    <a:lnTo>
                      <a:pt x="6" y="102"/>
                    </a:lnTo>
                    <a:lnTo>
                      <a:pt x="10" y="104"/>
                    </a:lnTo>
                    <a:lnTo>
                      <a:pt x="12" y="105"/>
                    </a:lnTo>
                    <a:lnTo>
                      <a:pt x="15" y="105"/>
                    </a:lnTo>
                    <a:lnTo>
                      <a:pt x="90" y="105"/>
                    </a:lnTo>
                    <a:lnTo>
                      <a:pt x="90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10" y="1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3" y="7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" name="Google Shape;859;p24">
              <a:extLst>
                <a:ext uri="{FF2B5EF4-FFF2-40B4-BE49-F238E27FC236}">
                  <a16:creationId xmlns:a16="http://schemas.microsoft.com/office/drawing/2014/main" id="{79DDF9AF-6E2A-1CB7-BCC0-B7C376FF0089}"/>
                </a:ext>
              </a:extLst>
            </p:cNvPr>
            <p:cNvGrpSpPr/>
            <p:nvPr/>
          </p:nvGrpSpPr>
          <p:grpSpPr>
            <a:xfrm>
              <a:off x="4040324" y="4314358"/>
              <a:ext cx="287337" cy="273050"/>
              <a:chOff x="5465763" y="1358900"/>
              <a:chExt cx="287337" cy="273050"/>
            </a:xfrm>
          </p:grpSpPr>
          <p:sp>
            <p:nvSpPr>
              <p:cNvPr id="67" name="Google Shape;860;p24">
                <a:extLst>
                  <a:ext uri="{FF2B5EF4-FFF2-40B4-BE49-F238E27FC236}">
                    <a16:creationId xmlns:a16="http://schemas.microsoft.com/office/drawing/2014/main" id="{7EBB06DC-8540-4522-68AE-F1F363AA715D}"/>
                  </a:ext>
                </a:extLst>
              </p:cNvPr>
              <p:cNvSpPr/>
              <p:nvPr/>
            </p:nvSpPr>
            <p:spPr>
              <a:xfrm>
                <a:off x="5586413" y="1446213"/>
                <a:ext cx="762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41" extrusionOk="0">
                    <a:moveTo>
                      <a:pt x="106" y="75"/>
                    </a:moveTo>
                    <a:lnTo>
                      <a:pt x="106" y="72"/>
                    </a:lnTo>
                    <a:lnTo>
                      <a:pt x="107" y="70"/>
                    </a:lnTo>
                    <a:lnTo>
                      <a:pt x="108" y="66"/>
                    </a:lnTo>
                    <a:lnTo>
                      <a:pt x="110" y="64"/>
                    </a:lnTo>
                    <a:lnTo>
                      <a:pt x="112" y="63"/>
                    </a:lnTo>
                    <a:lnTo>
                      <a:pt x="115" y="61"/>
                    </a:lnTo>
                    <a:lnTo>
                      <a:pt x="117" y="61"/>
                    </a:lnTo>
                    <a:lnTo>
                      <a:pt x="121" y="60"/>
                    </a:lnTo>
                    <a:lnTo>
                      <a:pt x="124" y="60"/>
                    </a:lnTo>
                    <a:lnTo>
                      <a:pt x="126" y="61"/>
                    </a:lnTo>
                    <a:lnTo>
                      <a:pt x="129" y="63"/>
                    </a:lnTo>
                    <a:lnTo>
                      <a:pt x="131" y="64"/>
                    </a:lnTo>
                    <a:lnTo>
                      <a:pt x="133" y="66"/>
                    </a:lnTo>
                    <a:lnTo>
                      <a:pt x="134" y="70"/>
                    </a:lnTo>
                    <a:lnTo>
                      <a:pt x="136" y="72"/>
                    </a:lnTo>
                    <a:lnTo>
                      <a:pt x="136" y="75"/>
                    </a:lnTo>
                    <a:lnTo>
                      <a:pt x="136" y="165"/>
                    </a:lnTo>
                    <a:lnTo>
                      <a:pt x="136" y="168"/>
                    </a:lnTo>
                    <a:lnTo>
                      <a:pt x="134" y="171"/>
                    </a:lnTo>
                    <a:lnTo>
                      <a:pt x="133" y="174"/>
                    </a:lnTo>
                    <a:lnTo>
                      <a:pt x="131" y="176"/>
                    </a:lnTo>
                    <a:lnTo>
                      <a:pt x="129" y="178"/>
                    </a:lnTo>
                    <a:lnTo>
                      <a:pt x="126" y="179"/>
                    </a:lnTo>
                    <a:lnTo>
                      <a:pt x="124" y="180"/>
                    </a:lnTo>
                    <a:lnTo>
                      <a:pt x="121" y="180"/>
                    </a:lnTo>
                    <a:lnTo>
                      <a:pt x="117" y="180"/>
                    </a:lnTo>
                    <a:lnTo>
                      <a:pt x="115" y="179"/>
                    </a:lnTo>
                    <a:lnTo>
                      <a:pt x="112" y="178"/>
                    </a:lnTo>
                    <a:lnTo>
                      <a:pt x="110" y="176"/>
                    </a:lnTo>
                    <a:lnTo>
                      <a:pt x="108" y="174"/>
                    </a:lnTo>
                    <a:lnTo>
                      <a:pt x="107" y="171"/>
                    </a:lnTo>
                    <a:lnTo>
                      <a:pt x="106" y="168"/>
                    </a:lnTo>
                    <a:lnTo>
                      <a:pt x="106" y="165"/>
                    </a:lnTo>
                    <a:lnTo>
                      <a:pt x="106" y="75"/>
                    </a:lnTo>
                    <a:close/>
                    <a:moveTo>
                      <a:pt x="121" y="241"/>
                    </a:moveTo>
                    <a:lnTo>
                      <a:pt x="132" y="240"/>
                    </a:lnTo>
                    <a:lnTo>
                      <a:pt x="145" y="238"/>
                    </a:lnTo>
                    <a:lnTo>
                      <a:pt x="156" y="236"/>
                    </a:lnTo>
                    <a:lnTo>
                      <a:pt x="168" y="232"/>
                    </a:lnTo>
                    <a:lnTo>
                      <a:pt x="177" y="226"/>
                    </a:lnTo>
                    <a:lnTo>
                      <a:pt x="188" y="220"/>
                    </a:lnTo>
                    <a:lnTo>
                      <a:pt x="197" y="213"/>
                    </a:lnTo>
                    <a:lnTo>
                      <a:pt x="205" y="206"/>
                    </a:lnTo>
                    <a:lnTo>
                      <a:pt x="214" y="197"/>
                    </a:lnTo>
                    <a:lnTo>
                      <a:pt x="220" y="188"/>
                    </a:lnTo>
                    <a:lnTo>
                      <a:pt x="227" y="178"/>
                    </a:lnTo>
                    <a:lnTo>
                      <a:pt x="231" y="167"/>
                    </a:lnTo>
                    <a:lnTo>
                      <a:pt x="235" y="156"/>
                    </a:lnTo>
                    <a:lnTo>
                      <a:pt x="238" y="145"/>
                    </a:lnTo>
                    <a:lnTo>
                      <a:pt x="241" y="133"/>
                    </a:lnTo>
                    <a:lnTo>
                      <a:pt x="241" y="120"/>
                    </a:lnTo>
                    <a:lnTo>
                      <a:pt x="241" y="108"/>
                    </a:lnTo>
                    <a:lnTo>
                      <a:pt x="238" y="96"/>
                    </a:lnTo>
                    <a:lnTo>
                      <a:pt x="235" y="85"/>
                    </a:lnTo>
                    <a:lnTo>
                      <a:pt x="231" y="74"/>
                    </a:lnTo>
                    <a:lnTo>
                      <a:pt x="227" y="63"/>
                    </a:lnTo>
                    <a:lnTo>
                      <a:pt x="220" y="53"/>
                    </a:lnTo>
                    <a:lnTo>
                      <a:pt x="214" y="44"/>
                    </a:lnTo>
                    <a:lnTo>
                      <a:pt x="205" y="35"/>
                    </a:lnTo>
                    <a:lnTo>
                      <a:pt x="197" y="28"/>
                    </a:lnTo>
                    <a:lnTo>
                      <a:pt x="188" y="20"/>
                    </a:lnTo>
                    <a:lnTo>
                      <a:pt x="177" y="15"/>
                    </a:lnTo>
                    <a:lnTo>
                      <a:pt x="168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1"/>
                    </a:lnTo>
                    <a:lnTo>
                      <a:pt x="121" y="0"/>
                    </a:lnTo>
                    <a:lnTo>
                      <a:pt x="109" y="1"/>
                    </a:lnTo>
                    <a:lnTo>
                      <a:pt x="96" y="2"/>
                    </a:lnTo>
                    <a:lnTo>
                      <a:pt x="85" y="5"/>
                    </a:lnTo>
                    <a:lnTo>
                      <a:pt x="73" y="9"/>
                    </a:lnTo>
                    <a:lnTo>
                      <a:pt x="64" y="15"/>
                    </a:lnTo>
                    <a:lnTo>
                      <a:pt x="53" y="20"/>
                    </a:lnTo>
                    <a:lnTo>
                      <a:pt x="44" y="28"/>
                    </a:lnTo>
                    <a:lnTo>
                      <a:pt x="36" y="35"/>
                    </a:lnTo>
                    <a:lnTo>
                      <a:pt x="27" y="44"/>
                    </a:lnTo>
                    <a:lnTo>
                      <a:pt x="21" y="53"/>
                    </a:lnTo>
                    <a:lnTo>
                      <a:pt x="14" y="63"/>
                    </a:lnTo>
                    <a:lnTo>
                      <a:pt x="10" y="74"/>
                    </a:lnTo>
                    <a:lnTo>
                      <a:pt x="6" y="85"/>
                    </a:lnTo>
                    <a:lnTo>
                      <a:pt x="3" y="96"/>
                    </a:lnTo>
                    <a:lnTo>
                      <a:pt x="0" y="108"/>
                    </a:lnTo>
                    <a:lnTo>
                      <a:pt x="0" y="120"/>
                    </a:lnTo>
                    <a:lnTo>
                      <a:pt x="0" y="133"/>
                    </a:lnTo>
                    <a:lnTo>
                      <a:pt x="3" y="145"/>
                    </a:lnTo>
                    <a:lnTo>
                      <a:pt x="6" y="156"/>
                    </a:lnTo>
                    <a:lnTo>
                      <a:pt x="10" y="167"/>
                    </a:lnTo>
                    <a:lnTo>
                      <a:pt x="14" y="178"/>
                    </a:lnTo>
                    <a:lnTo>
                      <a:pt x="21" y="188"/>
                    </a:lnTo>
                    <a:lnTo>
                      <a:pt x="27" y="197"/>
                    </a:lnTo>
                    <a:lnTo>
                      <a:pt x="36" y="206"/>
                    </a:lnTo>
                    <a:lnTo>
                      <a:pt x="44" y="213"/>
                    </a:lnTo>
                    <a:lnTo>
                      <a:pt x="53" y="220"/>
                    </a:lnTo>
                    <a:lnTo>
                      <a:pt x="64" y="226"/>
                    </a:lnTo>
                    <a:lnTo>
                      <a:pt x="73" y="232"/>
                    </a:lnTo>
                    <a:lnTo>
                      <a:pt x="85" y="236"/>
                    </a:lnTo>
                    <a:lnTo>
                      <a:pt x="96" y="238"/>
                    </a:lnTo>
                    <a:lnTo>
                      <a:pt x="109" y="240"/>
                    </a:lnTo>
                    <a:lnTo>
                      <a:pt x="121" y="241"/>
                    </a:lnTo>
                    <a:close/>
                  </a:path>
                </a:pathLst>
              </a:custGeom>
              <a:solidFill>
                <a:srgbClr val="F6543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861;p24">
                <a:extLst>
                  <a:ext uri="{FF2B5EF4-FFF2-40B4-BE49-F238E27FC236}">
                    <a16:creationId xmlns:a16="http://schemas.microsoft.com/office/drawing/2014/main" id="{0373517D-37D1-F319-9E3B-A41ADD2AE988}"/>
                  </a:ext>
                </a:extLst>
              </p:cNvPr>
              <p:cNvSpPr/>
              <p:nvPr/>
            </p:nvSpPr>
            <p:spPr>
              <a:xfrm>
                <a:off x="5643563" y="1358900"/>
                <a:ext cx="76200" cy="77788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42" extrusionOk="0">
                    <a:moveTo>
                      <a:pt x="105" y="77"/>
                    </a:moveTo>
                    <a:lnTo>
                      <a:pt x="106" y="73"/>
                    </a:lnTo>
                    <a:lnTo>
                      <a:pt x="107" y="70"/>
                    </a:lnTo>
                    <a:lnTo>
                      <a:pt x="108" y="68"/>
                    </a:lnTo>
                    <a:lnTo>
                      <a:pt x="110" y="66"/>
                    </a:lnTo>
                    <a:lnTo>
                      <a:pt x="112" y="64"/>
                    </a:lnTo>
                    <a:lnTo>
                      <a:pt x="114" y="63"/>
                    </a:lnTo>
                    <a:lnTo>
                      <a:pt x="118" y="62"/>
                    </a:lnTo>
                    <a:lnTo>
                      <a:pt x="120" y="62"/>
                    </a:lnTo>
                    <a:lnTo>
                      <a:pt x="123" y="62"/>
                    </a:lnTo>
                    <a:lnTo>
                      <a:pt x="126" y="63"/>
                    </a:lnTo>
                    <a:lnTo>
                      <a:pt x="128" y="64"/>
                    </a:lnTo>
                    <a:lnTo>
                      <a:pt x="130" y="66"/>
                    </a:lnTo>
                    <a:lnTo>
                      <a:pt x="133" y="68"/>
                    </a:lnTo>
                    <a:lnTo>
                      <a:pt x="134" y="70"/>
                    </a:lnTo>
                    <a:lnTo>
                      <a:pt x="135" y="73"/>
                    </a:lnTo>
                    <a:lnTo>
                      <a:pt x="135" y="77"/>
                    </a:lnTo>
                    <a:lnTo>
                      <a:pt x="135" y="167"/>
                    </a:lnTo>
                    <a:lnTo>
                      <a:pt x="135" y="170"/>
                    </a:lnTo>
                    <a:lnTo>
                      <a:pt x="134" y="172"/>
                    </a:lnTo>
                    <a:lnTo>
                      <a:pt x="133" y="175"/>
                    </a:lnTo>
                    <a:lnTo>
                      <a:pt x="130" y="177"/>
                    </a:lnTo>
                    <a:lnTo>
                      <a:pt x="128" y="178"/>
                    </a:lnTo>
                    <a:lnTo>
                      <a:pt x="126" y="181"/>
                    </a:lnTo>
                    <a:lnTo>
                      <a:pt x="123" y="182"/>
                    </a:lnTo>
                    <a:lnTo>
                      <a:pt x="120" y="182"/>
                    </a:lnTo>
                    <a:lnTo>
                      <a:pt x="118" y="182"/>
                    </a:lnTo>
                    <a:lnTo>
                      <a:pt x="114" y="181"/>
                    </a:lnTo>
                    <a:lnTo>
                      <a:pt x="112" y="178"/>
                    </a:lnTo>
                    <a:lnTo>
                      <a:pt x="110" y="177"/>
                    </a:lnTo>
                    <a:lnTo>
                      <a:pt x="108" y="175"/>
                    </a:lnTo>
                    <a:lnTo>
                      <a:pt x="107" y="172"/>
                    </a:lnTo>
                    <a:lnTo>
                      <a:pt x="106" y="170"/>
                    </a:lnTo>
                    <a:lnTo>
                      <a:pt x="105" y="167"/>
                    </a:lnTo>
                    <a:lnTo>
                      <a:pt x="105" y="77"/>
                    </a:lnTo>
                    <a:close/>
                    <a:moveTo>
                      <a:pt x="120" y="242"/>
                    </a:moveTo>
                    <a:lnTo>
                      <a:pt x="133" y="241"/>
                    </a:lnTo>
                    <a:lnTo>
                      <a:pt x="144" y="240"/>
                    </a:lnTo>
                    <a:lnTo>
                      <a:pt x="156" y="236"/>
                    </a:lnTo>
                    <a:lnTo>
                      <a:pt x="167" y="232"/>
                    </a:lnTo>
                    <a:lnTo>
                      <a:pt x="178" y="227"/>
                    </a:lnTo>
                    <a:lnTo>
                      <a:pt x="187" y="221"/>
                    </a:lnTo>
                    <a:lnTo>
                      <a:pt x="197" y="214"/>
                    </a:lnTo>
                    <a:lnTo>
                      <a:pt x="206" y="206"/>
                    </a:lnTo>
                    <a:lnTo>
                      <a:pt x="213" y="198"/>
                    </a:lnTo>
                    <a:lnTo>
                      <a:pt x="221" y="188"/>
                    </a:lnTo>
                    <a:lnTo>
                      <a:pt x="226" y="178"/>
                    </a:lnTo>
                    <a:lnTo>
                      <a:pt x="231" y="168"/>
                    </a:lnTo>
                    <a:lnTo>
                      <a:pt x="236" y="157"/>
                    </a:lnTo>
                    <a:lnTo>
                      <a:pt x="238" y="145"/>
                    </a:lnTo>
                    <a:lnTo>
                      <a:pt x="240" y="133"/>
                    </a:lnTo>
                    <a:lnTo>
                      <a:pt x="241" y="122"/>
                    </a:lnTo>
                    <a:lnTo>
                      <a:pt x="240" y="109"/>
                    </a:lnTo>
                    <a:lnTo>
                      <a:pt x="238" y="97"/>
                    </a:lnTo>
                    <a:lnTo>
                      <a:pt x="236" y="85"/>
                    </a:lnTo>
                    <a:lnTo>
                      <a:pt x="231" y="74"/>
                    </a:lnTo>
                    <a:lnTo>
                      <a:pt x="226" y="64"/>
                    </a:lnTo>
                    <a:lnTo>
                      <a:pt x="221" y="54"/>
                    </a:lnTo>
                    <a:lnTo>
                      <a:pt x="213" y="44"/>
                    </a:lnTo>
                    <a:lnTo>
                      <a:pt x="206" y="36"/>
                    </a:lnTo>
                    <a:lnTo>
                      <a:pt x="197" y="28"/>
                    </a:lnTo>
                    <a:lnTo>
                      <a:pt x="187" y="22"/>
                    </a:lnTo>
                    <a:lnTo>
                      <a:pt x="178" y="15"/>
                    </a:lnTo>
                    <a:lnTo>
                      <a:pt x="167" y="10"/>
                    </a:lnTo>
                    <a:lnTo>
                      <a:pt x="156" y="7"/>
                    </a:lnTo>
                    <a:lnTo>
                      <a:pt x="144" y="4"/>
                    </a:lnTo>
                    <a:lnTo>
                      <a:pt x="133" y="2"/>
                    </a:lnTo>
                    <a:lnTo>
                      <a:pt x="120" y="0"/>
                    </a:lnTo>
                    <a:lnTo>
                      <a:pt x="108" y="2"/>
                    </a:lnTo>
                    <a:lnTo>
                      <a:pt x="96" y="4"/>
                    </a:lnTo>
                    <a:lnTo>
                      <a:pt x="84" y="6"/>
                    </a:lnTo>
                    <a:lnTo>
                      <a:pt x="74" y="10"/>
                    </a:lnTo>
                    <a:lnTo>
                      <a:pt x="63" y="15"/>
                    </a:lnTo>
                    <a:lnTo>
                      <a:pt x="53" y="22"/>
                    </a:lnTo>
                    <a:lnTo>
                      <a:pt x="44" y="28"/>
                    </a:lnTo>
                    <a:lnTo>
                      <a:pt x="35" y="36"/>
                    </a:lnTo>
                    <a:lnTo>
                      <a:pt x="27" y="44"/>
                    </a:lnTo>
                    <a:lnTo>
                      <a:pt x="20" y="54"/>
                    </a:lnTo>
                    <a:lnTo>
                      <a:pt x="15" y="64"/>
                    </a:lnTo>
                    <a:lnTo>
                      <a:pt x="9" y="74"/>
                    </a:lnTo>
                    <a:lnTo>
                      <a:pt x="5" y="85"/>
                    </a:lnTo>
                    <a:lnTo>
                      <a:pt x="2" y="97"/>
                    </a:lnTo>
                    <a:lnTo>
                      <a:pt x="1" y="109"/>
                    </a:lnTo>
                    <a:lnTo>
                      <a:pt x="0" y="122"/>
                    </a:lnTo>
                    <a:lnTo>
                      <a:pt x="1" y="133"/>
                    </a:lnTo>
                    <a:lnTo>
                      <a:pt x="2" y="145"/>
                    </a:lnTo>
                    <a:lnTo>
                      <a:pt x="5" y="157"/>
                    </a:lnTo>
                    <a:lnTo>
                      <a:pt x="9" y="168"/>
                    </a:lnTo>
                    <a:lnTo>
                      <a:pt x="15" y="178"/>
                    </a:lnTo>
                    <a:lnTo>
                      <a:pt x="20" y="188"/>
                    </a:lnTo>
                    <a:lnTo>
                      <a:pt x="27" y="198"/>
                    </a:lnTo>
                    <a:lnTo>
                      <a:pt x="35" y="206"/>
                    </a:lnTo>
                    <a:lnTo>
                      <a:pt x="44" y="214"/>
                    </a:lnTo>
                    <a:lnTo>
                      <a:pt x="53" y="221"/>
                    </a:lnTo>
                    <a:lnTo>
                      <a:pt x="63" y="227"/>
                    </a:lnTo>
                    <a:lnTo>
                      <a:pt x="74" y="232"/>
                    </a:lnTo>
                    <a:lnTo>
                      <a:pt x="84" y="236"/>
                    </a:lnTo>
                    <a:lnTo>
                      <a:pt x="96" y="240"/>
                    </a:lnTo>
                    <a:lnTo>
                      <a:pt x="108" y="241"/>
                    </a:lnTo>
                    <a:lnTo>
                      <a:pt x="120" y="242"/>
                    </a:lnTo>
                    <a:close/>
                  </a:path>
                </a:pathLst>
              </a:custGeom>
              <a:solidFill>
                <a:srgbClr val="F6543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862;p24">
                <a:extLst>
                  <a:ext uri="{FF2B5EF4-FFF2-40B4-BE49-F238E27FC236}">
                    <a16:creationId xmlns:a16="http://schemas.microsoft.com/office/drawing/2014/main" id="{A26A697A-1879-776B-33FA-2E0A1C159B0B}"/>
                  </a:ext>
                </a:extLst>
              </p:cNvPr>
              <p:cNvSpPr/>
              <p:nvPr/>
            </p:nvSpPr>
            <p:spPr>
              <a:xfrm>
                <a:off x="5465763" y="1517650"/>
                <a:ext cx="571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180" h="302" extrusionOk="0">
                    <a:moveTo>
                      <a:pt x="165" y="0"/>
                    </a:moveTo>
                    <a:lnTo>
                      <a:pt x="15" y="0"/>
                    </a:lnTo>
                    <a:lnTo>
                      <a:pt x="12" y="0"/>
                    </a:lnTo>
                    <a:lnTo>
                      <a:pt x="9" y="1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287"/>
                    </a:lnTo>
                    <a:lnTo>
                      <a:pt x="0" y="289"/>
                    </a:lnTo>
                    <a:lnTo>
                      <a:pt x="1" y="292"/>
                    </a:lnTo>
                    <a:lnTo>
                      <a:pt x="2" y="294"/>
                    </a:lnTo>
                    <a:lnTo>
                      <a:pt x="4" y="296"/>
                    </a:lnTo>
                    <a:lnTo>
                      <a:pt x="6" y="298"/>
                    </a:lnTo>
                    <a:lnTo>
                      <a:pt x="9" y="299"/>
                    </a:lnTo>
                    <a:lnTo>
                      <a:pt x="12" y="301"/>
                    </a:lnTo>
                    <a:lnTo>
                      <a:pt x="15" y="302"/>
                    </a:lnTo>
                    <a:lnTo>
                      <a:pt x="165" y="302"/>
                    </a:lnTo>
                    <a:lnTo>
                      <a:pt x="168" y="301"/>
                    </a:lnTo>
                    <a:lnTo>
                      <a:pt x="172" y="299"/>
                    </a:lnTo>
                    <a:lnTo>
                      <a:pt x="174" y="298"/>
                    </a:lnTo>
                    <a:lnTo>
                      <a:pt x="176" y="296"/>
                    </a:lnTo>
                    <a:lnTo>
                      <a:pt x="178" y="294"/>
                    </a:lnTo>
                    <a:lnTo>
                      <a:pt x="179" y="292"/>
                    </a:lnTo>
                    <a:lnTo>
                      <a:pt x="180" y="289"/>
                    </a:lnTo>
                    <a:lnTo>
                      <a:pt x="180" y="287"/>
                    </a:lnTo>
                    <a:lnTo>
                      <a:pt x="180" y="15"/>
                    </a:lnTo>
                    <a:lnTo>
                      <a:pt x="180" y="12"/>
                    </a:lnTo>
                    <a:lnTo>
                      <a:pt x="179" y="9"/>
                    </a:lnTo>
                    <a:lnTo>
                      <a:pt x="178" y="7"/>
                    </a:lnTo>
                    <a:lnTo>
                      <a:pt x="176" y="4"/>
                    </a:lnTo>
                    <a:lnTo>
                      <a:pt x="174" y="2"/>
                    </a:lnTo>
                    <a:lnTo>
                      <a:pt x="172" y="1"/>
                    </a:lnTo>
                    <a:lnTo>
                      <a:pt x="168" y="0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F6543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863;p24">
                <a:extLst>
                  <a:ext uri="{FF2B5EF4-FFF2-40B4-BE49-F238E27FC236}">
                    <a16:creationId xmlns:a16="http://schemas.microsoft.com/office/drawing/2014/main" id="{1D3206FE-94D5-588C-D05A-FF3D3A4A2592}"/>
                  </a:ext>
                </a:extLst>
              </p:cNvPr>
              <p:cNvSpPr/>
              <p:nvPr/>
            </p:nvSpPr>
            <p:spPr>
              <a:xfrm>
                <a:off x="5527675" y="1527175"/>
                <a:ext cx="225425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708" h="331" extrusionOk="0">
                    <a:moveTo>
                      <a:pt x="704" y="125"/>
                    </a:moveTo>
                    <a:lnTo>
                      <a:pt x="695" y="117"/>
                    </a:lnTo>
                    <a:lnTo>
                      <a:pt x="688" y="110"/>
                    </a:lnTo>
                    <a:lnTo>
                      <a:pt x="680" y="104"/>
                    </a:lnTo>
                    <a:lnTo>
                      <a:pt x="673" y="99"/>
                    </a:lnTo>
                    <a:lnTo>
                      <a:pt x="665" y="95"/>
                    </a:lnTo>
                    <a:lnTo>
                      <a:pt x="658" y="91"/>
                    </a:lnTo>
                    <a:lnTo>
                      <a:pt x="650" y="89"/>
                    </a:lnTo>
                    <a:lnTo>
                      <a:pt x="644" y="87"/>
                    </a:lnTo>
                    <a:lnTo>
                      <a:pt x="636" y="85"/>
                    </a:lnTo>
                    <a:lnTo>
                      <a:pt x="629" y="85"/>
                    </a:lnTo>
                    <a:lnTo>
                      <a:pt x="622" y="85"/>
                    </a:lnTo>
                    <a:lnTo>
                      <a:pt x="615" y="85"/>
                    </a:lnTo>
                    <a:lnTo>
                      <a:pt x="599" y="88"/>
                    </a:lnTo>
                    <a:lnTo>
                      <a:pt x="583" y="91"/>
                    </a:lnTo>
                    <a:lnTo>
                      <a:pt x="507" y="115"/>
                    </a:lnTo>
                    <a:lnTo>
                      <a:pt x="505" y="127"/>
                    </a:lnTo>
                    <a:lnTo>
                      <a:pt x="502" y="137"/>
                    </a:lnTo>
                    <a:lnTo>
                      <a:pt x="497" y="147"/>
                    </a:lnTo>
                    <a:lnTo>
                      <a:pt x="491" y="157"/>
                    </a:lnTo>
                    <a:lnTo>
                      <a:pt x="486" y="162"/>
                    </a:lnTo>
                    <a:lnTo>
                      <a:pt x="480" y="166"/>
                    </a:lnTo>
                    <a:lnTo>
                      <a:pt x="474" y="171"/>
                    </a:lnTo>
                    <a:lnTo>
                      <a:pt x="468" y="175"/>
                    </a:lnTo>
                    <a:lnTo>
                      <a:pt x="460" y="177"/>
                    </a:lnTo>
                    <a:lnTo>
                      <a:pt x="453" y="179"/>
                    </a:lnTo>
                    <a:lnTo>
                      <a:pt x="445" y="180"/>
                    </a:lnTo>
                    <a:lnTo>
                      <a:pt x="437" y="180"/>
                    </a:lnTo>
                    <a:lnTo>
                      <a:pt x="422" y="180"/>
                    </a:lnTo>
                    <a:lnTo>
                      <a:pt x="226" y="180"/>
                    </a:lnTo>
                    <a:lnTo>
                      <a:pt x="223" y="180"/>
                    </a:lnTo>
                    <a:lnTo>
                      <a:pt x="220" y="179"/>
                    </a:lnTo>
                    <a:lnTo>
                      <a:pt x="218" y="178"/>
                    </a:lnTo>
                    <a:lnTo>
                      <a:pt x="216" y="176"/>
                    </a:lnTo>
                    <a:lnTo>
                      <a:pt x="214" y="174"/>
                    </a:lnTo>
                    <a:lnTo>
                      <a:pt x="213" y="172"/>
                    </a:lnTo>
                    <a:lnTo>
                      <a:pt x="211" y="169"/>
                    </a:lnTo>
                    <a:lnTo>
                      <a:pt x="211" y="165"/>
                    </a:lnTo>
                    <a:lnTo>
                      <a:pt x="211" y="162"/>
                    </a:lnTo>
                    <a:lnTo>
                      <a:pt x="213" y="160"/>
                    </a:lnTo>
                    <a:lnTo>
                      <a:pt x="214" y="157"/>
                    </a:lnTo>
                    <a:lnTo>
                      <a:pt x="216" y="155"/>
                    </a:lnTo>
                    <a:lnTo>
                      <a:pt x="218" y="154"/>
                    </a:lnTo>
                    <a:lnTo>
                      <a:pt x="220" y="151"/>
                    </a:lnTo>
                    <a:lnTo>
                      <a:pt x="223" y="151"/>
                    </a:lnTo>
                    <a:lnTo>
                      <a:pt x="226" y="150"/>
                    </a:lnTo>
                    <a:lnTo>
                      <a:pt x="422" y="150"/>
                    </a:lnTo>
                    <a:lnTo>
                      <a:pt x="437" y="150"/>
                    </a:lnTo>
                    <a:lnTo>
                      <a:pt x="446" y="149"/>
                    </a:lnTo>
                    <a:lnTo>
                      <a:pt x="455" y="147"/>
                    </a:lnTo>
                    <a:lnTo>
                      <a:pt x="461" y="143"/>
                    </a:lnTo>
                    <a:lnTo>
                      <a:pt x="468" y="137"/>
                    </a:lnTo>
                    <a:lnTo>
                      <a:pt x="472" y="130"/>
                    </a:lnTo>
                    <a:lnTo>
                      <a:pt x="475" y="122"/>
                    </a:lnTo>
                    <a:lnTo>
                      <a:pt x="477" y="114"/>
                    </a:lnTo>
                    <a:lnTo>
                      <a:pt x="478" y="105"/>
                    </a:lnTo>
                    <a:lnTo>
                      <a:pt x="478" y="102"/>
                    </a:lnTo>
                    <a:lnTo>
                      <a:pt x="478" y="98"/>
                    </a:lnTo>
                    <a:lnTo>
                      <a:pt x="474" y="90"/>
                    </a:lnTo>
                    <a:lnTo>
                      <a:pt x="470" y="84"/>
                    </a:lnTo>
                    <a:lnTo>
                      <a:pt x="465" y="76"/>
                    </a:lnTo>
                    <a:lnTo>
                      <a:pt x="458" y="71"/>
                    </a:lnTo>
                    <a:lnTo>
                      <a:pt x="451" y="67"/>
                    </a:lnTo>
                    <a:lnTo>
                      <a:pt x="442" y="63"/>
                    </a:lnTo>
                    <a:lnTo>
                      <a:pt x="432" y="61"/>
                    </a:lnTo>
                    <a:lnTo>
                      <a:pt x="422" y="60"/>
                    </a:lnTo>
                    <a:lnTo>
                      <a:pt x="410" y="60"/>
                    </a:lnTo>
                    <a:lnTo>
                      <a:pt x="399" y="60"/>
                    </a:lnTo>
                    <a:lnTo>
                      <a:pt x="389" y="60"/>
                    </a:lnTo>
                    <a:lnTo>
                      <a:pt x="381" y="60"/>
                    </a:lnTo>
                    <a:lnTo>
                      <a:pt x="373" y="60"/>
                    </a:lnTo>
                    <a:lnTo>
                      <a:pt x="365" y="60"/>
                    </a:lnTo>
                    <a:lnTo>
                      <a:pt x="356" y="60"/>
                    </a:lnTo>
                    <a:lnTo>
                      <a:pt x="349" y="60"/>
                    </a:lnTo>
                    <a:lnTo>
                      <a:pt x="339" y="60"/>
                    </a:lnTo>
                    <a:lnTo>
                      <a:pt x="330" y="60"/>
                    </a:lnTo>
                    <a:lnTo>
                      <a:pt x="320" y="60"/>
                    </a:lnTo>
                    <a:lnTo>
                      <a:pt x="307" y="60"/>
                    </a:lnTo>
                    <a:lnTo>
                      <a:pt x="288" y="46"/>
                    </a:lnTo>
                    <a:lnTo>
                      <a:pt x="267" y="33"/>
                    </a:lnTo>
                    <a:lnTo>
                      <a:pt x="246" y="24"/>
                    </a:lnTo>
                    <a:lnTo>
                      <a:pt x="225" y="15"/>
                    </a:lnTo>
                    <a:lnTo>
                      <a:pt x="204" y="9"/>
                    </a:lnTo>
                    <a:lnTo>
                      <a:pt x="181" y="3"/>
                    </a:lnTo>
                    <a:lnTo>
                      <a:pt x="159" y="1"/>
                    </a:lnTo>
                    <a:lnTo>
                      <a:pt x="136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0" y="1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3" y="7"/>
                    </a:lnTo>
                    <a:lnTo>
                      <a:pt x="1" y="10"/>
                    </a:lnTo>
                    <a:lnTo>
                      <a:pt x="1" y="12"/>
                    </a:lnTo>
                    <a:lnTo>
                      <a:pt x="0" y="15"/>
                    </a:lnTo>
                    <a:lnTo>
                      <a:pt x="0" y="223"/>
                    </a:lnTo>
                    <a:lnTo>
                      <a:pt x="1" y="229"/>
                    </a:lnTo>
                    <a:lnTo>
                      <a:pt x="3" y="232"/>
                    </a:lnTo>
                    <a:lnTo>
                      <a:pt x="7" y="236"/>
                    </a:lnTo>
                    <a:lnTo>
                      <a:pt x="11" y="238"/>
                    </a:lnTo>
                    <a:lnTo>
                      <a:pt x="53" y="252"/>
                    </a:lnTo>
                    <a:lnTo>
                      <a:pt x="90" y="265"/>
                    </a:lnTo>
                    <a:lnTo>
                      <a:pt x="123" y="277"/>
                    </a:lnTo>
                    <a:lnTo>
                      <a:pt x="154" y="288"/>
                    </a:lnTo>
                    <a:lnTo>
                      <a:pt x="205" y="306"/>
                    </a:lnTo>
                    <a:lnTo>
                      <a:pt x="247" y="320"/>
                    </a:lnTo>
                    <a:lnTo>
                      <a:pt x="264" y="325"/>
                    </a:lnTo>
                    <a:lnTo>
                      <a:pt x="281" y="328"/>
                    </a:lnTo>
                    <a:lnTo>
                      <a:pt x="296" y="331"/>
                    </a:lnTo>
                    <a:lnTo>
                      <a:pt x="311" y="331"/>
                    </a:lnTo>
                    <a:lnTo>
                      <a:pt x="321" y="331"/>
                    </a:lnTo>
                    <a:lnTo>
                      <a:pt x="329" y="329"/>
                    </a:lnTo>
                    <a:lnTo>
                      <a:pt x="338" y="328"/>
                    </a:lnTo>
                    <a:lnTo>
                      <a:pt x="348" y="326"/>
                    </a:lnTo>
                    <a:lnTo>
                      <a:pt x="366" y="321"/>
                    </a:lnTo>
                    <a:lnTo>
                      <a:pt x="386" y="313"/>
                    </a:lnTo>
                    <a:lnTo>
                      <a:pt x="408" y="303"/>
                    </a:lnTo>
                    <a:lnTo>
                      <a:pt x="433" y="291"/>
                    </a:lnTo>
                    <a:lnTo>
                      <a:pt x="461" y="276"/>
                    </a:lnTo>
                    <a:lnTo>
                      <a:pt x="494" y="258"/>
                    </a:lnTo>
                    <a:lnTo>
                      <a:pt x="513" y="247"/>
                    </a:lnTo>
                    <a:lnTo>
                      <a:pt x="533" y="236"/>
                    </a:lnTo>
                    <a:lnTo>
                      <a:pt x="557" y="223"/>
                    </a:lnTo>
                    <a:lnTo>
                      <a:pt x="581" y="210"/>
                    </a:lnTo>
                    <a:lnTo>
                      <a:pt x="607" y="196"/>
                    </a:lnTo>
                    <a:lnTo>
                      <a:pt x="636" y="181"/>
                    </a:lnTo>
                    <a:lnTo>
                      <a:pt x="667" y="165"/>
                    </a:lnTo>
                    <a:lnTo>
                      <a:pt x="699" y="149"/>
                    </a:lnTo>
                    <a:lnTo>
                      <a:pt x="703" y="147"/>
                    </a:lnTo>
                    <a:lnTo>
                      <a:pt x="705" y="145"/>
                    </a:lnTo>
                    <a:lnTo>
                      <a:pt x="707" y="142"/>
                    </a:lnTo>
                    <a:lnTo>
                      <a:pt x="708" y="139"/>
                    </a:lnTo>
                    <a:lnTo>
                      <a:pt x="708" y="134"/>
                    </a:lnTo>
                    <a:lnTo>
                      <a:pt x="707" y="131"/>
                    </a:lnTo>
                    <a:lnTo>
                      <a:pt x="706" y="128"/>
                    </a:lnTo>
                    <a:lnTo>
                      <a:pt x="704" y="125"/>
                    </a:lnTo>
                    <a:lnTo>
                      <a:pt x="704" y="125"/>
                    </a:lnTo>
                    <a:close/>
                  </a:path>
                </a:pathLst>
              </a:custGeom>
              <a:solidFill>
                <a:srgbClr val="F6543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12" name="Picture 111" descr="A picture containing graphics, logo, font, graphic design&#10;&#10;Description automatically generated">
            <a:extLst>
              <a:ext uri="{FF2B5EF4-FFF2-40B4-BE49-F238E27FC236}">
                <a16:creationId xmlns:a16="http://schemas.microsoft.com/office/drawing/2014/main" id="{D189D386-CCEB-C8D2-DD33-6DAF8AB29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982" y="2313176"/>
            <a:ext cx="1037341" cy="778006"/>
          </a:xfrm>
          <a:prstGeom prst="rect">
            <a:avLst/>
          </a:prstGeom>
        </p:spPr>
      </p:pic>
      <p:pic>
        <p:nvPicPr>
          <p:cNvPr id="114" name="Picture 113" descr="A picture containing logo, symbol, graphics, clipart&#10;&#10;Description automatically generated">
            <a:extLst>
              <a:ext uri="{FF2B5EF4-FFF2-40B4-BE49-F238E27FC236}">
                <a16:creationId xmlns:a16="http://schemas.microsoft.com/office/drawing/2014/main" id="{C36A3657-D3D0-3800-401F-F3CCF15CD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394" y="3925765"/>
            <a:ext cx="558971" cy="569704"/>
          </a:xfrm>
          <a:prstGeom prst="rect">
            <a:avLst/>
          </a:prstGeom>
        </p:spPr>
      </p:pic>
      <p:sp>
        <p:nvSpPr>
          <p:cNvPr id="115" name="Google Shape;809;p24">
            <a:extLst>
              <a:ext uri="{FF2B5EF4-FFF2-40B4-BE49-F238E27FC236}">
                <a16:creationId xmlns:a16="http://schemas.microsoft.com/office/drawing/2014/main" id="{6B4FB140-1136-83AB-B939-DA2789382AC9}"/>
              </a:ext>
            </a:extLst>
          </p:cNvPr>
          <p:cNvSpPr/>
          <p:nvPr/>
        </p:nvSpPr>
        <p:spPr>
          <a:xfrm>
            <a:off x="1340219" y="2253030"/>
            <a:ext cx="1031265" cy="1030244"/>
          </a:xfrm>
          <a:prstGeom prst="donut">
            <a:avLst>
              <a:gd name="adj" fmla="val 11199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492;p134">
            <a:extLst>
              <a:ext uri="{FF2B5EF4-FFF2-40B4-BE49-F238E27FC236}">
                <a16:creationId xmlns:a16="http://schemas.microsoft.com/office/drawing/2014/main" id="{4AFA9C27-E4F3-E523-AB45-67D28A8A462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0915" y="2426162"/>
            <a:ext cx="580032" cy="580032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Oval 118">
            <a:extLst>
              <a:ext uri="{FF2B5EF4-FFF2-40B4-BE49-F238E27FC236}">
                <a16:creationId xmlns:a16="http://schemas.microsoft.com/office/drawing/2014/main" id="{513FFEA5-572F-452A-E441-671846770CB2}"/>
              </a:ext>
            </a:extLst>
          </p:cNvPr>
          <p:cNvSpPr/>
          <p:nvPr/>
        </p:nvSpPr>
        <p:spPr>
          <a:xfrm>
            <a:off x="7068295" y="3748340"/>
            <a:ext cx="454337" cy="456847"/>
          </a:xfrm>
          <a:prstGeom prst="ellipse">
            <a:avLst/>
          </a:prstGeom>
          <a:solidFill>
            <a:srgbClr val="00ADC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/>
              <a:t>1</a:t>
            </a: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8F357F3A-0A57-2563-C493-C41FCBE6A9DB}"/>
              </a:ext>
            </a:extLst>
          </p:cNvPr>
          <p:cNvSpPr/>
          <p:nvPr/>
        </p:nvSpPr>
        <p:spPr>
          <a:xfrm>
            <a:off x="7067550" y="4502113"/>
            <a:ext cx="454337" cy="456847"/>
          </a:xfrm>
          <a:prstGeom prst="ellipse">
            <a:avLst/>
          </a:prstGeom>
          <a:solidFill>
            <a:srgbClr val="00ADC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/>
              <a:t>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38591E87-3DBD-9AAD-1EF0-3E7041BAE283}"/>
              </a:ext>
            </a:extLst>
          </p:cNvPr>
          <p:cNvSpPr txBox="1"/>
          <p:nvPr/>
        </p:nvSpPr>
        <p:spPr>
          <a:xfrm>
            <a:off x="7701968" y="3746104"/>
            <a:ext cx="2491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i="1"/>
              <a:t>Serviço API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0382EEAB-4E0A-8DE0-56A0-47DC84472BE5}"/>
              </a:ext>
            </a:extLst>
          </p:cNvPr>
          <p:cNvSpPr txBox="1"/>
          <p:nvPr/>
        </p:nvSpPr>
        <p:spPr>
          <a:xfrm>
            <a:off x="7701966" y="4550228"/>
            <a:ext cx="41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>
              <a:defRPr sz="2400" i="1"/>
            </a:lvl1pPr>
          </a:lstStyle>
          <a:p>
            <a:r>
              <a:rPr lang="pt-PT"/>
              <a:t>Página do financiamento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D1FBB298-56D3-DD5D-8681-1E09BD62EA88}"/>
              </a:ext>
            </a:extLst>
          </p:cNvPr>
          <p:cNvSpPr/>
          <p:nvPr/>
        </p:nvSpPr>
        <p:spPr>
          <a:xfrm>
            <a:off x="9576079" y="2540678"/>
            <a:ext cx="1314949" cy="649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226607-77EF-BEDD-082A-1496A09F9286}"/>
              </a:ext>
            </a:extLst>
          </p:cNvPr>
          <p:cNvSpPr/>
          <p:nvPr/>
        </p:nvSpPr>
        <p:spPr>
          <a:xfrm>
            <a:off x="10410825" y="1"/>
            <a:ext cx="1758037" cy="1743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C947660-C847-6F5E-08C6-4EAEB8917A96}"/>
              </a:ext>
            </a:extLst>
          </p:cNvPr>
          <p:cNvGrpSpPr/>
          <p:nvPr/>
        </p:nvGrpSpPr>
        <p:grpSpPr>
          <a:xfrm>
            <a:off x="10721648" y="14759"/>
            <a:ext cx="1447231" cy="1444260"/>
            <a:chOff x="713884" y="2153856"/>
            <a:chExt cx="3165600" cy="3257394"/>
          </a:xfrm>
        </p:grpSpPr>
        <p:pic>
          <p:nvPicPr>
            <p:cNvPr id="8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DB6668FB-B3CE-BE9C-8206-8DBC5A0E2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10" name="Google Shape;426;p97">
              <a:extLst>
                <a:ext uri="{FF2B5EF4-FFF2-40B4-BE49-F238E27FC236}">
                  <a16:creationId xmlns:a16="http://schemas.microsoft.com/office/drawing/2014/main" id="{1F0F461A-AA6D-4608-2311-032A649B71AF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</p:grpSp>
      <p:pic>
        <p:nvPicPr>
          <p:cNvPr id="12" name="Google Shape;151;p24">
            <a:extLst>
              <a:ext uri="{FF2B5EF4-FFF2-40B4-BE49-F238E27FC236}">
                <a16:creationId xmlns:a16="http://schemas.microsoft.com/office/drawing/2014/main" id="{7F55D6FA-2C9C-F994-7471-437B0033A19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54112" y="350378"/>
            <a:ext cx="522878" cy="6155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5DECD19-0FDF-9AFB-F68C-B6BEC93376BC}"/>
              </a:ext>
            </a:extLst>
          </p:cNvPr>
          <p:cNvGrpSpPr/>
          <p:nvPr/>
        </p:nvGrpSpPr>
        <p:grpSpPr>
          <a:xfrm>
            <a:off x="10996534" y="223150"/>
            <a:ext cx="954491" cy="935283"/>
            <a:chOff x="8301898" y="1765101"/>
            <a:chExt cx="3292157" cy="329215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92EEB27-1DEB-71F6-EDAC-392F46BA527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01898" y="1765101"/>
              <a:ext cx="3292157" cy="3292154"/>
              <a:chOff x="3482938" y="1869896"/>
              <a:chExt cx="2712379" cy="271237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361F19D-0D13-368C-A62D-6FCF8A52FC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686" t="5183" r="3258" b="4325"/>
              <a:stretch/>
            </p:blipFill>
            <p:spPr>
              <a:xfrm>
                <a:off x="3482938" y="1869896"/>
                <a:ext cx="2712379" cy="2712377"/>
              </a:xfrm>
              <a:prstGeom prst="rect">
                <a:avLst/>
              </a:prstGeom>
            </p:spPr>
          </p:pic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29EC598C-A86A-EA09-8DE4-A534CB73B7B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7861" y="2395366"/>
                <a:ext cx="1661436" cy="166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pic>
          <p:nvPicPr>
            <p:cNvPr id="15" name="Google Shape;513;p107">
              <a:extLst>
                <a:ext uri="{FF2B5EF4-FFF2-40B4-BE49-F238E27FC236}">
                  <a16:creationId xmlns:a16="http://schemas.microsoft.com/office/drawing/2014/main" id="{E5A5ED97-6615-3DB5-66E0-59D767C56649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43561" y="2616180"/>
              <a:ext cx="1217227" cy="1217229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1CD4892-5DE5-664D-C654-60B818AC5138}"/>
              </a:ext>
            </a:extLst>
          </p:cNvPr>
          <p:cNvSpPr txBox="1"/>
          <p:nvPr/>
        </p:nvSpPr>
        <p:spPr>
          <a:xfrm>
            <a:off x="11242785" y="743406"/>
            <a:ext cx="695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/>
              <a:t>Quê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2510D8CC-7430-B64D-73C8-7BA017829876}"/>
              </a:ext>
            </a:extLst>
          </p:cNvPr>
          <p:cNvSpPr/>
          <p:nvPr/>
        </p:nvSpPr>
        <p:spPr>
          <a:xfrm>
            <a:off x="10747725" y="1595270"/>
            <a:ext cx="1314949" cy="453066"/>
          </a:xfrm>
          <a:prstGeom prst="rect">
            <a:avLst/>
          </a:prstGeom>
          <a:solidFill>
            <a:srgbClr val="073763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/>
              <a:t>Piloto</a:t>
            </a:r>
          </a:p>
        </p:txBody>
      </p:sp>
    </p:spTree>
    <p:extLst>
      <p:ext uri="{BB962C8B-B14F-4D97-AF65-F5344CB8AC3E}">
        <p14:creationId xmlns:p14="http://schemas.microsoft.com/office/powerpoint/2010/main" val="342049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AB1295F-59A5-5407-FBE0-26DC40CC178A}"/>
              </a:ext>
            </a:extLst>
          </p:cNvPr>
          <p:cNvSpPr/>
          <p:nvPr/>
        </p:nvSpPr>
        <p:spPr>
          <a:xfrm>
            <a:off x="143149" y="5993417"/>
            <a:ext cx="11905702" cy="81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28" name="Google Shape;1428;p133"/>
          <p:cNvSpPr txBox="1"/>
          <p:nvPr/>
        </p:nvSpPr>
        <p:spPr>
          <a:xfrm>
            <a:off x="239768" y="149833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r>
              <a:rPr lang="pt-PT" sz="43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pt-PT" sz="4300" b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CRIS</a:t>
            </a:r>
            <a:r>
              <a:rPr lang="pt-PT" sz="40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lang="pt-PT" sz="32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Identificadores - financiamento</a:t>
            </a:r>
            <a:endParaRPr sz="3200">
              <a:solidFill>
                <a:schemeClr val="accent5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Picture 1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82253C94-11C3-B917-F9C8-CE297DBBA0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00"/>
          <a:stretch/>
        </p:blipFill>
        <p:spPr>
          <a:xfrm>
            <a:off x="691530" y="1445199"/>
            <a:ext cx="9856014" cy="51651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2B59FB-F636-16ED-02E2-7A4809B49A46}"/>
              </a:ext>
            </a:extLst>
          </p:cNvPr>
          <p:cNvSpPr/>
          <p:nvPr/>
        </p:nvSpPr>
        <p:spPr>
          <a:xfrm>
            <a:off x="239768" y="6091196"/>
            <a:ext cx="11809083" cy="616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14C506-6580-78CC-DFEA-87954AA06EF0}"/>
              </a:ext>
            </a:extLst>
          </p:cNvPr>
          <p:cNvSpPr txBox="1"/>
          <p:nvPr/>
        </p:nvSpPr>
        <p:spPr>
          <a:xfrm>
            <a:off x="9630130" y="6520633"/>
            <a:ext cx="26117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000"/>
              <a:t>(Fonte: https://sciproj.ptcris.pt/73156PRJ)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F57E1D6-A5A5-9419-E8D6-0491BEF4E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2"/>
          <a:stretch/>
        </p:blipFill>
        <p:spPr bwMode="auto">
          <a:xfrm>
            <a:off x="47625" y="1920965"/>
            <a:ext cx="12096750" cy="516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47BE8C2-3C99-5AB5-5E7F-EEFF51B072BD}"/>
              </a:ext>
            </a:extLst>
          </p:cNvPr>
          <p:cNvSpPr/>
          <p:nvPr/>
        </p:nvSpPr>
        <p:spPr>
          <a:xfrm>
            <a:off x="480290" y="3111287"/>
            <a:ext cx="5061527" cy="34174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B6A3B7-43B0-CC69-E80B-C24CD5617208}"/>
              </a:ext>
            </a:extLst>
          </p:cNvPr>
          <p:cNvSpPr/>
          <p:nvPr/>
        </p:nvSpPr>
        <p:spPr>
          <a:xfrm>
            <a:off x="10239274" y="0"/>
            <a:ext cx="1969475" cy="182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86CF21-542D-2E60-5239-5407522F3474}"/>
              </a:ext>
            </a:extLst>
          </p:cNvPr>
          <p:cNvSpPr/>
          <p:nvPr/>
        </p:nvSpPr>
        <p:spPr>
          <a:xfrm>
            <a:off x="10410825" y="1"/>
            <a:ext cx="1758037" cy="1743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CFB545F-25A1-94F0-C630-436EBD453BD5}"/>
              </a:ext>
            </a:extLst>
          </p:cNvPr>
          <p:cNvGrpSpPr/>
          <p:nvPr/>
        </p:nvGrpSpPr>
        <p:grpSpPr>
          <a:xfrm>
            <a:off x="10721648" y="14759"/>
            <a:ext cx="1447231" cy="1444260"/>
            <a:chOff x="713884" y="2153856"/>
            <a:chExt cx="3165600" cy="3257394"/>
          </a:xfrm>
        </p:grpSpPr>
        <p:pic>
          <p:nvPicPr>
            <p:cNvPr id="15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BD115119-2740-8CE9-0139-0B49527AE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16" name="Google Shape;426;p97">
              <a:extLst>
                <a:ext uri="{FF2B5EF4-FFF2-40B4-BE49-F238E27FC236}">
                  <a16:creationId xmlns:a16="http://schemas.microsoft.com/office/drawing/2014/main" id="{065485D1-107A-3EBC-CF55-B2201B771681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</p:grpSp>
      <p:pic>
        <p:nvPicPr>
          <p:cNvPr id="17" name="Google Shape;151;p24">
            <a:extLst>
              <a:ext uri="{FF2B5EF4-FFF2-40B4-BE49-F238E27FC236}">
                <a16:creationId xmlns:a16="http://schemas.microsoft.com/office/drawing/2014/main" id="{767A4525-675F-0A2F-D3A0-B3B281BE231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54112" y="350378"/>
            <a:ext cx="522878" cy="6155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71658EE-EDBE-FAC1-9019-30EBF939DCF5}"/>
              </a:ext>
            </a:extLst>
          </p:cNvPr>
          <p:cNvGrpSpPr/>
          <p:nvPr/>
        </p:nvGrpSpPr>
        <p:grpSpPr>
          <a:xfrm>
            <a:off x="10996534" y="223150"/>
            <a:ext cx="954491" cy="935283"/>
            <a:chOff x="8301898" y="1765101"/>
            <a:chExt cx="3292157" cy="329215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EFEF145-EEA0-94C7-0B0D-FDBC24BDAE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01898" y="1765101"/>
              <a:ext cx="3292157" cy="3292154"/>
              <a:chOff x="3482938" y="1869896"/>
              <a:chExt cx="2712379" cy="2712377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0E85EA8C-3F66-2F0B-4AD3-4673427389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686" t="5183" r="3258" b="4325"/>
              <a:stretch/>
            </p:blipFill>
            <p:spPr>
              <a:xfrm>
                <a:off x="3482938" y="1869896"/>
                <a:ext cx="2712379" cy="2712377"/>
              </a:xfrm>
              <a:prstGeom prst="rect">
                <a:avLst/>
              </a:prstGeom>
            </p:spPr>
          </p:pic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DE36B1D-49AA-696C-FA7D-3926C6665D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7861" y="2395366"/>
                <a:ext cx="1661436" cy="166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pic>
          <p:nvPicPr>
            <p:cNvPr id="20" name="Google Shape;513;p107">
              <a:extLst>
                <a:ext uri="{FF2B5EF4-FFF2-40B4-BE49-F238E27FC236}">
                  <a16:creationId xmlns:a16="http://schemas.microsoft.com/office/drawing/2014/main" id="{D7BB293F-65E6-6B66-BFE6-6FA4F540A60D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43561" y="2616180"/>
              <a:ext cx="1217227" cy="1217229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B16A597-2F4A-B4E0-68FC-309BD50A7CB0}"/>
              </a:ext>
            </a:extLst>
          </p:cNvPr>
          <p:cNvSpPr txBox="1"/>
          <p:nvPr/>
        </p:nvSpPr>
        <p:spPr>
          <a:xfrm>
            <a:off x="11242785" y="743406"/>
            <a:ext cx="695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/>
              <a:t>Quê</a:t>
            </a:r>
          </a:p>
        </p:txBody>
      </p:sp>
    </p:spTree>
    <p:extLst>
      <p:ext uri="{BB962C8B-B14F-4D97-AF65-F5344CB8AC3E}">
        <p14:creationId xmlns:p14="http://schemas.microsoft.com/office/powerpoint/2010/main" val="19207968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9F7AD3F0-4AF7-622D-585A-4DDF8DA086F5}"/>
              </a:ext>
            </a:extLst>
          </p:cNvPr>
          <p:cNvSpPr/>
          <p:nvPr/>
        </p:nvSpPr>
        <p:spPr>
          <a:xfrm>
            <a:off x="118104" y="-6198"/>
            <a:ext cx="7032246" cy="1085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AE8545-E49A-C559-22DA-A316F6846A13}"/>
              </a:ext>
            </a:extLst>
          </p:cNvPr>
          <p:cNvSpPr/>
          <p:nvPr/>
        </p:nvSpPr>
        <p:spPr>
          <a:xfrm>
            <a:off x="10239274" y="0"/>
            <a:ext cx="1969475" cy="182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3" name="Google Shape;1428;p133">
            <a:extLst>
              <a:ext uri="{FF2B5EF4-FFF2-40B4-BE49-F238E27FC236}">
                <a16:creationId xmlns:a16="http://schemas.microsoft.com/office/drawing/2014/main" id="{95B7B3E5-1D79-94BF-DBA2-1F9DA9AC8533}"/>
              </a:ext>
            </a:extLst>
          </p:cNvPr>
          <p:cNvSpPr txBox="1"/>
          <p:nvPr/>
        </p:nvSpPr>
        <p:spPr>
          <a:xfrm>
            <a:off x="239768" y="149833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r>
              <a:rPr lang="pt-PT" sz="43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pt-PT" sz="4300" b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CRIS</a:t>
            </a:r>
            <a:r>
              <a:rPr lang="pt-PT" sz="40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lang="pt-PT" sz="32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Identificadores - financiamento</a:t>
            </a:r>
          </a:p>
        </p:txBody>
      </p:sp>
      <p:grpSp>
        <p:nvGrpSpPr>
          <p:cNvPr id="3" name="Google Shape;802;p24">
            <a:extLst>
              <a:ext uri="{FF2B5EF4-FFF2-40B4-BE49-F238E27FC236}">
                <a16:creationId xmlns:a16="http://schemas.microsoft.com/office/drawing/2014/main" id="{917DCD15-FAF9-BF43-575B-FC60EF2E8923}"/>
              </a:ext>
            </a:extLst>
          </p:cNvPr>
          <p:cNvGrpSpPr/>
          <p:nvPr/>
        </p:nvGrpSpPr>
        <p:grpSpPr>
          <a:xfrm>
            <a:off x="618798" y="1653689"/>
            <a:ext cx="9597030" cy="3709561"/>
            <a:chOff x="1362075" y="2058562"/>
            <a:chExt cx="8361464" cy="3347302"/>
          </a:xfrm>
        </p:grpSpPr>
        <p:sp>
          <p:nvSpPr>
            <p:cNvPr id="49" name="Google Shape;805;p24">
              <a:extLst>
                <a:ext uri="{FF2B5EF4-FFF2-40B4-BE49-F238E27FC236}">
                  <a16:creationId xmlns:a16="http://schemas.microsoft.com/office/drawing/2014/main" id="{63CD2A94-70F8-659B-DC71-D5EDEE8864C5}"/>
                </a:ext>
              </a:extLst>
            </p:cNvPr>
            <p:cNvSpPr/>
            <p:nvPr/>
          </p:nvSpPr>
          <p:spPr>
            <a:xfrm>
              <a:off x="4933552" y="2058562"/>
              <a:ext cx="2328073" cy="1888079"/>
            </a:xfrm>
            <a:custGeom>
              <a:avLst/>
              <a:gdLst/>
              <a:ahLst/>
              <a:cxnLst/>
              <a:rect l="l" t="t" r="r" b="b"/>
              <a:pathLst>
                <a:path w="1015" h="823" extrusionOk="0">
                  <a:moveTo>
                    <a:pt x="928" y="541"/>
                  </a:moveTo>
                  <a:cubicBezTo>
                    <a:pt x="928" y="456"/>
                    <a:pt x="928" y="456"/>
                    <a:pt x="928" y="456"/>
                  </a:cubicBezTo>
                  <a:cubicBezTo>
                    <a:pt x="926" y="334"/>
                    <a:pt x="877" y="219"/>
                    <a:pt x="790" y="133"/>
                  </a:cubicBezTo>
                  <a:cubicBezTo>
                    <a:pt x="702" y="47"/>
                    <a:pt x="587" y="0"/>
                    <a:pt x="464" y="0"/>
                  </a:cubicBezTo>
                  <a:cubicBezTo>
                    <a:pt x="208" y="0"/>
                    <a:pt x="0" y="208"/>
                    <a:pt x="0" y="464"/>
                  </a:cubicBezTo>
                  <a:cubicBezTo>
                    <a:pt x="0" y="724"/>
                    <a:pt x="0" y="724"/>
                    <a:pt x="0" y="724"/>
                  </a:cubicBezTo>
                  <a:cubicBezTo>
                    <a:pt x="73" y="597"/>
                    <a:pt x="73" y="597"/>
                    <a:pt x="73" y="597"/>
                  </a:cubicBezTo>
                  <a:cubicBezTo>
                    <a:pt x="152" y="735"/>
                    <a:pt x="152" y="735"/>
                    <a:pt x="152" y="735"/>
                  </a:cubicBezTo>
                  <a:cubicBezTo>
                    <a:pt x="152" y="464"/>
                    <a:pt x="152" y="464"/>
                    <a:pt x="152" y="464"/>
                  </a:cubicBezTo>
                  <a:cubicBezTo>
                    <a:pt x="152" y="292"/>
                    <a:pt x="292" y="152"/>
                    <a:pt x="464" y="152"/>
                  </a:cubicBezTo>
                  <a:cubicBezTo>
                    <a:pt x="546" y="152"/>
                    <a:pt x="624" y="184"/>
                    <a:pt x="683" y="242"/>
                  </a:cubicBezTo>
                  <a:cubicBezTo>
                    <a:pt x="741" y="299"/>
                    <a:pt x="774" y="376"/>
                    <a:pt x="776" y="458"/>
                  </a:cubicBezTo>
                  <a:cubicBezTo>
                    <a:pt x="776" y="541"/>
                    <a:pt x="776" y="541"/>
                    <a:pt x="776" y="541"/>
                  </a:cubicBezTo>
                  <a:cubicBezTo>
                    <a:pt x="689" y="541"/>
                    <a:pt x="689" y="541"/>
                    <a:pt x="689" y="541"/>
                  </a:cubicBezTo>
                  <a:cubicBezTo>
                    <a:pt x="852" y="823"/>
                    <a:pt x="852" y="823"/>
                    <a:pt x="852" y="823"/>
                  </a:cubicBezTo>
                  <a:cubicBezTo>
                    <a:pt x="1015" y="541"/>
                    <a:pt x="1015" y="541"/>
                    <a:pt x="1015" y="541"/>
                  </a:cubicBezTo>
                  <a:lnTo>
                    <a:pt x="928" y="54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806;p24">
              <a:extLst>
                <a:ext uri="{FF2B5EF4-FFF2-40B4-BE49-F238E27FC236}">
                  <a16:creationId xmlns:a16="http://schemas.microsoft.com/office/drawing/2014/main" id="{CA7AF6B2-DC07-B18E-F110-4AD4B2E35654}"/>
                </a:ext>
              </a:extLst>
            </p:cNvPr>
            <p:cNvSpPr/>
            <p:nvPr/>
          </p:nvSpPr>
          <p:spPr>
            <a:xfrm>
              <a:off x="3147117" y="3517785"/>
              <a:ext cx="2328073" cy="1888079"/>
            </a:xfrm>
            <a:custGeom>
              <a:avLst/>
              <a:gdLst/>
              <a:ahLst/>
              <a:cxnLst/>
              <a:rect l="l" t="t" r="r" b="b"/>
              <a:pathLst>
                <a:path w="1015" h="823" extrusionOk="0">
                  <a:moveTo>
                    <a:pt x="852" y="0"/>
                  </a:moveTo>
                  <a:cubicBezTo>
                    <a:pt x="689" y="282"/>
                    <a:pt x="689" y="282"/>
                    <a:pt x="689" y="282"/>
                  </a:cubicBezTo>
                  <a:cubicBezTo>
                    <a:pt x="776" y="282"/>
                    <a:pt x="776" y="282"/>
                    <a:pt x="776" y="282"/>
                  </a:cubicBezTo>
                  <a:cubicBezTo>
                    <a:pt x="776" y="365"/>
                    <a:pt x="776" y="365"/>
                    <a:pt x="776" y="365"/>
                  </a:cubicBezTo>
                  <a:cubicBezTo>
                    <a:pt x="774" y="447"/>
                    <a:pt x="741" y="523"/>
                    <a:pt x="682" y="581"/>
                  </a:cubicBezTo>
                  <a:cubicBezTo>
                    <a:pt x="624" y="639"/>
                    <a:pt x="546" y="670"/>
                    <a:pt x="464" y="670"/>
                  </a:cubicBezTo>
                  <a:cubicBezTo>
                    <a:pt x="292" y="670"/>
                    <a:pt x="152" y="530"/>
                    <a:pt x="152" y="358"/>
                  </a:cubicBezTo>
                  <a:cubicBezTo>
                    <a:pt x="152" y="90"/>
                    <a:pt x="152" y="90"/>
                    <a:pt x="152" y="90"/>
                  </a:cubicBezTo>
                  <a:cubicBezTo>
                    <a:pt x="74" y="225"/>
                    <a:pt x="74" y="225"/>
                    <a:pt x="74" y="22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614"/>
                    <a:pt x="208" y="823"/>
                    <a:pt x="464" y="823"/>
                  </a:cubicBezTo>
                  <a:cubicBezTo>
                    <a:pt x="586" y="823"/>
                    <a:pt x="702" y="775"/>
                    <a:pt x="789" y="690"/>
                  </a:cubicBezTo>
                  <a:cubicBezTo>
                    <a:pt x="877" y="604"/>
                    <a:pt x="926" y="489"/>
                    <a:pt x="928" y="367"/>
                  </a:cubicBezTo>
                  <a:cubicBezTo>
                    <a:pt x="928" y="282"/>
                    <a:pt x="928" y="282"/>
                    <a:pt x="928" y="282"/>
                  </a:cubicBezTo>
                  <a:cubicBezTo>
                    <a:pt x="1015" y="282"/>
                    <a:pt x="1015" y="282"/>
                    <a:pt x="1015" y="282"/>
                  </a:cubicBezTo>
                  <a:lnTo>
                    <a:pt x="852" y="0"/>
                  </a:lnTo>
                  <a:close/>
                </a:path>
              </a:pathLst>
            </a:custGeom>
            <a:solidFill>
              <a:srgbClr val="00ADC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807;p24">
              <a:extLst>
                <a:ext uri="{FF2B5EF4-FFF2-40B4-BE49-F238E27FC236}">
                  <a16:creationId xmlns:a16="http://schemas.microsoft.com/office/drawing/2014/main" id="{B8BC88D1-0E81-4B7B-7F73-3A709C78171F}"/>
                </a:ext>
              </a:extLst>
            </p:cNvPr>
            <p:cNvSpPr/>
            <p:nvPr/>
          </p:nvSpPr>
          <p:spPr>
            <a:xfrm>
              <a:off x="1362075" y="2058562"/>
              <a:ext cx="2328073" cy="1911750"/>
            </a:xfrm>
            <a:custGeom>
              <a:avLst/>
              <a:gdLst/>
              <a:ahLst/>
              <a:cxnLst/>
              <a:rect l="l" t="t" r="r" b="b"/>
              <a:pathLst>
                <a:path w="1015" h="833" extrusionOk="0">
                  <a:moveTo>
                    <a:pt x="1015" y="541"/>
                  </a:moveTo>
                  <a:cubicBezTo>
                    <a:pt x="928" y="541"/>
                    <a:pt x="928" y="541"/>
                    <a:pt x="928" y="541"/>
                  </a:cubicBezTo>
                  <a:cubicBezTo>
                    <a:pt x="928" y="456"/>
                    <a:pt x="928" y="456"/>
                    <a:pt x="928" y="456"/>
                  </a:cubicBezTo>
                  <a:cubicBezTo>
                    <a:pt x="926" y="334"/>
                    <a:pt x="877" y="219"/>
                    <a:pt x="790" y="133"/>
                  </a:cubicBezTo>
                  <a:cubicBezTo>
                    <a:pt x="702" y="47"/>
                    <a:pt x="587" y="0"/>
                    <a:pt x="464" y="0"/>
                  </a:cubicBezTo>
                  <a:cubicBezTo>
                    <a:pt x="208" y="0"/>
                    <a:pt x="0" y="208"/>
                    <a:pt x="0" y="464"/>
                  </a:cubicBezTo>
                  <a:cubicBezTo>
                    <a:pt x="0" y="833"/>
                    <a:pt x="0" y="833"/>
                    <a:pt x="0" y="833"/>
                  </a:cubicBezTo>
                  <a:cubicBezTo>
                    <a:pt x="152" y="833"/>
                    <a:pt x="152" y="833"/>
                    <a:pt x="152" y="833"/>
                  </a:cubicBezTo>
                  <a:cubicBezTo>
                    <a:pt x="152" y="464"/>
                    <a:pt x="152" y="464"/>
                    <a:pt x="152" y="464"/>
                  </a:cubicBezTo>
                  <a:cubicBezTo>
                    <a:pt x="152" y="292"/>
                    <a:pt x="292" y="152"/>
                    <a:pt x="464" y="152"/>
                  </a:cubicBezTo>
                  <a:cubicBezTo>
                    <a:pt x="547" y="152"/>
                    <a:pt x="624" y="184"/>
                    <a:pt x="683" y="242"/>
                  </a:cubicBezTo>
                  <a:cubicBezTo>
                    <a:pt x="741" y="299"/>
                    <a:pt x="774" y="376"/>
                    <a:pt x="776" y="458"/>
                  </a:cubicBezTo>
                  <a:cubicBezTo>
                    <a:pt x="776" y="541"/>
                    <a:pt x="776" y="541"/>
                    <a:pt x="776" y="541"/>
                  </a:cubicBezTo>
                  <a:cubicBezTo>
                    <a:pt x="689" y="541"/>
                    <a:pt x="689" y="541"/>
                    <a:pt x="689" y="541"/>
                  </a:cubicBezTo>
                  <a:cubicBezTo>
                    <a:pt x="852" y="823"/>
                    <a:pt x="852" y="823"/>
                    <a:pt x="852" y="823"/>
                  </a:cubicBezTo>
                  <a:lnTo>
                    <a:pt x="1015" y="54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808;p24">
              <a:extLst>
                <a:ext uri="{FF2B5EF4-FFF2-40B4-BE49-F238E27FC236}">
                  <a16:creationId xmlns:a16="http://schemas.microsoft.com/office/drawing/2014/main" id="{3C1A1B22-D1ED-D748-951F-87D8BECE4E4F}"/>
                </a:ext>
              </a:extLst>
            </p:cNvPr>
            <p:cNvSpPr/>
            <p:nvPr/>
          </p:nvSpPr>
          <p:spPr>
            <a:xfrm>
              <a:off x="2093596" y="2665563"/>
              <a:ext cx="697748" cy="697748"/>
            </a:xfrm>
            <a:prstGeom prst="donut">
              <a:avLst>
                <a:gd name="adj" fmla="val 11199"/>
              </a:avLst>
            </a:prstGeom>
            <a:solidFill>
              <a:srgbClr val="BFBFB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809;p24">
              <a:extLst>
                <a:ext uri="{FF2B5EF4-FFF2-40B4-BE49-F238E27FC236}">
                  <a16:creationId xmlns:a16="http://schemas.microsoft.com/office/drawing/2014/main" id="{AB04FC66-3285-4F4B-3182-B25D0AE5FF57}"/>
                </a:ext>
              </a:extLst>
            </p:cNvPr>
            <p:cNvSpPr/>
            <p:nvPr/>
          </p:nvSpPr>
          <p:spPr>
            <a:xfrm>
              <a:off x="5575174" y="2534240"/>
              <a:ext cx="921556" cy="935128"/>
            </a:xfrm>
            <a:prstGeom prst="donut">
              <a:avLst>
                <a:gd name="adj" fmla="val 11199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R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812;p24">
              <a:extLst>
                <a:ext uri="{FF2B5EF4-FFF2-40B4-BE49-F238E27FC236}">
                  <a16:creationId xmlns:a16="http://schemas.microsoft.com/office/drawing/2014/main" id="{BAE2601D-D6DE-C30D-1EEF-601AD4063634}"/>
                </a:ext>
              </a:extLst>
            </p:cNvPr>
            <p:cNvSpPr/>
            <p:nvPr/>
          </p:nvSpPr>
          <p:spPr>
            <a:xfrm>
              <a:off x="3722716" y="3863923"/>
              <a:ext cx="1005631" cy="1039843"/>
            </a:xfrm>
            <a:prstGeom prst="donut">
              <a:avLst>
                <a:gd name="adj" fmla="val 11199"/>
              </a:avLst>
            </a:prstGeom>
            <a:solidFill>
              <a:srgbClr val="BFBFB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813;p24">
              <a:extLst>
                <a:ext uri="{FF2B5EF4-FFF2-40B4-BE49-F238E27FC236}">
                  <a16:creationId xmlns:a16="http://schemas.microsoft.com/office/drawing/2014/main" id="{492D4237-8082-7223-9CE0-7E779EE93E62}"/>
                </a:ext>
              </a:extLst>
            </p:cNvPr>
            <p:cNvSpPr txBox="1"/>
            <p:nvPr/>
          </p:nvSpPr>
          <p:spPr>
            <a:xfrm>
              <a:off x="1570034" y="3600690"/>
              <a:ext cx="1658226" cy="956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6800" tIns="46800" rIns="46800" bIns="468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err="1">
                  <a:solidFill>
                    <a:schemeClr val="dk1"/>
                  </a:solidFill>
                  <a:ea typeface="Calibri"/>
                  <a:cs typeface="Calibri"/>
                  <a:sym typeface="Calibri"/>
                </a:rPr>
                <a:t>Mapeamento</a:t>
              </a:r>
              <a:endParaRPr sz="2000"/>
            </a:p>
          </p:txBody>
        </p:sp>
        <p:sp>
          <p:nvSpPr>
            <p:cNvPr id="58" name="Google Shape;814;p24">
              <a:extLst>
                <a:ext uri="{FF2B5EF4-FFF2-40B4-BE49-F238E27FC236}">
                  <a16:creationId xmlns:a16="http://schemas.microsoft.com/office/drawing/2014/main" id="{3D4837A4-5AA2-9F67-0C61-A1899B3ECD53}"/>
                </a:ext>
              </a:extLst>
            </p:cNvPr>
            <p:cNvSpPr txBox="1"/>
            <p:nvPr/>
          </p:nvSpPr>
          <p:spPr>
            <a:xfrm>
              <a:off x="5403823" y="3560582"/>
              <a:ext cx="1279099" cy="956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6800" tIns="46800" rIns="46800" bIns="468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err="1">
                  <a:solidFill>
                    <a:schemeClr val="dk1"/>
                  </a:solidFill>
                  <a:cs typeface="Calibri"/>
                  <a:sym typeface="Calibri"/>
                </a:rPr>
                <a:t>Atribuição</a:t>
              </a:r>
              <a:r>
                <a:rPr lang="en-US" sz="2000">
                  <a:solidFill>
                    <a:schemeClr val="dk1"/>
                  </a:solidFill>
                  <a:cs typeface="Calibri"/>
                  <a:sym typeface="Calibri"/>
                </a:rPr>
                <a:t> DOI</a:t>
              </a:r>
              <a:endParaRPr sz="2000">
                <a:solidFill>
                  <a:schemeClr val="dk1"/>
                </a:solidFill>
                <a:cs typeface="Calibri"/>
              </a:endParaRPr>
            </a:p>
          </p:txBody>
        </p:sp>
        <p:sp>
          <p:nvSpPr>
            <p:cNvPr id="60" name="Google Shape;816;p24">
              <a:extLst>
                <a:ext uri="{FF2B5EF4-FFF2-40B4-BE49-F238E27FC236}">
                  <a16:creationId xmlns:a16="http://schemas.microsoft.com/office/drawing/2014/main" id="{86C8F80D-6655-53F4-A39F-C795D766234B}"/>
                </a:ext>
              </a:extLst>
            </p:cNvPr>
            <p:cNvSpPr txBox="1"/>
            <p:nvPr/>
          </p:nvSpPr>
          <p:spPr>
            <a:xfrm>
              <a:off x="3695516" y="3280751"/>
              <a:ext cx="1146136" cy="956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6800" tIns="46800" rIns="46800" bIns="468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err="1">
                  <a:solidFill>
                    <a:schemeClr val="dk1"/>
                  </a:solidFill>
                  <a:cs typeface="Calibri"/>
                  <a:sym typeface="Calibri"/>
                </a:rPr>
                <a:t>Registo</a:t>
              </a:r>
              <a:endParaRPr sz="2000">
                <a:solidFill>
                  <a:schemeClr val="dk1"/>
                </a:solidFill>
                <a:cs typeface="Calibri"/>
              </a:endParaRPr>
            </a:p>
          </p:txBody>
        </p:sp>
        <p:grpSp>
          <p:nvGrpSpPr>
            <p:cNvPr id="62" name="Google Shape;818;p24">
              <a:extLst>
                <a:ext uri="{FF2B5EF4-FFF2-40B4-BE49-F238E27FC236}">
                  <a16:creationId xmlns:a16="http://schemas.microsoft.com/office/drawing/2014/main" id="{322067CE-B55D-8CB4-B4C9-A527572A5B5E}"/>
                </a:ext>
              </a:extLst>
            </p:cNvPr>
            <p:cNvGrpSpPr/>
            <p:nvPr/>
          </p:nvGrpSpPr>
          <p:grpSpPr>
            <a:xfrm>
              <a:off x="5915865" y="2877509"/>
              <a:ext cx="200025" cy="287338"/>
              <a:chOff x="2073275" y="771525"/>
              <a:chExt cx="200025" cy="287338"/>
            </a:xfrm>
          </p:grpSpPr>
          <p:sp>
            <p:nvSpPr>
              <p:cNvPr id="107" name="Google Shape;819;p24">
                <a:extLst>
                  <a:ext uri="{FF2B5EF4-FFF2-40B4-BE49-F238E27FC236}">
                    <a16:creationId xmlns:a16="http://schemas.microsoft.com/office/drawing/2014/main" id="{3DC86DE6-5846-B51B-BC62-37F799F9A782}"/>
                  </a:ext>
                </a:extLst>
              </p:cNvPr>
              <p:cNvSpPr/>
              <p:nvPr/>
            </p:nvSpPr>
            <p:spPr>
              <a:xfrm>
                <a:off x="2073275" y="771525"/>
                <a:ext cx="200025" cy="287338"/>
              </a:xfrm>
              <a:custGeom>
                <a:avLst/>
                <a:gdLst/>
                <a:ahLst/>
                <a:cxnLst/>
                <a:rect l="l" t="t" r="r" b="b"/>
                <a:pathLst>
                  <a:path w="632" h="903" extrusionOk="0">
                    <a:moveTo>
                      <a:pt x="542" y="286"/>
                    </a:moveTo>
                    <a:lnTo>
                      <a:pt x="542" y="290"/>
                    </a:lnTo>
                    <a:lnTo>
                      <a:pt x="541" y="292"/>
                    </a:lnTo>
                    <a:lnTo>
                      <a:pt x="540" y="295"/>
                    </a:lnTo>
                    <a:lnTo>
                      <a:pt x="538" y="297"/>
                    </a:lnTo>
                    <a:lnTo>
                      <a:pt x="536" y="298"/>
                    </a:lnTo>
                    <a:lnTo>
                      <a:pt x="534" y="300"/>
                    </a:lnTo>
                    <a:lnTo>
                      <a:pt x="530" y="301"/>
                    </a:lnTo>
                    <a:lnTo>
                      <a:pt x="527" y="301"/>
                    </a:lnTo>
                    <a:lnTo>
                      <a:pt x="106" y="301"/>
                    </a:lnTo>
                    <a:lnTo>
                      <a:pt x="102" y="300"/>
                    </a:lnTo>
                    <a:lnTo>
                      <a:pt x="100" y="300"/>
                    </a:lnTo>
                    <a:lnTo>
                      <a:pt x="97" y="298"/>
                    </a:lnTo>
                    <a:lnTo>
                      <a:pt x="95" y="297"/>
                    </a:lnTo>
                    <a:lnTo>
                      <a:pt x="94" y="295"/>
                    </a:lnTo>
                    <a:lnTo>
                      <a:pt x="92" y="292"/>
                    </a:lnTo>
                    <a:lnTo>
                      <a:pt x="91" y="290"/>
                    </a:lnTo>
                    <a:lnTo>
                      <a:pt x="91" y="286"/>
                    </a:lnTo>
                    <a:lnTo>
                      <a:pt x="91" y="105"/>
                    </a:lnTo>
                    <a:lnTo>
                      <a:pt x="91" y="102"/>
                    </a:lnTo>
                    <a:lnTo>
                      <a:pt x="92" y="100"/>
                    </a:lnTo>
                    <a:lnTo>
                      <a:pt x="94" y="97"/>
                    </a:lnTo>
                    <a:lnTo>
                      <a:pt x="95" y="94"/>
                    </a:lnTo>
                    <a:lnTo>
                      <a:pt x="97" y="93"/>
                    </a:lnTo>
                    <a:lnTo>
                      <a:pt x="100" y="91"/>
                    </a:lnTo>
                    <a:lnTo>
                      <a:pt x="102" y="91"/>
                    </a:lnTo>
                    <a:lnTo>
                      <a:pt x="106" y="90"/>
                    </a:lnTo>
                    <a:lnTo>
                      <a:pt x="527" y="90"/>
                    </a:lnTo>
                    <a:lnTo>
                      <a:pt x="530" y="91"/>
                    </a:lnTo>
                    <a:lnTo>
                      <a:pt x="534" y="91"/>
                    </a:lnTo>
                    <a:lnTo>
                      <a:pt x="536" y="93"/>
                    </a:lnTo>
                    <a:lnTo>
                      <a:pt x="538" y="94"/>
                    </a:lnTo>
                    <a:lnTo>
                      <a:pt x="540" y="97"/>
                    </a:lnTo>
                    <a:lnTo>
                      <a:pt x="541" y="100"/>
                    </a:lnTo>
                    <a:lnTo>
                      <a:pt x="542" y="102"/>
                    </a:lnTo>
                    <a:lnTo>
                      <a:pt x="542" y="105"/>
                    </a:lnTo>
                    <a:lnTo>
                      <a:pt x="542" y="286"/>
                    </a:lnTo>
                    <a:close/>
                    <a:moveTo>
                      <a:pt x="527" y="422"/>
                    </a:moveTo>
                    <a:lnTo>
                      <a:pt x="467" y="422"/>
                    </a:lnTo>
                    <a:lnTo>
                      <a:pt x="464" y="422"/>
                    </a:lnTo>
                    <a:lnTo>
                      <a:pt x="462" y="420"/>
                    </a:lnTo>
                    <a:lnTo>
                      <a:pt x="458" y="419"/>
                    </a:lnTo>
                    <a:lnTo>
                      <a:pt x="456" y="417"/>
                    </a:lnTo>
                    <a:lnTo>
                      <a:pt x="454" y="415"/>
                    </a:lnTo>
                    <a:lnTo>
                      <a:pt x="453" y="412"/>
                    </a:lnTo>
                    <a:lnTo>
                      <a:pt x="452" y="410"/>
                    </a:lnTo>
                    <a:lnTo>
                      <a:pt x="452" y="407"/>
                    </a:lnTo>
                    <a:lnTo>
                      <a:pt x="452" y="403"/>
                    </a:lnTo>
                    <a:lnTo>
                      <a:pt x="453" y="401"/>
                    </a:lnTo>
                    <a:lnTo>
                      <a:pt x="454" y="398"/>
                    </a:lnTo>
                    <a:lnTo>
                      <a:pt x="456" y="396"/>
                    </a:lnTo>
                    <a:lnTo>
                      <a:pt x="458" y="394"/>
                    </a:lnTo>
                    <a:lnTo>
                      <a:pt x="462" y="393"/>
                    </a:lnTo>
                    <a:lnTo>
                      <a:pt x="464" y="392"/>
                    </a:lnTo>
                    <a:lnTo>
                      <a:pt x="467" y="392"/>
                    </a:lnTo>
                    <a:lnTo>
                      <a:pt x="527" y="392"/>
                    </a:lnTo>
                    <a:lnTo>
                      <a:pt x="530" y="392"/>
                    </a:lnTo>
                    <a:lnTo>
                      <a:pt x="534" y="393"/>
                    </a:lnTo>
                    <a:lnTo>
                      <a:pt x="536" y="394"/>
                    </a:lnTo>
                    <a:lnTo>
                      <a:pt x="538" y="396"/>
                    </a:lnTo>
                    <a:lnTo>
                      <a:pt x="540" y="398"/>
                    </a:lnTo>
                    <a:lnTo>
                      <a:pt x="541" y="401"/>
                    </a:lnTo>
                    <a:lnTo>
                      <a:pt x="542" y="403"/>
                    </a:lnTo>
                    <a:lnTo>
                      <a:pt x="542" y="407"/>
                    </a:lnTo>
                    <a:lnTo>
                      <a:pt x="542" y="410"/>
                    </a:lnTo>
                    <a:lnTo>
                      <a:pt x="541" y="412"/>
                    </a:lnTo>
                    <a:lnTo>
                      <a:pt x="540" y="415"/>
                    </a:lnTo>
                    <a:lnTo>
                      <a:pt x="538" y="417"/>
                    </a:lnTo>
                    <a:lnTo>
                      <a:pt x="536" y="419"/>
                    </a:lnTo>
                    <a:lnTo>
                      <a:pt x="534" y="420"/>
                    </a:lnTo>
                    <a:lnTo>
                      <a:pt x="530" y="422"/>
                    </a:lnTo>
                    <a:lnTo>
                      <a:pt x="527" y="422"/>
                    </a:lnTo>
                    <a:lnTo>
                      <a:pt x="527" y="422"/>
                    </a:lnTo>
                    <a:close/>
                    <a:moveTo>
                      <a:pt x="527" y="542"/>
                    </a:moveTo>
                    <a:lnTo>
                      <a:pt x="467" y="542"/>
                    </a:lnTo>
                    <a:lnTo>
                      <a:pt x="464" y="542"/>
                    </a:lnTo>
                    <a:lnTo>
                      <a:pt x="462" y="541"/>
                    </a:lnTo>
                    <a:lnTo>
                      <a:pt x="458" y="540"/>
                    </a:lnTo>
                    <a:lnTo>
                      <a:pt x="456" y="537"/>
                    </a:lnTo>
                    <a:lnTo>
                      <a:pt x="454" y="535"/>
                    </a:lnTo>
                    <a:lnTo>
                      <a:pt x="453" y="533"/>
                    </a:lnTo>
                    <a:lnTo>
                      <a:pt x="452" y="530"/>
                    </a:lnTo>
                    <a:lnTo>
                      <a:pt x="452" y="527"/>
                    </a:lnTo>
                    <a:lnTo>
                      <a:pt x="452" y="523"/>
                    </a:lnTo>
                    <a:lnTo>
                      <a:pt x="453" y="521"/>
                    </a:lnTo>
                    <a:lnTo>
                      <a:pt x="454" y="518"/>
                    </a:lnTo>
                    <a:lnTo>
                      <a:pt x="456" y="516"/>
                    </a:lnTo>
                    <a:lnTo>
                      <a:pt x="458" y="515"/>
                    </a:lnTo>
                    <a:lnTo>
                      <a:pt x="462" y="513"/>
                    </a:lnTo>
                    <a:lnTo>
                      <a:pt x="464" y="513"/>
                    </a:lnTo>
                    <a:lnTo>
                      <a:pt x="467" y="512"/>
                    </a:lnTo>
                    <a:lnTo>
                      <a:pt x="527" y="512"/>
                    </a:lnTo>
                    <a:lnTo>
                      <a:pt x="530" y="513"/>
                    </a:lnTo>
                    <a:lnTo>
                      <a:pt x="534" y="513"/>
                    </a:lnTo>
                    <a:lnTo>
                      <a:pt x="536" y="515"/>
                    </a:lnTo>
                    <a:lnTo>
                      <a:pt x="538" y="516"/>
                    </a:lnTo>
                    <a:lnTo>
                      <a:pt x="540" y="518"/>
                    </a:lnTo>
                    <a:lnTo>
                      <a:pt x="541" y="521"/>
                    </a:lnTo>
                    <a:lnTo>
                      <a:pt x="542" y="523"/>
                    </a:lnTo>
                    <a:lnTo>
                      <a:pt x="542" y="527"/>
                    </a:lnTo>
                    <a:lnTo>
                      <a:pt x="542" y="530"/>
                    </a:lnTo>
                    <a:lnTo>
                      <a:pt x="541" y="533"/>
                    </a:lnTo>
                    <a:lnTo>
                      <a:pt x="540" y="535"/>
                    </a:lnTo>
                    <a:lnTo>
                      <a:pt x="538" y="537"/>
                    </a:lnTo>
                    <a:lnTo>
                      <a:pt x="536" y="540"/>
                    </a:lnTo>
                    <a:lnTo>
                      <a:pt x="534" y="541"/>
                    </a:lnTo>
                    <a:lnTo>
                      <a:pt x="530" y="542"/>
                    </a:lnTo>
                    <a:lnTo>
                      <a:pt x="527" y="542"/>
                    </a:lnTo>
                    <a:lnTo>
                      <a:pt x="527" y="542"/>
                    </a:lnTo>
                    <a:close/>
                    <a:moveTo>
                      <a:pt x="527" y="663"/>
                    </a:moveTo>
                    <a:lnTo>
                      <a:pt x="467" y="663"/>
                    </a:lnTo>
                    <a:lnTo>
                      <a:pt x="464" y="662"/>
                    </a:lnTo>
                    <a:lnTo>
                      <a:pt x="462" y="661"/>
                    </a:lnTo>
                    <a:lnTo>
                      <a:pt x="458" y="660"/>
                    </a:lnTo>
                    <a:lnTo>
                      <a:pt x="456" y="658"/>
                    </a:lnTo>
                    <a:lnTo>
                      <a:pt x="454" y="655"/>
                    </a:lnTo>
                    <a:lnTo>
                      <a:pt x="453" y="653"/>
                    </a:lnTo>
                    <a:lnTo>
                      <a:pt x="452" y="650"/>
                    </a:lnTo>
                    <a:lnTo>
                      <a:pt x="452" y="648"/>
                    </a:lnTo>
                    <a:lnTo>
                      <a:pt x="452" y="645"/>
                    </a:lnTo>
                    <a:lnTo>
                      <a:pt x="453" y="641"/>
                    </a:lnTo>
                    <a:lnTo>
                      <a:pt x="454" y="639"/>
                    </a:lnTo>
                    <a:lnTo>
                      <a:pt x="456" y="637"/>
                    </a:lnTo>
                    <a:lnTo>
                      <a:pt x="458" y="635"/>
                    </a:lnTo>
                    <a:lnTo>
                      <a:pt x="462" y="634"/>
                    </a:lnTo>
                    <a:lnTo>
                      <a:pt x="464" y="633"/>
                    </a:lnTo>
                    <a:lnTo>
                      <a:pt x="467" y="633"/>
                    </a:lnTo>
                    <a:lnTo>
                      <a:pt x="527" y="633"/>
                    </a:lnTo>
                    <a:lnTo>
                      <a:pt x="530" y="633"/>
                    </a:lnTo>
                    <a:lnTo>
                      <a:pt x="534" y="634"/>
                    </a:lnTo>
                    <a:lnTo>
                      <a:pt x="536" y="635"/>
                    </a:lnTo>
                    <a:lnTo>
                      <a:pt x="538" y="637"/>
                    </a:lnTo>
                    <a:lnTo>
                      <a:pt x="540" y="639"/>
                    </a:lnTo>
                    <a:lnTo>
                      <a:pt x="541" y="641"/>
                    </a:lnTo>
                    <a:lnTo>
                      <a:pt x="542" y="645"/>
                    </a:lnTo>
                    <a:lnTo>
                      <a:pt x="542" y="648"/>
                    </a:lnTo>
                    <a:lnTo>
                      <a:pt x="542" y="650"/>
                    </a:lnTo>
                    <a:lnTo>
                      <a:pt x="541" y="653"/>
                    </a:lnTo>
                    <a:lnTo>
                      <a:pt x="540" y="655"/>
                    </a:lnTo>
                    <a:lnTo>
                      <a:pt x="538" y="658"/>
                    </a:lnTo>
                    <a:lnTo>
                      <a:pt x="536" y="660"/>
                    </a:lnTo>
                    <a:lnTo>
                      <a:pt x="534" y="662"/>
                    </a:lnTo>
                    <a:lnTo>
                      <a:pt x="530" y="662"/>
                    </a:lnTo>
                    <a:lnTo>
                      <a:pt x="527" y="663"/>
                    </a:lnTo>
                    <a:lnTo>
                      <a:pt x="527" y="663"/>
                    </a:lnTo>
                    <a:close/>
                    <a:moveTo>
                      <a:pt x="347" y="633"/>
                    </a:moveTo>
                    <a:lnTo>
                      <a:pt x="407" y="633"/>
                    </a:lnTo>
                    <a:lnTo>
                      <a:pt x="410" y="633"/>
                    </a:lnTo>
                    <a:lnTo>
                      <a:pt x="412" y="634"/>
                    </a:lnTo>
                    <a:lnTo>
                      <a:pt x="416" y="635"/>
                    </a:lnTo>
                    <a:lnTo>
                      <a:pt x="418" y="637"/>
                    </a:lnTo>
                    <a:lnTo>
                      <a:pt x="420" y="639"/>
                    </a:lnTo>
                    <a:lnTo>
                      <a:pt x="421" y="641"/>
                    </a:lnTo>
                    <a:lnTo>
                      <a:pt x="422" y="645"/>
                    </a:lnTo>
                    <a:lnTo>
                      <a:pt x="422" y="648"/>
                    </a:lnTo>
                    <a:lnTo>
                      <a:pt x="422" y="650"/>
                    </a:lnTo>
                    <a:lnTo>
                      <a:pt x="421" y="653"/>
                    </a:lnTo>
                    <a:lnTo>
                      <a:pt x="420" y="655"/>
                    </a:lnTo>
                    <a:lnTo>
                      <a:pt x="418" y="658"/>
                    </a:lnTo>
                    <a:lnTo>
                      <a:pt x="416" y="660"/>
                    </a:lnTo>
                    <a:lnTo>
                      <a:pt x="412" y="662"/>
                    </a:lnTo>
                    <a:lnTo>
                      <a:pt x="410" y="662"/>
                    </a:lnTo>
                    <a:lnTo>
                      <a:pt x="407" y="663"/>
                    </a:lnTo>
                    <a:lnTo>
                      <a:pt x="347" y="663"/>
                    </a:lnTo>
                    <a:lnTo>
                      <a:pt x="344" y="662"/>
                    </a:lnTo>
                    <a:lnTo>
                      <a:pt x="340" y="661"/>
                    </a:lnTo>
                    <a:lnTo>
                      <a:pt x="338" y="660"/>
                    </a:lnTo>
                    <a:lnTo>
                      <a:pt x="336" y="658"/>
                    </a:lnTo>
                    <a:lnTo>
                      <a:pt x="334" y="655"/>
                    </a:lnTo>
                    <a:lnTo>
                      <a:pt x="333" y="653"/>
                    </a:lnTo>
                    <a:lnTo>
                      <a:pt x="332" y="650"/>
                    </a:lnTo>
                    <a:lnTo>
                      <a:pt x="332" y="648"/>
                    </a:lnTo>
                    <a:lnTo>
                      <a:pt x="332" y="645"/>
                    </a:lnTo>
                    <a:lnTo>
                      <a:pt x="333" y="641"/>
                    </a:lnTo>
                    <a:lnTo>
                      <a:pt x="334" y="639"/>
                    </a:lnTo>
                    <a:lnTo>
                      <a:pt x="336" y="637"/>
                    </a:lnTo>
                    <a:lnTo>
                      <a:pt x="338" y="635"/>
                    </a:lnTo>
                    <a:lnTo>
                      <a:pt x="340" y="634"/>
                    </a:lnTo>
                    <a:lnTo>
                      <a:pt x="344" y="633"/>
                    </a:lnTo>
                    <a:lnTo>
                      <a:pt x="347" y="633"/>
                    </a:lnTo>
                    <a:close/>
                    <a:moveTo>
                      <a:pt x="332" y="407"/>
                    </a:moveTo>
                    <a:lnTo>
                      <a:pt x="332" y="403"/>
                    </a:lnTo>
                    <a:lnTo>
                      <a:pt x="333" y="401"/>
                    </a:lnTo>
                    <a:lnTo>
                      <a:pt x="334" y="398"/>
                    </a:lnTo>
                    <a:lnTo>
                      <a:pt x="336" y="396"/>
                    </a:lnTo>
                    <a:lnTo>
                      <a:pt x="338" y="394"/>
                    </a:lnTo>
                    <a:lnTo>
                      <a:pt x="340" y="393"/>
                    </a:lnTo>
                    <a:lnTo>
                      <a:pt x="344" y="392"/>
                    </a:lnTo>
                    <a:lnTo>
                      <a:pt x="347" y="392"/>
                    </a:lnTo>
                    <a:lnTo>
                      <a:pt x="407" y="392"/>
                    </a:lnTo>
                    <a:lnTo>
                      <a:pt x="410" y="392"/>
                    </a:lnTo>
                    <a:lnTo>
                      <a:pt x="412" y="393"/>
                    </a:lnTo>
                    <a:lnTo>
                      <a:pt x="416" y="394"/>
                    </a:lnTo>
                    <a:lnTo>
                      <a:pt x="418" y="396"/>
                    </a:lnTo>
                    <a:lnTo>
                      <a:pt x="420" y="398"/>
                    </a:lnTo>
                    <a:lnTo>
                      <a:pt x="421" y="401"/>
                    </a:lnTo>
                    <a:lnTo>
                      <a:pt x="422" y="403"/>
                    </a:lnTo>
                    <a:lnTo>
                      <a:pt x="422" y="407"/>
                    </a:lnTo>
                    <a:lnTo>
                      <a:pt x="422" y="410"/>
                    </a:lnTo>
                    <a:lnTo>
                      <a:pt x="421" y="412"/>
                    </a:lnTo>
                    <a:lnTo>
                      <a:pt x="420" y="415"/>
                    </a:lnTo>
                    <a:lnTo>
                      <a:pt x="418" y="417"/>
                    </a:lnTo>
                    <a:lnTo>
                      <a:pt x="416" y="419"/>
                    </a:lnTo>
                    <a:lnTo>
                      <a:pt x="412" y="420"/>
                    </a:lnTo>
                    <a:lnTo>
                      <a:pt x="410" y="422"/>
                    </a:lnTo>
                    <a:lnTo>
                      <a:pt x="407" y="422"/>
                    </a:lnTo>
                    <a:lnTo>
                      <a:pt x="347" y="422"/>
                    </a:lnTo>
                    <a:lnTo>
                      <a:pt x="344" y="422"/>
                    </a:lnTo>
                    <a:lnTo>
                      <a:pt x="340" y="420"/>
                    </a:lnTo>
                    <a:lnTo>
                      <a:pt x="338" y="419"/>
                    </a:lnTo>
                    <a:lnTo>
                      <a:pt x="336" y="417"/>
                    </a:lnTo>
                    <a:lnTo>
                      <a:pt x="334" y="415"/>
                    </a:lnTo>
                    <a:lnTo>
                      <a:pt x="333" y="412"/>
                    </a:lnTo>
                    <a:lnTo>
                      <a:pt x="332" y="410"/>
                    </a:lnTo>
                    <a:lnTo>
                      <a:pt x="332" y="407"/>
                    </a:lnTo>
                    <a:lnTo>
                      <a:pt x="332" y="407"/>
                    </a:lnTo>
                    <a:close/>
                    <a:moveTo>
                      <a:pt x="347" y="512"/>
                    </a:moveTo>
                    <a:lnTo>
                      <a:pt x="407" y="512"/>
                    </a:lnTo>
                    <a:lnTo>
                      <a:pt x="410" y="513"/>
                    </a:lnTo>
                    <a:lnTo>
                      <a:pt x="412" y="513"/>
                    </a:lnTo>
                    <a:lnTo>
                      <a:pt x="416" y="515"/>
                    </a:lnTo>
                    <a:lnTo>
                      <a:pt x="418" y="516"/>
                    </a:lnTo>
                    <a:lnTo>
                      <a:pt x="420" y="518"/>
                    </a:lnTo>
                    <a:lnTo>
                      <a:pt x="421" y="521"/>
                    </a:lnTo>
                    <a:lnTo>
                      <a:pt x="422" y="523"/>
                    </a:lnTo>
                    <a:lnTo>
                      <a:pt x="422" y="527"/>
                    </a:lnTo>
                    <a:lnTo>
                      <a:pt x="422" y="530"/>
                    </a:lnTo>
                    <a:lnTo>
                      <a:pt x="421" y="533"/>
                    </a:lnTo>
                    <a:lnTo>
                      <a:pt x="420" y="535"/>
                    </a:lnTo>
                    <a:lnTo>
                      <a:pt x="418" y="537"/>
                    </a:lnTo>
                    <a:lnTo>
                      <a:pt x="416" y="540"/>
                    </a:lnTo>
                    <a:lnTo>
                      <a:pt x="412" y="541"/>
                    </a:lnTo>
                    <a:lnTo>
                      <a:pt x="410" y="542"/>
                    </a:lnTo>
                    <a:lnTo>
                      <a:pt x="407" y="542"/>
                    </a:lnTo>
                    <a:lnTo>
                      <a:pt x="347" y="542"/>
                    </a:lnTo>
                    <a:lnTo>
                      <a:pt x="344" y="542"/>
                    </a:lnTo>
                    <a:lnTo>
                      <a:pt x="340" y="541"/>
                    </a:lnTo>
                    <a:lnTo>
                      <a:pt x="338" y="540"/>
                    </a:lnTo>
                    <a:lnTo>
                      <a:pt x="336" y="537"/>
                    </a:lnTo>
                    <a:lnTo>
                      <a:pt x="334" y="535"/>
                    </a:lnTo>
                    <a:lnTo>
                      <a:pt x="333" y="533"/>
                    </a:lnTo>
                    <a:lnTo>
                      <a:pt x="332" y="530"/>
                    </a:lnTo>
                    <a:lnTo>
                      <a:pt x="332" y="527"/>
                    </a:lnTo>
                    <a:lnTo>
                      <a:pt x="332" y="523"/>
                    </a:lnTo>
                    <a:lnTo>
                      <a:pt x="333" y="521"/>
                    </a:lnTo>
                    <a:lnTo>
                      <a:pt x="334" y="518"/>
                    </a:lnTo>
                    <a:lnTo>
                      <a:pt x="336" y="516"/>
                    </a:lnTo>
                    <a:lnTo>
                      <a:pt x="338" y="515"/>
                    </a:lnTo>
                    <a:lnTo>
                      <a:pt x="340" y="513"/>
                    </a:lnTo>
                    <a:lnTo>
                      <a:pt x="344" y="513"/>
                    </a:lnTo>
                    <a:lnTo>
                      <a:pt x="347" y="512"/>
                    </a:lnTo>
                    <a:close/>
                    <a:moveTo>
                      <a:pt x="527" y="783"/>
                    </a:moveTo>
                    <a:lnTo>
                      <a:pt x="347" y="783"/>
                    </a:lnTo>
                    <a:lnTo>
                      <a:pt x="344" y="783"/>
                    </a:lnTo>
                    <a:lnTo>
                      <a:pt x="340" y="782"/>
                    </a:lnTo>
                    <a:lnTo>
                      <a:pt x="338" y="780"/>
                    </a:lnTo>
                    <a:lnTo>
                      <a:pt x="336" y="779"/>
                    </a:lnTo>
                    <a:lnTo>
                      <a:pt x="334" y="777"/>
                    </a:lnTo>
                    <a:lnTo>
                      <a:pt x="333" y="773"/>
                    </a:lnTo>
                    <a:lnTo>
                      <a:pt x="332" y="771"/>
                    </a:lnTo>
                    <a:lnTo>
                      <a:pt x="332" y="768"/>
                    </a:lnTo>
                    <a:lnTo>
                      <a:pt x="332" y="765"/>
                    </a:lnTo>
                    <a:lnTo>
                      <a:pt x="333" y="762"/>
                    </a:lnTo>
                    <a:lnTo>
                      <a:pt x="334" y="759"/>
                    </a:lnTo>
                    <a:lnTo>
                      <a:pt x="336" y="757"/>
                    </a:lnTo>
                    <a:lnTo>
                      <a:pt x="338" y="755"/>
                    </a:lnTo>
                    <a:lnTo>
                      <a:pt x="340" y="754"/>
                    </a:lnTo>
                    <a:lnTo>
                      <a:pt x="344" y="753"/>
                    </a:lnTo>
                    <a:lnTo>
                      <a:pt x="347" y="753"/>
                    </a:lnTo>
                    <a:lnTo>
                      <a:pt x="527" y="753"/>
                    </a:lnTo>
                    <a:lnTo>
                      <a:pt x="530" y="753"/>
                    </a:lnTo>
                    <a:lnTo>
                      <a:pt x="534" y="754"/>
                    </a:lnTo>
                    <a:lnTo>
                      <a:pt x="536" y="755"/>
                    </a:lnTo>
                    <a:lnTo>
                      <a:pt x="538" y="757"/>
                    </a:lnTo>
                    <a:lnTo>
                      <a:pt x="540" y="759"/>
                    </a:lnTo>
                    <a:lnTo>
                      <a:pt x="541" y="762"/>
                    </a:lnTo>
                    <a:lnTo>
                      <a:pt x="542" y="765"/>
                    </a:lnTo>
                    <a:lnTo>
                      <a:pt x="542" y="768"/>
                    </a:lnTo>
                    <a:lnTo>
                      <a:pt x="542" y="771"/>
                    </a:lnTo>
                    <a:lnTo>
                      <a:pt x="541" y="773"/>
                    </a:lnTo>
                    <a:lnTo>
                      <a:pt x="540" y="777"/>
                    </a:lnTo>
                    <a:lnTo>
                      <a:pt x="538" y="779"/>
                    </a:lnTo>
                    <a:lnTo>
                      <a:pt x="536" y="780"/>
                    </a:lnTo>
                    <a:lnTo>
                      <a:pt x="534" y="782"/>
                    </a:lnTo>
                    <a:lnTo>
                      <a:pt x="530" y="783"/>
                    </a:lnTo>
                    <a:lnTo>
                      <a:pt x="527" y="783"/>
                    </a:lnTo>
                    <a:close/>
                    <a:moveTo>
                      <a:pt x="287" y="422"/>
                    </a:moveTo>
                    <a:lnTo>
                      <a:pt x="227" y="422"/>
                    </a:lnTo>
                    <a:lnTo>
                      <a:pt x="224" y="422"/>
                    </a:lnTo>
                    <a:lnTo>
                      <a:pt x="220" y="420"/>
                    </a:lnTo>
                    <a:lnTo>
                      <a:pt x="218" y="419"/>
                    </a:lnTo>
                    <a:lnTo>
                      <a:pt x="216" y="417"/>
                    </a:lnTo>
                    <a:lnTo>
                      <a:pt x="214" y="415"/>
                    </a:lnTo>
                    <a:lnTo>
                      <a:pt x="213" y="412"/>
                    </a:lnTo>
                    <a:lnTo>
                      <a:pt x="212" y="410"/>
                    </a:lnTo>
                    <a:lnTo>
                      <a:pt x="211" y="407"/>
                    </a:lnTo>
                    <a:lnTo>
                      <a:pt x="212" y="403"/>
                    </a:lnTo>
                    <a:lnTo>
                      <a:pt x="213" y="401"/>
                    </a:lnTo>
                    <a:lnTo>
                      <a:pt x="214" y="398"/>
                    </a:lnTo>
                    <a:lnTo>
                      <a:pt x="216" y="396"/>
                    </a:lnTo>
                    <a:lnTo>
                      <a:pt x="218" y="394"/>
                    </a:lnTo>
                    <a:lnTo>
                      <a:pt x="220" y="393"/>
                    </a:lnTo>
                    <a:lnTo>
                      <a:pt x="224" y="392"/>
                    </a:lnTo>
                    <a:lnTo>
                      <a:pt x="227" y="392"/>
                    </a:lnTo>
                    <a:lnTo>
                      <a:pt x="287" y="392"/>
                    </a:lnTo>
                    <a:lnTo>
                      <a:pt x="289" y="392"/>
                    </a:lnTo>
                    <a:lnTo>
                      <a:pt x="292" y="393"/>
                    </a:lnTo>
                    <a:lnTo>
                      <a:pt x="294" y="394"/>
                    </a:lnTo>
                    <a:lnTo>
                      <a:pt x="298" y="396"/>
                    </a:lnTo>
                    <a:lnTo>
                      <a:pt x="299" y="398"/>
                    </a:lnTo>
                    <a:lnTo>
                      <a:pt x="301" y="401"/>
                    </a:lnTo>
                    <a:lnTo>
                      <a:pt x="301" y="403"/>
                    </a:lnTo>
                    <a:lnTo>
                      <a:pt x="302" y="407"/>
                    </a:lnTo>
                    <a:lnTo>
                      <a:pt x="301" y="410"/>
                    </a:lnTo>
                    <a:lnTo>
                      <a:pt x="301" y="412"/>
                    </a:lnTo>
                    <a:lnTo>
                      <a:pt x="299" y="415"/>
                    </a:lnTo>
                    <a:lnTo>
                      <a:pt x="298" y="417"/>
                    </a:lnTo>
                    <a:lnTo>
                      <a:pt x="294" y="419"/>
                    </a:lnTo>
                    <a:lnTo>
                      <a:pt x="292" y="420"/>
                    </a:lnTo>
                    <a:lnTo>
                      <a:pt x="289" y="422"/>
                    </a:lnTo>
                    <a:lnTo>
                      <a:pt x="287" y="422"/>
                    </a:lnTo>
                    <a:lnTo>
                      <a:pt x="287" y="422"/>
                    </a:lnTo>
                    <a:close/>
                    <a:moveTo>
                      <a:pt x="287" y="542"/>
                    </a:moveTo>
                    <a:lnTo>
                      <a:pt x="227" y="542"/>
                    </a:lnTo>
                    <a:lnTo>
                      <a:pt x="224" y="542"/>
                    </a:lnTo>
                    <a:lnTo>
                      <a:pt x="220" y="541"/>
                    </a:lnTo>
                    <a:lnTo>
                      <a:pt x="218" y="540"/>
                    </a:lnTo>
                    <a:lnTo>
                      <a:pt x="216" y="537"/>
                    </a:lnTo>
                    <a:lnTo>
                      <a:pt x="214" y="535"/>
                    </a:lnTo>
                    <a:lnTo>
                      <a:pt x="213" y="533"/>
                    </a:lnTo>
                    <a:lnTo>
                      <a:pt x="212" y="530"/>
                    </a:lnTo>
                    <a:lnTo>
                      <a:pt x="211" y="527"/>
                    </a:lnTo>
                    <a:lnTo>
                      <a:pt x="212" y="523"/>
                    </a:lnTo>
                    <a:lnTo>
                      <a:pt x="213" y="521"/>
                    </a:lnTo>
                    <a:lnTo>
                      <a:pt x="214" y="518"/>
                    </a:lnTo>
                    <a:lnTo>
                      <a:pt x="216" y="516"/>
                    </a:lnTo>
                    <a:lnTo>
                      <a:pt x="218" y="515"/>
                    </a:lnTo>
                    <a:lnTo>
                      <a:pt x="220" y="513"/>
                    </a:lnTo>
                    <a:lnTo>
                      <a:pt x="224" y="513"/>
                    </a:lnTo>
                    <a:lnTo>
                      <a:pt x="227" y="512"/>
                    </a:lnTo>
                    <a:lnTo>
                      <a:pt x="287" y="512"/>
                    </a:lnTo>
                    <a:lnTo>
                      <a:pt x="289" y="513"/>
                    </a:lnTo>
                    <a:lnTo>
                      <a:pt x="292" y="513"/>
                    </a:lnTo>
                    <a:lnTo>
                      <a:pt x="294" y="515"/>
                    </a:lnTo>
                    <a:lnTo>
                      <a:pt x="298" y="516"/>
                    </a:lnTo>
                    <a:lnTo>
                      <a:pt x="299" y="518"/>
                    </a:lnTo>
                    <a:lnTo>
                      <a:pt x="301" y="521"/>
                    </a:lnTo>
                    <a:lnTo>
                      <a:pt x="301" y="523"/>
                    </a:lnTo>
                    <a:lnTo>
                      <a:pt x="302" y="527"/>
                    </a:lnTo>
                    <a:lnTo>
                      <a:pt x="301" y="530"/>
                    </a:lnTo>
                    <a:lnTo>
                      <a:pt x="301" y="533"/>
                    </a:lnTo>
                    <a:lnTo>
                      <a:pt x="299" y="535"/>
                    </a:lnTo>
                    <a:lnTo>
                      <a:pt x="298" y="537"/>
                    </a:lnTo>
                    <a:lnTo>
                      <a:pt x="294" y="540"/>
                    </a:lnTo>
                    <a:lnTo>
                      <a:pt x="292" y="541"/>
                    </a:lnTo>
                    <a:lnTo>
                      <a:pt x="289" y="542"/>
                    </a:lnTo>
                    <a:lnTo>
                      <a:pt x="287" y="542"/>
                    </a:lnTo>
                    <a:lnTo>
                      <a:pt x="287" y="542"/>
                    </a:lnTo>
                    <a:close/>
                    <a:moveTo>
                      <a:pt x="287" y="663"/>
                    </a:moveTo>
                    <a:lnTo>
                      <a:pt x="227" y="663"/>
                    </a:lnTo>
                    <a:lnTo>
                      <a:pt x="224" y="662"/>
                    </a:lnTo>
                    <a:lnTo>
                      <a:pt x="220" y="661"/>
                    </a:lnTo>
                    <a:lnTo>
                      <a:pt x="218" y="660"/>
                    </a:lnTo>
                    <a:lnTo>
                      <a:pt x="216" y="658"/>
                    </a:lnTo>
                    <a:lnTo>
                      <a:pt x="214" y="655"/>
                    </a:lnTo>
                    <a:lnTo>
                      <a:pt x="213" y="653"/>
                    </a:lnTo>
                    <a:lnTo>
                      <a:pt x="212" y="650"/>
                    </a:lnTo>
                    <a:lnTo>
                      <a:pt x="211" y="648"/>
                    </a:lnTo>
                    <a:lnTo>
                      <a:pt x="212" y="645"/>
                    </a:lnTo>
                    <a:lnTo>
                      <a:pt x="213" y="641"/>
                    </a:lnTo>
                    <a:lnTo>
                      <a:pt x="214" y="639"/>
                    </a:lnTo>
                    <a:lnTo>
                      <a:pt x="216" y="637"/>
                    </a:lnTo>
                    <a:lnTo>
                      <a:pt x="218" y="635"/>
                    </a:lnTo>
                    <a:lnTo>
                      <a:pt x="220" y="634"/>
                    </a:lnTo>
                    <a:lnTo>
                      <a:pt x="224" y="633"/>
                    </a:lnTo>
                    <a:lnTo>
                      <a:pt x="227" y="633"/>
                    </a:lnTo>
                    <a:lnTo>
                      <a:pt x="287" y="633"/>
                    </a:lnTo>
                    <a:lnTo>
                      <a:pt x="289" y="633"/>
                    </a:lnTo>
                    <a:lnTo>
                      <a:pt x="292" y="634"/>
                    </a:lnTo>
                    <a:lnTo>
                      <a:pt x="294" y="635"/>
                    </a:lnTo>
                    <a:lnTo>
                      <a:pt x="298" y="637"/>
                    </a:lnTo>
                    <a:lnTo>
                      <a:pt x="299" y="639"/>
                    </a:lnTo>
                    <a:lnTo>
                      <a:pt x="301" y="641"/>
                    </a:lnTo>
                    <a:lnTo>
                      <a:pt x="301" y="645"/>
                    </a:lnTo>
                    <a:lnTo>
                      <a:pt x="302" y="648"/>
                    </a:lnTo>
                    <a:lnTo>
                      <a:pt x="301" y="650"/>
                    </a:lnTo>
                    <a:lnTo>
                      <a:pt x="301" y="653"/>
                    </a:lnTo>
                    <a:lnTo>
                      <a:pt x="299" y="655"/>
                    </a:lnTo>
                    <a:lnTo>
                      <a:pt x="298" y="658"/>
                    </a:lnTo>
                    <a:lnTo>
                      <a:pt x="294" y="660"/>
                    </a:lnTo>
                    <a:lnTo>
                      <a:pt x="292" y="662"/>
                    </a:lnTo>
                    <a:lnTo>
                      <a:pt x="289" y="662"/>
                    </a:lnTo>
                    <a:lnTo>
                      <a:pt x="287" y="663"/>
                    </a:lnTo>
                    <a:lnTo>
                      <a:pt x="287" y="663"/>
                    </a:lnTo>
                    <a:close/>
                    <a:moveTo>
                      <a:pt x="287" y="783"/>
                    </a:moveTo>
                    <a:lnTo>
                      <a:pt x="227" y="783"/>
                    </a:lnTo>
                    <a:lnTo>
                      <a:pt x="224" y="783"/>
                    </a:lnTo>
                    <a:lnTo>
                      <a:pt x="220" y="782"/>
                    </a:lnTo>
                    <a:lnTo>
                      <a:pt x="218" y="780"/>
                    </a:lnTo>
                    <a:lnTo>
                      <a:pt x="216" y="779"/>
                    </a:lnTo>
                    <a:lnTo>
                      <a:pt x="214" y="777"/>
                    </a:lnTo>
                    <a:lnTo>
                      <a:pt x="213" y="773"/>
                    </a:lnTo>
                    <a:lnTo>
                      <a:pt x="212" y="771"/>
                    </a:lnTo>
                    <a:lnTo>
                      <a:pt x="211" y="768"/>
                    </a:lnTo>
                    <a:lnTo>
                      <a:pt x="212" y="765"/>
                    </a:lnTo>
                    <a:lnTo>
                      <a:pt x="213" y="762"/>
                    </a:lnTo>
                    <a:lnTo>
                      <a:pt x="214" y="759"/>
                    </a:lnTo>
                    <a:lnTo>
                      <a:pt x="216" y="757"/>
                    </a:lnTo>
                    <a:lnTo>
                      <a:pt x="218" y="755"/>
                    </a:lnTo>
                    <a:lnTo>
                      <a:pt x="220" y="754"/>
                    </a:lnTo>
                    <a:lnTo>
                      <a:pt x="224" y="753"/>
                    </a:lnTo>
                    <a:lnTo>
                      <a:pt x="227" y="753"/>
                    </a:lnTo>
                    <a:lnTo>
                      <a:pt x="287" y="753"/>
                    </a:lnTo>
                    <a:lnTo>
                      <a:pt x="289" y="753"/>
                    </a:lnTo>
                    <a:lnTo>
                      <a:pt x="292" y="754"/>
                    </a:lnTo>
                    <a:lnTo>
                      <a:pt x="294" y="755"/>
                    </a:lnTo>
                    <a:lnTo>
                      <a:pt x="298" y="757"/>
                    </a:lnTo>
                    <a:lnTo>
                      <a:pt x="299" y="759"/>
                    </a:lnTo>
                    <a:lnTo>
                      <a:pt x="301" y="762"/>
                    </a:lnTo>
                    <a:lnTo>
                      <a:pt x="301" y="765"/>
                    </a:lnTo>
                    <a:lnTo>
                      <a:pt x="302" y="768"/>
                    </a:lnTo>
                    <a:lnTo>
                      <a:pt x="301" y="771"/>
                    </a:lnTo>
                    <a:lnTo>
                      <a:pt x="301" y="773"/>
                    </a:lnTo>
                    <a:lnTo>
                      <a:pt x="299" y="777"/>
                    </a:lnTo>
                    <a:lnTo>
                      <a:pt x="298" y="779"/>
                    </a:lnTo>
                    <a:lnTo>
                      <a:pt x="294" y="780"/>
                    </a:lnTo>
                    <a:lnTo>
                      <a:pt x="292" y="782"/>
                    </a:lnTo>
                    <a:lnTo>
                      <a:pt x="289" y="783"/>
                    </a:lnTo>
                    <a:lnTo>
                      <a:pt x="287" y="783"/>
                    </a:lnTo>
                    <a:close/>
                    <a:moveTo>
                      <a:pt x="166" y="422"/>
                    </a:moveTo>
                    <a:lnTo>
                      <a:pt x="106" y="422"/>
                    </a:lnTo>
                    <a:lnTo>
                      <a:pt x="102" y="422"/>
                    </a:lnTo>
                    <a:lnTo>
                      <a:pt x="100" y="420"/>
                    </a:lnTo>
                    <a:lnTo>
                      <a:pt x="97" y="419"/>
                    </a:lnTo>
                    <a:lnTo>
                      <a:pt x="95" y="417"/>
                    </a:lnTo>
                    <a:lnTo>
                      <a:pt x="94" y="415"/>
                    </a:lnTo>
                    <a:lnTo>
                      <a:pt x="92" y="412"/>
                    </a:lnTo>
                    <a:lnTo>
                      <a:pt x="91" y="410"/>
                    </a:lnTo>
                    <a:lnTo>
                      <a:pt x="91" y="407"/>
                    </a:lnTo>
                    <a:lnTo>
                      <a:pt x="91" y="403"/>
                    </a:lnTo>
                    <a:lnTo>
                      <a:pt x="92" y="401"/>
                    </a:lnTo>
                    <a:lnTo>
                      <a:pt x="94" y="398"/>
                    </a:lnTo>
                    <a:lnTo>
                      <a:pt x="95" y="396"/>
                    </a:lnTo>
                    <a:lnTo>
                      <a:pt x="97" y="394"/>
                    </a:lnTo>
                    <a:lnTo>
                      <a:pt x="100" y="393"/>
                    </a:lnTo>
                    <a:lnTo>
                      <a:pt x="102" y="392"/>
                    </a:lnTo>
                    <a:lnTo>
                      <a:pt x="106" y="392"/>
                    </a:lnTo>
                    <a:lnTo>
                      <a:pt x="166" y="392"/>
                    </a:lnTo>
                    <a:lnTo>
                      <a:pt x="169" y="392"/>
                    </a:lnTo>
                    <a:lnTo>
                      <a:pt x="172" y="393"/>
                    </a:lnTo>
                    <a:lnTo>
                      <a:pt x="174" y="394"/>
                    </a:lnTo>
                    <a:lnTo>
                      <a:pt x="176" y="396"/>
                    </a:lnTo>
                    <a:lnTo>
                      <a:pt x="179" y="398"/>
                    </a:lnTo>
                    <a:lnTo>
                      <a:pt x="180" y="401"/>
                    </a:lnTo>
                    <a:lnTo>
                      <a:pt x="181" y="403"/>
                    </a:lnTo>
                    <a:lnTo>
                      <a:pt x="181" y="407"/>
                    </a:lnTo>
                    <a:lnTo>
                      <a:pt x="181" y="410"/>
                    </a:lnTo>
                    <a:lnTo>
                      <a:pt x="180" y="412"/>
                    </a:lnTo>
                    <a:lnTo>
                      <a:pt x="179" y="415"/>
                    </a:lnTo>
                    <a:lnTo>
                      <a:pt x="176" y="417"/>
                    </a:lnTo>
                    <a:lnTo>
                      <a:pt x="174" y="419"/>
                    </a:lnTo>
                    <a:lnTo>
                      <a:pt x="172" y="420"/>
                    </a:lnTo>
                    <a:lnTo>
                      <a:pt x="169" y="422"/>
                    </a:lnTo>
                    <a:lnTo>
                      <a:pt x="166" y="422"/>
                    </a:lnTo>
                    <a:lnTo>
                      <a:pt x="166" y="422"/>
                    </a:lnTo>
                    <a:close/>
                    <a:moveTo>
                      <a:pt x="166" y="542"/>
                    </a:moveTo>
                    <a:lnTo>
                      <a:pt x="106" y="542"/>
                    </a:lnTo>
                    <a:lnTo>
                      <a:pt x="102" y="542"/>
                    </a:lnTo>
                    <a:lnTo>
                      <a:pt x="100" y="541"/>
                    </a:lnTo>
                    <a:lnTo>
                      <a:pt x="97" y="540"/>
                    </a:lnTo>
                    <a:lnTo>
                      <a:pt x="95" y="537"/>
                    </a:lnTo>
                    <a:lnTo>
                      <a:pt x="94" y="535"/>
                    </a:lnTo>
                    <a:lnTo>
                      <a:pt x="92" y="533"/>
                    </a:lnTo>
                    <a:lnTo>
                      <a:pt x="91" y="530"/>
                    </a:lnTo>
                    <a:lnTo>
                      <a:pt x="91" y="527"/>
                    </a:lnTo>
                    <a:lnTo>
                      <a:pt x="91" y="523"/>
                    </a:lnTo>
                    <a:lnTo>
                      <a:pt x="92" y="521"/>
                    </a:lnTo>
                    <a:lnTo>
                      <a:pt x="94" y="518"/>
                    </a:lnTo>
                    <a:lnTo>
                      <a:pt x="95" y="516"/>
                    </a:lnTo>
                    <a:lnTo>
                      <a:pt x="97" y="515"/>
                    </a:lnTo>
                    <a:lnTo>
                      <a:pt x="100" y="513"/>
                    </a:lnTo>
                    <a:lnTo>
                      <a:pt x="102" y="513"/>
                    </a:lnTo>
                    <a:lnTo>
                      <a:pt x="106" y="512"/>
                    </a:lnTo>
                    <a:lnTo>
                      <a:pt x="166" y="512"/>
                    </a:lnTo>
                    <a:lnTo>
                      <a:pt x="169" y="513"/>
                    </a:lnTo>
                    <a:lnTo>
                      <a:pt x="172" y="513"/>
                    </a:lnTo>
                    <a:lnTo>
                      <a:pt x="174" y="515"/>
                    </a:lnTo>
                    <a:lnTo>
                      <a:pt x="176" y="516"/>
                    </a:lnTo>
                    <a:lnTo>
                      <a:pt x="179" y="518"/>
                    </a:lnTo>
                    <a:lnTo>
                      <a:pt x="180" y="521"/>
                    </a:lnTo>
                    <a:lnTo>
                      <a:pt x="181" y="523"/>
                    </a:lnTo>
                    <a:lnTo>
                      <a:pt x="181" y="527"/>
                    </a:lnTo>
                    <a:lnTo>
                      <a:pt x="181" y="530"/>
                    </a:lnTo>
                    <a:lnTo>
                      <a:pt x="180" y="533"/>
                    </a:lnTo>
                    <a:lnTo>
                      <a:pt x="179" y="535"/>
                    </a:lnTo>
                    <a:lnTo>
                      <a:pt x="176" y="537"/>
                    </a:lnTo>
                    <a:lnTo>
                      <a:pt x="174" y="540"/>
                    </a:lnTo>
                    <a:lnTo>
                      <a:pt x="172" y="541"/>
                    </a:lnTo>
                    <a:lnTo>
                      <a:pt x="169" y="542"/>
                    </a:lnTo>
                    <a:lnTo>
                      <a:pt x="166" y="542"/>
                    </a:lnTo>
                    <a:lnTo>
                      <a:pt x="166" y="542"/>
                    </a:lnTo>
                    <a:close/>
                    <a:moveTo>
                      <a:pt x="166" y="663"/>
                    </a:moveTo>
                    <a:lnTo>
                      <a:pt x="106" y="663"/>
                    </a:lnTo>
                    <a:lnTo>
                      <a:pt x="102" y="662"/>
                    </a:lnTo>
                    <a:lnTo>
                      <a:pt x="100" y="661"/>
                    </a:lnTo>
                    <a:lnTo>
                      <a:pt x="97" y="660"/>
                    </a:lnTo>
                    <a:lnTo>
                      <a:pt x="95" y="658"/>
                    </a:lnTo>
                    <a:lnTo>
                      <a:pt x="94" y="655"/>
                    </a:lnTo>
                    <a:lnTo>
                      <a:pt x="92" y="653"/>
                    </a:lnTo>
                    <a:lnTo>
                      <a:pt x="91" y="650"/>
                    </a:lnTo>
                    <a:lnTo>
                      <a:pt x="91" y="648"/>
                    </a:lnTo>
                    <a:lnTo>
                      <a:pt x="91" y="645"/>
                    </a:lnTo>
                    <a:lnTo>
                      <a:pt x="92" y="641"/>
                    </a:lnTo>
                    <a:lnTo>
                      <a:pt x="94" y="639"/>
                    </a:lnTo>
                    <a:lnTo>
                      <a:pt x="95" y="637"/>
                    </a:lnTo>
                    <a:lnTo>
                      <a:pt x="97" y="635"/>
                    </a:lnTo>
                    <a:lnTo>
                      <a:pt x="100" y="634"/>
                    </a:lnTo>
                    <a:lnTo>
                      <a:pt x="102" y="633"/>
                    </a:lnTo>
                    <a:lnTo>
                      <a:pt x="106" y="633"/>
                    </a:lnTo>
                    <a:lnTo>
                      <a:pt x="166" y="633"/>
                    </a:lnTo>
                    <a:lnTo>
                      <a:pt x="169" y="633"/>
                    </a:lnTo>
                    <a:lnTo>
                      <a:pt x="172" y="634"/>
                    </a:lnTo>
                    <a:lnTo>
                      <a:pt x="174" y="635"/>
                    </a:lnTo>
                    <a:lnTo>
                      <a:pt x="176" y="637"/>
                    </a:lnTo>
                    <a:lnTo>
                      <a:pt x="179" y="639"/>
                    </a:lnTo>
                    <a:lnTo>
                      <a:pt x="180" y="641"/>
                    </a:lnTo>
                    <a:lnTo>
                      <a:pt x="181" y="645"/>
                    </a:lnTo>
                    <a:lnTo>
                      <a:pt x="181" y="648"/>
                    </a:lnTo>
                    <a:lnTo>
                      <a:pt x="181" y="650"/>
                    </a:lnTo>
                    <a:lnTo>
                      <a:pt x="180" y="653"/>
                    </a:lnTo>
                    <a:lnTo>
                      <a:pt x="179" y="655"/>
                    </a:lnTo>
                    <a:lnTo>
                      <a:pt x="176" y="658"/>
                    </a:lnTo>
                    <a:lnTo>
                      <a:pt x="174" y="660"/>
                    </a:lnTo>
                    <a:lnTo>
                      <a:pt x="172" y="662"/>
                    </a:lnTo>
                    <a:lnTo>
                      <a:pt x="169" y="662"/>
                    </a:lnTo>
                    <a:lnTo>
                      <a:pt x="166" y="663"/>
                    </a:lnTo>
                    <a:lnTo>
                      <a:pt x="166" y="663"/>
                    </a:lnTo>
                    <a:close/>
                    <a:moveTo>
                      <a:pt x="166" y="783"/>
                    </a:moveTo>
                    <a:lnTo>
                      <a:pt x="106" y="783"/>
                    </a:lnTo>
                    <a:lnTo>
                      <a:pt x="102" y="783"/>
                    </a:lnTo>
                    <a:lnTo>
                      <a:pt x="100" y="782"/>
                    </a:lnTo>
                    <a:lnTo>
                      <a:pt x="97" y="780"/>
                    </a:lnTo>
                    <a:lnTo>
                      <a:pt x="95" y="779"/>
                    </a:lnTo>
                    <a:lnTo>
                      <a:pt x="94" y="777"/>
                    </a:lnTo>
                    <a:lnTo>
                      <a:pt x="92" y="773"/>
                    </a:lnTo>
                    <a:lnTo>
                      <a:pt x="91" y="771"/>
                    </a:lnTo>
                    <a:lnTo>
                      <a:pt x="91" y="768"/>
                    </a:lnTo>
                    <a:lnTo>
                      <a:pt x="91" y="765"/>
                    </a:lnTo>
                    <a:lnTo>
                      <a:pt x="92" y="762"/>
                    </a:lnTo>
                    <a:lnTo>
                      <a:pt x="94" y="759"/>
                    </a:lnTo>
                    <a:lnTo>
                      <a:pt x="95" y="757"/>
                    </a:lnTo>
                    <a:lnTo>
                      <a:pt x="97" y="755"/>
                    </a:lnTo>
                    <a:lnTo>
                      <a:pt x="100" y="754"/>
                    </a:lnTo>
                    <a:lnTo>
                      <a:pt x="102" y="753"/>
                    </a:lnTo>
                    <a:lnTo>
                      <a:pt x="106" y="753"/>
                    </a:lnTo>
                    <a:lnTo>
                      <a:pt x="166" y="753"/>
                    </a:lnTo>
                    <a:lnTo>
                      <a:pt x="169" y="753"/>
                    </a:lnTo>
                    <a:lnTo>
                      <a:pt x="172" y="754"/>
                    </a:lnTo>
                    <a:lnTo>
                      <a:pt x="174" y="755"/>
                    </a:lnTo>
                    <a:lnTo>
                      <a:pt x="176" y="757"/>
                    </a:lnTo>
                    <a:lnTo>
                      <a:pt x="179" y="759"/>
                    </a:lnTo>
                    <a:lnTo>
                      <a:pt x="180" y="762"/>
                    </a:lnTo>
                    <a:lnTo>
                      <a:pt x="181" y="765"/>
                    </a:lnTo>
                    <a:lnTo>
                      <a:pt x="181" y="768"/>
                    </a:lnTo>
                    <a:lnTo>
                      <a:pt x="181" y="771"/>
                    </a:lnTo>
                    <a:lnTo>
                      <a:pt x="180" y="773"/>
                    </a:lnTo>
                    <a:lnTo>
                      <a:pt x="179" y="777"/>
                    </a:lnTo>
                    <a:lnTo>
                      <a:pt x="176" y="779"/>
                    </a:lnTo>
                    <a:lnTo>
                      <a:pt x="174" y="780"/>
                    </a:lnTo>
                    <a:lnTo>
                      <a:pt x="172" y="782"/>
                    </a:lnTo>
                    <a:lnTo>
                      <a:pt x="169" y="783"/>
                    </a:lnTo>
                    <a:lnTo>
                      <a:pt x="166" y="783"/>
                    </a:lnTo>
                    <a:close/>
                    <a:moveTo>
                      <a:pt x="587" y="0"/>
                    </a:moveTo>
                    <a:lnTo>
                      <a:pt x="46" y="0"/>
                    </a:lnTo>
                    <a:lnTo>
                      <a:pt x="37" y="1"/>
                    </a:lnTo>
                    <a:lnTo>
                      <a:pt x="28" y="3"/>
                    </a:lnTo>
                    <a:lnTo>
                      <a:pt x="21" y="8"/>
                    </a:lnTo>
                    <a:lnTo>
                      <a:pt x="13" y="13"/>
                    </a:lnTo>
                    <a:lnTo>
                      <a:pt x="8" y="20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0" y="858"/>
                    </a:lnTo>
                    <a:lnTo>
                      <a:pt x="2" y="868"/>
                    </a:lnTo>
                    <a:lnTo>
                      <a:pt x="4" y="875"/>
                    </a:lnTo>
                    <a:lnTo>
                      <a:pt x="8" y="884"/>
                    </a:lnTo>
                    <a:lnTo>
                      <a:pt x="13" y="890"/>
                    </a:lnTo>
                    <a:lnTo>
                      <a:pt x="21" y="896"/>
                    </a:lnTo>
                    <a:lnTo>
                      <a:pt x="28" y="900"/>
                    </a:lnTo>
                    <a:lnTo>
                      <a:pt x="37" y="902"/>
                    </a:lnTo>
                    <a:lnTo>
                      <a:pt x="46" y="903"/>
                    </a:lnTo>
                    <a:lnTo>
                      <a:pt x="587" y="903"/>
                    </a:lnTo>
                    <a:lnTo>
                      <a:pt x="597" y="902"/>
                    </a:lnTo>
                    <a:lnTo>
                      <a:pt x="605" y="900"/>
                    </a:lnTo>
                    <a:lnTo>
                      <a:pt x="613" y="896"/>
                    </a:lnTo>
                    <a:lnTo>
                      <a:pt x="619" y="890"/>
                    </a:lnTo>
                    <a:lnTo>
                      <a:pt x="625" y="884"/>
                    </a:lnTo>
                    <a:lnTo>
                      <a:pt x="629" y="875"/>
                    </a:lnTo>
                    <a:lnTo>
                      <a:pt x="632" y="868"/>
                    </a:lnTo>
                    <a:lnTo>
                      <a:pt x="632" y="858"/>
                    </a:lnTo>
                    <a:lnTo>
                      <a:pt x="632" y="45"/>
                    </a:lnTo>
                    <a:lnTo>
                      <a:pt x="632" y="36"/>
                    </a:lnTo>
                    <a:lnTo>
                      <a:pt x="629" y="28"/>
                    </a:lnTo>
                    <a:lnTo>
                      <a:pt x="625" y="20"/>
                    </a:lnTo>
                    <a:lnTo>
                      <a:pt x="619" y="13"/>
                    </a:lnTo>
                    <a:lnTo>
                      <a:pt x="613" y="8"/>
                    </a:lnTo>
                    <a:lnTo>
                      <a:pt x="605" y="3"/>
                    </a:lnTo>
                    <a:lnTo>
                      <a:pt x="597" y="1"/>
                    </a:lnTo>
                    <a:lnTo>
                      <a:pt x="587" y="0"/>
                    </a:lnTo>
                    <a:lnTo>
                      <a:pt x="587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820;p24">
                <a:extLst>
                  <a:ext uri="{FF2B5EF4-FFF2-40B4-BE49-F238E27FC236}">
                    <a16:creationId xmlns:a16="http://schemas.microsoft.com/office/drawing/2014/main" id="{B93F1D79-0DB5-99D9-BD6E-64D7D3D77479}"/>
                  </a:ext>
                </a:extLst>
              </p:cNvPr>
              <p:cNvSpPr/>
              <p:nvPr/>
            </p:nvSpPr>
            <p:spPr>
              <a:xfrm>
                <a:off x="2216150" y="819150"/>
                <a:ext cx="95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30" h="91" extrusionOk="0">
                    <a:moveTo>
                      <a:pt x="15" y="0"/>
                    </a:moveTo>
                    <a:lnTo>
                      <a:pt x="12" y="1"/>
                    </a:lnTo>
                    <a:lnTo>
                      <a:pt x="10" y="1"/>
                    </a:lnTo>
                    <a:lnTo>
                      <a:pt x="6" y="3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1" y="10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0" y="76"/>
                    </a:lnTo>
                    <a:lnTo>
                      <a:pt x="0" y="78"/>
                    </a:lnTo>
                    <a:lnTo>
                      <a:pt x="1" y="82"/>
                    </a:lnTo>
                    <a:lnTo>
                      <a:pt x="2" y="84"/>
                    </a:lnTo>
                    <a:lnTo>
                      <a:pt x="4" y="86"/>
                    </a:lnTo>
                    <a:lnTo>
                      <a:pt x="6" y="88"/>
                    </a:lnTo>
                    <a:lnTo>
                      <a:pt x="10" y="90"/>
                    </a:lnTo>
                    <a:lnTo>
                      <a:pt x="12" y="90"/>
                    </a:lnTo>
                    <a:lnTo>
                      <a:pt x="15" y="91"/>
                    </a:lnTo>
                    <a:lnTo>
                      <a:pt x="18" y="90"/>
                    </a:lnTo>
                    <a:lnTo>
                      <a:pt x="21" y="90"/>
                    </a:lnTo>
                    <a:lnTo>
                      <a:pt x="24" y="88"/>
                    </a:lnTo>
                    <a:lnTo>
                      <a:pt x="26" y="87"/>
                    </a:lnTo>
                    <a:lnTo>
                      <a:pt x="28" y="84"/>
                    </a:lnTo>
                    <a:lnTo>
                      <a:pt x="29" y="82"/>
                    </a:lnTo>
                    <a:lnTo>
                      <a:pt x="30" y="78"/>
                    </a:lnTo>
                    <a:lnTo>
                      <a:pt x="30" y="76"/>
                    </a:lnTo>
                    <a:lnTo>
                      <a:pt x="30" y="15"/>
                    </a:lnTo>
                    <a:lnTo>
                      <a:pt x="30" y="13"/>
                    </a:lnTo>
                    <a:lnTo>
                      <a:pt x="29" y="10"/>
                    </a:lnTo>
                    <a:lnTo>
                      <a:pt x="28" y="8"/>
                    </a:lnTo>
                    <a:lnTo>
                      <a:pt x="26" y="6"/>
                    </a:lnTo>
                    <a:lnTo>
                      <a:pt x="24" y="3"/>
                    </a:lnTo>
                    <a:lnTo>
                      <a:pt x="21" y="2"/>
                    </a:lnTo>
                    <a:lnTo>
                      <a:pt x="18" y="1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" name="Google Shape;821;p24">
              <a:extLst>
                <a:ext uri="{FF2B5EF4-FFF2-40B4-BE49-F238E27FC236}">
                  <a16:creationId xmlns:a16="http://schemas.microsoft.com/office/drawing/2014/main" id="{5AA4A507-B760-B437-7801-E0F05E35D0EB}"/>
                </a:ext>
              </a:extLst>
            </p:cNvPr>
            <p:cNvGrpSpPr/>
            <p:nvPr/>
          </p:nvGrpSpPr>
          <p:grpSpPr>
            <a:xfrm>
              <a:off x="2332139" y="2858932"/>
              <a:ext cx="220663" cy="287338"/>
              <a:chOff x="304800" y="2492375"/>
              <a:chExt cx="220663" cy="287338"/>
            </a:xfrm>
          </p:grpSpPr>
          <p:sp>
            <p:nvSpPr>
              <p:cNvPr id="105" name="Google Shape;822;p24">
                <a:extLst>
                  <a:ext uri="{FF2B5EF4-FFF2-40B4-BE49-F238E27FC236}">
                    <a16:creationId xmlns:a16="http://schemas.microsoft.com/office/drawing/2014/main" id="{EFAE6705-CAD3-47A6-59E6-E2C4329C03B9}"/>
                  </a:ext>
                </a:extLst>
              </p:cNvPr>
              <p:cNvSpPr/>
              <p:nvPr/>
            </p:nvSpPr>
            <p:spPr>
              <a:xfrm>
                <a:off x="381000" y="2540000"/>
                <a:ext cx="9525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2" extrusionOk="0">
                    <a:moveTo>
                      <a:pt x="75" y="151"/>
                    </a:moveTo>
                    <a:lnTo>
                      <a:pt x="135" y="151"/>
                    </a:lnTo>
                    <a:lnTo>
                      <a:pt x="139" y="152"/>
                    </a:lnTo>
                    <a:lnTo>
                      <a:pt x="141" y="153"/>
                    </a:lnTo>
                    <a:lnTo>
                      <a:pt x="144" y="154"/>
                    </a:lnTo>
                    <a:lnTo>
                      <a:pt x="146" y="156"/>
                    </a:lnTo>
                    <a:lnTo>
                      <a:pt x="148" y="158"/>
                    </a:lnTo>
                    <a:lnTo>
                      <a:pt x="149" y="160"/>
                    </a:lnTo>
                    <a:lnTo>
                      <a:pt x="150" y="163"/>
                    </a:lnTo>
                    <a:lnTo>
                      <a:pt x="150" y="167"/>
                    </a:lnTo>
                    <a:lnTo>
                      <a:pt x="150" y="169"/>
                    </a:lnTo>
                    <a:lnTo>
                      <a:pt x="149" y="172"/>
                    </a:lnTo>
                    <a:lnTo>
                      <a:pt x="148" y="174"/>
                    </a:lnTo>
                    <a:lnTo>
                      <a:pt x="146" y="176"/>
                    </a:lnTo>
                    <a:lnTo>
                      <a:pt x="144" y="178"/>
                    </a:lnTo>
                    <a:lnTo>
                      <a:pt x="141" y="181"/>
                    </a:lnTo>
                    <a:lnTo>
                      <a:pt x="139" y="181"/>
                    </a:lnTo>
                    <a:lnTo>
                      <a:pt x="135" y="182"/>
                    </a:lnTo>
                    <a:lnTo>
                      <a:pt x="75" y="182"/>
                    </a:lnTo>
                    <a:lnTo>
                      <a:pt x="72" y="181"/>
                    </a:lnTo>
                    <a:lnTo>
                      <a:pt x="69" y="181"/>
                    </a:lnTo>
                    <a:lnTo>
                      <a:pt x="67" y="178"/>
                    </a:lnTo>
                    <a:lnTo>
                      <a:pt x="65" y="176"/>
                    </a:lnTo>
                    <a:lnTo>
                      <a:pt x="63" y="174"/>
                    </a:lnTo>
                    <a:lnTo>
                      <a:pt x="61" y="172"/>
                    </a:lnTo>
                    <a:lnTo>
                      <a:pt x="60" y="169"/>
                    </a:lnTo>
                    <a:lnTo>
                      <a:pt x="60" y="167"/>
                    </a:lnTo>
                    <a:lnTo>
                      <a:pt x="60" y="163"/>
                    </a:lnTo>
                    <a:lnTo>
                      <a:pt x="61" y="160"/>
                    </a:lnTo>
                    <a:lnTo>
                      <a:pt x="63" y="158"/>
                    </a:lnTo>
                    <a:lnTo>
                      <a:pt x="65" y="156"/>
                    </a:lnTo>
                    <a:lnTo>
                      <a:pt x="67" y="154"/>
                    </a:lnTo>
                    <a:lnTo>
                      <a:pt x="69" y="153"/>
                    </a:lnTo>
                    <a:lnTo>
                      <a:pt x="72" y="152"/>
                    </a:lnTo>
                    <a:lnTo>
                      <a:pt x="75" y="152"/>
                    </a:lnTo>
                    <a:lnTo>
                      <a:pt x="75" y="151"/>
                    </a:lnTo>
                    <a:close/>
                    <a:moveTo>
                      <a:pt x="15" y="242"/>
                    </a:moveTo>
                    <a:lnTo>
                      <a:pt x="286" y="242"/>
                    </a:lnTo>
                    <a:lnTo>
                      <a:pt x="289" y="241"/>
                    </a:lnTo>
                    <a:lnTo>
                      <a:pt x="292" y="241"/>
                    </a:lnTo>
                    <a:lnTo>
                      <a:pt x="294" y="239"/>
                    </a:lnTo>
                    <a:lnTo>
                      <a:pt x="296" y="237"/>
                    </a:lnTo>
                    <a:lnTo>
                      <a:pt x="298" y="235"/>
                    </a:lnTo>
                    <a:lnTo>
                      <a:pt x="300" y="232"/>
                    </a:lnTo>
                    <a:lnTo>
                      <a:pt x="301" y="230"/>
                    </a:lnTo>
                    <a:lnTo>
                      <a:pt x="301" y="227"/>
                    </a:lnTo>
                    <a:lnTo>
                      <a:pt x="301" y="15"/>
                    </a:lnTo>
                    <a:lnTo>
                      <a:pt x="301" y="12"/>
                    </a:lnTo>
                    <a:lnTo>
                      <a:pt x="300" y="10"/>
                    </a:lnTo>
                    <a:lnTo>
                      <a:pt x="298" y="7"/>
                    </a:lnTo>
                    <a:lnTo>
                      <a:pt x="296" y="5"/>
                    </a:lnTo>
                    <a:lnTo>
                      <a:pt x="294" y="4"/>
                    </a:lnTo>
                    <a:lnTo>
                      <a:pt x="292" y="1"/>
                    </a:lnTo>
                    <a:lnTo>
                      <a:pt x="289" y="0"/>
                    </a:lnTo>
                    <a:lnTo>
                      <a:pt x="286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9" y="1"/>
                    </a:lnTo>
                    <a:lnTo>
                      <a:pt x="7" y="4"/>
                    </a:lnTo>
                    <a:lnTo>
                      <a:pt x="5" y="5"/>
                    </a:lnTo>
                    <a:lnTo>
                      <a:pt x="2" y="7"/>
                    </a:lnTo>
                    <a:lnTo>
                      <a:pt x="1" y="10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227"/>
                    </a:lnTo>
                    <a:lnTo>
                      <a:pt x="0" y="229"/>
                    </a:lnTo>
                    <a:lnTo>
                      <a:pt x="1" y="232"/>
                    </a:lnTo>
                    <a:lnTo>
                      <a:pt x="2" y="235"/>
                    </a:lnTo>
                    <a:lnTo>
                      <a:pt x="5" y="237"/>
                    </a:lnTo>
                    <a:lnTo>
                      <a:pt x="7" y="239"/>
                    </a:lnTo>
                    <a:lnTo>
                      <a:pt x="9" y="241"/>
                    </a:lnTo>
                    <a:lnTo>
                      <a:pt x="12" y="241"/>
                    </a:lnTo>
                    <a:lnTo>
                      <a:pt x="15" y="242"/>
                    </a:lnTo>
                    <a:lnTo>
                      <a:pt x="15" y="242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823;p24">
                <a:extLst>
                  <a:ext uri="{FF2B5EF4-FFF2-40B4-BE49-F238E27FC236}">
                    <a16:creationId xmlns:a16="http://schemas.microsoft.com/office/drawing/2014/main" id="{D78DBFA2-8632-8B8F-991E-0C47B706F4EF}"/>
                  </a:ext>
                </a:extLst>
              </p:cNvPr>
              <p:cNvSpPr/>
              <p:nvPr/>
            </p:nvSpPr>
            <p:spPr>
              <a:xfrm>
                <a:off x="304800" y="2492375"/>
                <a:ext cx="220663" cy="287338"/>
              </a:xfrm>
              <a:custGeom>
                <a:avLst/>
                <a:gdLst/>
                <a:ahLst/>
                <a:cxnLst/>
                <a:rect l="l" t="t" r="r" b="b"/>
                <a:pathLst>
                  <a:path w="693" h="903" extrusionOk="0">
                    <a:moveTo>
                      <a:pt x="482" y="662"/>
                    </a:moveTo>
                    <a:lnTo>
                      <a:pt x="587" y="662"/>
                    </a:lnTo>
                    <a:lnTo>
                      <a:pt x="590" y="663"/>
                    </a:lnTo>
                    <a:lnTo>
                      <a:pt x="593" y="663"/>
                    </a:lnTo>
                    <a:lnTo>
                      <a:pt x="595" y="665"/>
                    </a:lnTo>
                    <a:lnTo>
                      <a:pt x="597" y="666"/>
                    </a:lnTo>
                    <a:lnTo>
                      <a:pt x="600" y="670"/>
                    </a:lnTo>
                    <a:lnTo>
                      <a:pt x="601" y="672"/>
                    </a:lnTo>
                    <a:lnTo>
                      <a:pt x="602" y="675"/>
                    </a:lnTo>
                    <a:lnTo>
                      <a:pt x="602" y="677"/>
                    </a:lnTo>
                    <a:lnTo>
                      <a:pt x="602" y="680"/>
                    </a:lnTo>
                    <a:lnTo>
                      <a:pt x="601" y="684"/>
                    </a:lnTo>
                    <a:lnTo>
                      <a:pt x="600" y="686"/>
                    </a:lnTo>
                    <a:lnTo>
                      <a:pt x="597" y="688"/>
                    </a:lnTo>
                    <a:lnTo>
                      <a:pt x="595" y="690"/>
                    </a:lnTo>
                    <a:lnTo>
                      <a:pt x="593" y="691"/>
                    </a:lnTo>
                    <a:lnTo>
                      <a:pt x="590" y="692"/>
                    </a:lnTo>
                    <a:lnTo>
                      <a:pt x="587" y="692"/>
                    </a:lnTo>
                    <a:lnTo>
                      <a:pt x="482" y="692"/>
                    </a:lnTo>
                    <a:lnTo>
                      <a:pt x="478" y="692"/>
                    </a:lnTo>
                    <a:lnTo>
                      <a:pt x="476" y="691"/>
                    </a:lnTo>
                    <a:lnTo>
                      <a:pt x="473" y="690"/>
                    </a:lnTo>
                    <a:lnTo>
                      <a:pt x="471" y="688"/>
                    </a:lnTo>
                    <a:lnTo>
                      <a:pt x="470" y="686"/>
                    </a:lnTo>
                    <a:lnTo>
                      <a:pt x="468" y="684"/>
                    </a:lnTo>
                    <a:lnTo>
                      <a:pt x="467" y="680"/>
                    </a:lnTo>
                    <a:lnTo>
                      <a:pt x="467" y="677"/>
                    </a:lnTo>
                    <a:lnTo>
                      <a:pt x="467" y="675"/>
                    </a:lnTo>
                    <a:lnTo>
                      <a:pt x="468" y="672"/>
                    </a:lnTo>
                    <a:lnTo>
                      <a:pt x="470" y="670"/>
                    </a:lnTo>
                    <a:lnTo>
                      <a:pt x="471" y="666"/>
                    </a:lnTo>
                    <a:lnTo>
                      <a:pt x="473" y="665"/>
                    </a:lnTo>
                    <a:lnTo>
                      <a:pt x="476" y="663"/>
                    </a:lnTo>
                    <a:lnTo>
                      <a:pt x="478" y="663"/>
                    </a:lnTo>
                    <a:lnTo>
                      <a:pt x="482" y="662"/>
                    </a:lnTo>
                    <a:lnTo>
                      <a:pt x="482" y="662"/>
                    </a:lnTo>
                    <a:close/>
                    <a:moveTo>
                      <a:pt x="689" y="878"/>
                    </a:moveTo>
                    <a:lnTo>
                      <a:pt x="627" y="818"/>
                    </a:lnTo>
                    <a:lnTo>
                      <a:pt x="625" y="815"/>
                    </a:lnTo>
                    <a:lnTo>
                      <a:pt x="623" y="814"/>
                    </a:lnTo>
                    <a:lnTo>
                      <a:pt x="620" y="813"/>
                    </a:lnTo>
                    <a:lnTo>
                      <a:pt x="617" y="813"/>
                    </a:lnTo>
                    <a:lnTo>
                      <a:pt x="263" y="813"/>
                    </a:lnTo>
                    <a:lnTo>
                      <a:pt x="266" y="803"/>
                    </a:lnTo>
                    <a:lnTo>
                      <a:pt x="269" y="791"/>
                    </a:lnTo>
                    <a:lnTo>
                      <a:pt x="270" y="780"/>
                    </a:lnTo>
                    <a:lnTo>
                      <a:pt x="271" y="768"/>
                    </a:lnTo>
                    <a:lnTo>
                      <a:pt x="270" y="761"/>
                    </a:lnTo>
                    <a:lnTo>
                      <a:pt x="270" y="753"/>
                    </a:lnTo>
                    <a:lnTo>
                      <a:pt x="648" y="753"/>
                    </a:lnTo>
                    <a:lnTo>
                      <a:pt x="650" y="752"/>
                    </a:lnTo>
                    <a:lnTo>
                      <a:pt x="653" y="751"/>
                    </a:lnTo>
                    <a:lnTo>
                      <a:pt x="655" y="750"/>
                    </a:lnTo>
                    <a:lnTo>
                      <a:pt x="657" y="748"/>
                    </a:lnTo>
                    <a:lnTo>
                      <a:pt x="660" y="746"/>
                    </a:lnTo>
                    <a:lnTo>
                      <a:pt x="661" y="744"/>
                    </a:lnTo>
                    <a:lnTo>
                      <a:pt x="662" y="740"/>
                    </a:lnTo>
                    <a:lnTo>
                      <a:pt x="663" y="738"/>
                    </a:lnTo>
                    <a:lnTo>
                      <a:pt x="663" y="437"/>
                    </a:lnTo>
                    <a:lnTo>
                      <a:pt x="662" y="434"/>
                    </a:lnTo>
                    <a:lnTo>
                      <a:pt x="661" y="430"/>
                    </a:lnTo>
                    <a:lnTo>
                      <a:pt x="660" y="428"/>
                    </a:lnTo>
                    <a:lnTo>
                      <a:pt x="657" y="426"/>
                    </a:lnTo>
                    <a:lnTo>
                      <a:pt x="655" y="424"/>
                    </a:lnTo>
                    <a:lnTo>
                      <a:pt x="653" y="423"/>
                    </a:lnTo>
                    <a:lnTo>
                      <a:pt x="650" y="422"/>
                    </a:lnTo>
                    <a:lnTo>
                      <a:pt x="648" y="422"/>
                    </a:lnTo>
                    <a:lnTo>
                      <a:pt x="256" y="422"/>
                    </a:lnTo>
                    <a:lnTo>
                      <a:pt x="253" y="422"/>
                    </a:lnTo>
                    <a:lnTo>
                      <a:pt x="250" y="423"/>
                    </a:lnTo>
                    <a:lnTo>
                      <a:pt x="248" y="424"/>
                    </a:lnTo>
                    <a:lnTo>
                      <a:pt x="246" y="426"/>
                    </a:lnTo>
                    <a:lnTo>
                      <a:pt x="243" y="428"/>
                    </a:lnTo>
                    <a:lnTo>
                      <a:pt x="242" y="430"/>
                    </a:lnTo>
                    <a:lnTo>
                      <a:pt x="241" y="434"/>
                    </a:lnTo>
                    <a:lnTo>
                      <a:pt x="241" y="437"/>
                    </a:lnTo>
                    <a:lnTo>
                      <a:pt x="241" y="682"/>
                    </a:lnTo>
                    <a:lnTo>
                      <a:pt x="235" y="676"/>
                    </a:lnTo>
                    <a:lnTo>
                      <a:pt x="228" y="670"/>
                    </a:lnTo>
                    <a:lnTo>
                      <a:pt x="221" y="663"/>
                    </a:lnTo>
                    <a:lnTo>
                      <a:pt x="213" y="658"/>
                    </a:lnTo>
                    <a:lnTo>
                      <a:pt x="206" y="652"/>
                    </a:lnTo>
                    <a:lnTo>
                      <a:pt x="198" y="648"/>
                    </a:lnTo>
                    <a:lnTo>
                      <a:pt x="190" y="644"/>
                    </a:lnTo>
                    <a:lnTo>
                      <a:pt x="180" y="641"/>
                    </a:lnTo>
                    <a:lnTo>
                      <a:pt x="180" y="15"/>
                    </a:lnTo>
                    <a:lnTo>
                      <a:pt x="180" y="12"/>
                    </a:lnTo>
                    <a:lnTo>
                      <a:pt x="179" y="9"/>
                    </a:lnTo>
                    <a:lnTo>
                      <a:pt x="178" y="7"/>
                    </a:lnTo>
                    <a:lnTo>
                      <a:pt x="176" y="5"/>
                    </a:lnTo>
                    <a:lnTo>
                      <a:pt x="174" y="2"/>
                    </a:lnTo>
                    <a:lnTo>
                      <a:pt x="172" y="1"/>
                    </a:lnTo>
                    <a:lnTo>
                      <a:pt x="168" y="0"/>
                    </a:lnTo>
                    <a:lnTo>
                      <a:pt x="165" y="0"/>
                    </a:lnTo>
                    <a:lnTo>
                      <a:pt x="75" y="0"/>
                    </a:lnTo>
                    <a:lnTo>
                      <a:pt x="72" y="0"/>
                    </a:lnTo>
                    <a:lnTo>
                      <a:pt x="70" y="1"/>
                    </a:lnTo>
                    <a:lnTo>
                      <a:pt x="66" y="2"/>
                    </a:lnTo>
                    <a:lnTo>
                      <a:pt x="64" y="5"/>
                    </a:lnTo>
                    <a:lnTo>
                      <a:pt x="63" y="7"/>
                    </a:lnTo>
                    <a:lnTo>
                      <a:pt x="61" y="9"/>
                    </a:lnTo>
                    <a:lnTo>
                      <a:pt x="60" y="12"/>
                    </a:lnTo>
                    <a:lnTo>
                      <a:pt x="60" y="15"/>
                    </a:lnTo>
                    <a:lnTo>
                      <a:pt x="60" y="18"/>
                    </a:lnTo>
                    <a:lnTo>
                      <a:pt x="61" y="21"/>
                    </a:lnTo>
                    <a:lnTo>
                      <a:pt x="63" y="24"/>
                    </a:lnTo>
                    <a:lnTo>
                      <a:pt x="64" y="26"/>
                    </a:lnTo>
                    <a:lnTo>
                      <a:pt x="66" y="28"/>
                    </a:lnTo>
                    <a:lnTo>
                      <a:pt x="70" y="29"/>
                    </a:lnTo>
                    <a:lnTo>
                      <a:pt x="72" y="30"/>
                    </a:lnTo>
                    <a:lnTo>
                      <a:pt x="75" y="30"/>
                    </a:lnTo>
                    <a:lnTo>
                      <a:pt x="150" y="30"/>
                    </a:lnTo>
                    <a:lnTo>
                      <a:pt x="150" y="633"/>
                    </a:lnTo>
                    <a:lnTo>
                      <a:pt x="143" y="632"/>
                    </a:lnTo>
                    <a:lnTo>
                      <a:pt x="135" y="632"/>
                    </a:lnTo>
                    <a:lnTo>
                      <a:pt x="121" y="633"/>
                    </a:lnTo>
                    <a:lnTo>
                      <a:pt x="108" y="635"/>
                    </a:lnTo>
                    <a:lnTo>
                      <a:pt x="95" y="638"/>
                    </a:lnTo>
                    <a:lnTo>
                      <a:pt x="83" y="643"/>
                    </a:lnTo>
                    <a:lnTo>
                      <a:pt x="71" y="649"/>
                    </a:lnTo>
                    <a:lnTo>
                      <a:pt x="60" y="656"/>
                    </a:lnTo>
                    <a:lnTo>
                      <a:pt x="49" y="663"/>
                    </a:lnTo>
                    <a:lnTo>
                      <a:pt x="40" y="672"/>
                    </a:lnTo>
                    <a:lnTo>
                      <a:pt x="31" y="681"/>
                    </a:lnTo>
                    <a:lnTo>
                      <a:pt x="24" y="692"/>
                    </a:lnTo>
                    <a:lnTo>
                      <a:pt x="16" y="703"/>
                    </a:lnTo>
                    <a:lnTo>
                      <a:pt x="11" y="716"/>
                    </a:lnTo>
                    <a:lnTo>
                      <a:pt x="6" y="727"/>
                    </a:lnTo>
                    <a:lnTo>
                      <a:pt x="3" y="740"/>
                    </a:lnTo>
                    <a:lnTo>
                      <a:pt x="1" y="754"/>
                    </a:lnTo>
                    <a:lnTo>
                      <a:pt x="0" y="768"/>
                    </a:lnTo>
                    <a:lnTo>
                      <a:pt x="1" y="782"/>
                    </a:lnTo>
                    <a:lnTo>
                      <a:pt x="3" y="795"/>
                    </a:lnTo>
                    <a:lnTo>
                      <a:pt x="6" y="808"/>
                    </a:lnTo>
                    <a:lnTo>
                      <a:pt x="11" y="821"/>
                    </a:lnTo>
                    <a:lnTo>
                      <a:pt x="16" y="833"/>
                    </a:lnTo>
                    <a:lnTo>
                      <a:pt x="24" y="843"/>
                    </a:lnTo>
                    <a:lnTo>
                      <a:pt x="31" y="854"/>
                    </a:lnTo>
                    <a:lnTo>
                      <a:pt x="40" y="864"/>
                    </a:lnTo>
                    <a:lnTo>
                      <a:pt x="49" y="872"/>
                    </a:lnTo>
                    <a:lnTo>
                      <a:pt x="60" y="880"/>
                    </a:lnTo>
                    <a:lnTo>
                      <a:pt x="71" y="887"/>
                    </a:lnTo>
                    <a:lnTo>
                      <a:pt x="83" y="893"/>
                    </a:lnTo>
                    <a:lnTo>
                      <a:pt x="95" y="897"/>
                    </a:lnTo>
                    <a:lnTo>
                      <a:pt x="108" y="900"/>
                    </a:lnTo>
                    <a:lnTo>
                      <a:pt x="121" y="902"/>
                    </a:lnTo>
                    <a:lnTo>
                      <a:pt x="135" y="903"/>
                    </a:lnTo>
                    <a:lnTo>
                      <a:pt x="144" y="903"/>
                    </a:lnTo>
                    <a:lnTo>
                      <a:pt x="152" y="902"/>
                    </a:lnTo>
                    <a:lnTo>
                      <a:pt x="161" y="901"/>
                    </a:lnTo>
                    <a:lnTo>
                      <a:pt x="169" y="899"/>
                    </a:lnTo>
                    <a:lnTo>
                      <a:pt x="186" y="894"/>
                    </a:lnTo>
                    <a:lnTo>
                      <a:pt x="201" y="887"/>
                    </a:lnTo>
                    <a:lnTo>
                      <a:pt x="215" y="878"/>
                    </a:lnTo>
                    <a:lnTo>
                      <a:pt x="226" y="868"/>
                    </a:lnTo>
                    <a:lnTo>
                      <a:pt x="238" y="856"/>
                    </a:lnTo>
                    <a:lnTo>
                      <a:pt x="248" y="843"/>
                    </a:lnTo>
                    <a:lnTo>
                      <a:pt x="611" y="843"/>
                    </a:lnTo>
                    <a:lnTo>
                      <a:pt x="667" y="899"/>
                    </a:lnTo>
                    <a:lnTo>
                      <a:pt x="669" y="901"/>
                    </a:lnTo>
                    <a:lnTo>
                      <a:pt x="671" y="902"/>
                    </a:lnTo>
                    <a:lnTo>
                      <a:pt x="675" y="903"/>
                    </a:lnTo>
                    <a:lnTo>
                      <a:pt x="678" y="903"/>
                    </a:lnTo>
                    <a:lnTo>
                      <a:pt x="680" y="903"/>
                    </a:lnTo>
                    <a:lnTo>
                      <a:pt x="683" y="902"/>
                    </a:lnTo>
                    <a:lnTo>
                      <a:pt x="685" y="901"/>
                    </a:lnTo>
                    <a:lnTo>
                      <a:pt x="689" y="899"/>
                    </a:lnTo>
                    <a:lnTo>
                      <a:pt x="690" y="897"/>
                    </a:lnTo>
                    <a:lnTo>
                      <a:pt x="692" y="894"/>
                    </a:lnTo>
                    <a:lnTo>
                      <a:pt x="692" y="892"/>
                    </a:lnTo>
                    <a:lnTo>
                      <a:pt x="693" y="888"/>
                    </a:lnTo>
                    <a:lnTo>
                      <a:pt x="692" y="885"/>
                    </a:lnTo>
                    <a:lnTo>
                      <a:pt x="692" y="883"/>
                    </a:lnTo>
                    <a:lnTo>
                      <a:pt x="690" y="880"/>
                    </a:lnTo>
                    <a:lnTo>
                      <a:pt x="689" y="878"/>
                    </a:lnTo>
                    <a:lnTo>
                      <a:pt x="689" y="878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" name="Google Shape;828;p24">
              <a:extLst>
                <a:ext uri="{FF2B5EF4-FFF2-40B4-BE49-F238E27FC236}">
                  <a16:creationId xmlns:a16="http://schemas.microsoft.com/office/drawing/2014/main" id="{7840CC8B-07F4-13C2-FAA6-02645BBAA56D}"/>
                </a:ext>
              </a:extLst>
            </p:cNvPr>
            <p:cNvGrpSpPr/>
            <p:nvPr/>
          </p:nvGrpSpPr>
          <p:grpSpPr>
            <a:xfrm>
              <a:off x="9436201" y="2890678"/>
              <a:ext cx="287338" cy="263526"/>
              <a:chOff x="3171825" y="1368425"/>
              <a:chExt cx="287338" cy="263526"/>
            </a:xfrm>
          </p:grpSpPr>
          <p:sp>
            <p:nvSpPr>
              <p:cNvPr id="71" name="Google Shape;829;p24">
                <a:extLst>
                  <a:ext uri="{FF2B5EF4-FFF2-40B4-BE49-F238E27FC236}">
                    <a16:creationId xmlns:a16="http://schemas.microsoft.com/office/drawing/2014/main" id="{79848357-841C-C30C-0BD4-8EF2B2E29C77}"/>
                  </a:ext>
                </a:extLst>
              </p:cNvPr>
              <p:cNvSpPr/>
              <p:nvPr/>
            </p:nvSpPr>
            <p:spPr>
              <a:xfrm>
                <a:off x="3219450" y="1598613"/>
                <a:ext cx="49213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06" extrusionOk="0">
                    <a:moveTo>
                      <a:pt x="0" y="0"/>
                    </a:moveTo>
                    <a:lnTo>
                      <a:pt x="0" y="106"/>
                    </a:lnTo>
                    <a:lnTo>
                      <a:pt x="151" y="106"/>
                    </a:lnTo>
                    <a:lnTo>
                      <a:pt x="151" y="0"/>
                    </a:lnTo>
                    <a:lnTo>
                      <a:pt x="13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830;p24">
                <a:extLst>
                  <a:ext uri="{FF2B5EF4-FFF2-40B4-BE49-F238E27FC236}">
                    <a16:creationId xmlns:a16="http://schemas.microsoft.com/office/drawing/2014/main" id="{B0F380F3-B0BB-459B-FAB1-5C6CEB4F8AC1}"/>
                  </a:ext>
                </a:extLst>
              </p:cNvPr>
              <p:cNvSpPr/>
              <p:nvPr/>
            </p:nvSpPr>
            <p:spPr>
              <a:xfrm>
                <a:off x="3278188" y="1598613"/>
                <a:ext cx="28575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106" extrusionOk="0">
                    <a:moveTo>
                      <a:pt x="75" y="0"/>
                    </a:moveTo>
                    <a:lnTo>
                      <a:pt x="0" y="0"/>
                    </a:lnTo>
                    <a:lnTo>
                      <a:pt x="0" y="106"/>
                    </a:lnTo>
                    <a:lnTo>
                      <a:pt x="75" y="106"/>
                    </a:lnTo>
                    <a:lnTo>
                      <a:pt x="78" y="106"/>
                    </a:lnTo>
                    <a:lnTo>
                      <a:pt x="80" y="104"/>
                    </a:lnTo>
                    <a:lnTo>
                      <a:pt x="84" y="103"/>
                    </a:lnTo>
                    <a:lnTo>
                      <a:pt x="86" y="101"/>
                    </a:lnTo>
                    <a:lnTo>
                      <a:pt x="88" y="99"/>
                    </a:lnTo>
                    <a:lnTo>
                      <a:pt x="89" y="97"/>
                    </a:lnTo>
                    <a:lnTo>
                      <a:pt x="90" y="94"/>
                    </a:lnTo>
                    <a:lnTo>
                      <a:pt x="90" y="91"/>
                    </a:lnTo>
                    <a:lnTo>
                      <a:pt x="90" y="15"/>
                    </a:lnTo>
                    <a:lnTo>
                      <a:pt x="90" y="12"/>
                    </a:lnTo>
                    <a:lnTo>
                      <a:pt x="89" y="10"/>
                    </a:lnTo>
                    <a:lnTo>
                      <a:pt x="88" y="7"/>
                    </a:lnTo>
                    <a:lnTo>
                      <a:pt x="86" y="5"/>
                    </a:lnTo>
                    <a:lnTo>
                      <a:pt x="84" y="4"/>
                    </a:lnTo>
                    <a:lnTo>
                      <a:pt x="80" y="2"/>
                    </a:lnTo>
                    <a:lnTo>
                      <a:pt x="78" y="2"/>
                    </a:lnTo>
                    <a:lnTo>
                      <a:pt x="75" y="0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831;p24">
                <a:extLst>
                  <a:ext uri="{FF2B5EF4-FFF2-40B4-BE49-F238E27FC236}">
                    <a16:creationId xmlns:a16="http://schemas.microsoft.com/office/drawing/2014/main" id="{D2FAA741-6C91-EF1A-2A9C-05C2DBCA1D33}"/>
                  </a:ext>
                </a:extLst>
              </p:cNvPr>
              <p:cNvSpPr/>
              <p:nvPr/>
            </p:nvSpPr>
            <p:spPr>
              <a:xfrm>
                <a:off x="3181350" y="1598613"/>
                <a:ext cx="28575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106" extrusionOk="0">
                    <a:moveTo>
                      <a:pt x="15" y="0"/>
                    </a:moveTo>
                    <a:lnTo>
                      <a:pt x="11" y="0"/>
                    </a:lnTo>
                    <a:lnTo>
                      <a:pt x="9" y="2"/>
                    </a:lnTo>
                    <a:lnTo>
                      <a:pt x="6" y="4"/>
                    </a:lnTo>
                    <a:lnTo>
                      <a:pt x="4" y="5"/>
                    </a:lnTo>
                    <a:lnTo>
                      <a:pt x="3" y="7"/>
                    </a:lnTo>
                    <a:lnTo>
                      <a:pt x="1" y="10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91"/>
                    </a:lnTo>
                    <a:lnTo>
                      <a:pt x="0" y="94"/>
                    </a:lnTo>
                    <a:lnTo>
                      <a:pt x="1" y="97"/>
                    </a:lnTo>
                    <a:lnTo>
                      <a:pt x="3" y="99"/>
                    </a:lnTo>
                    <a:lnTo>
                      <a:pt x="4" y="101"/>
                    </a:lnTo>
                    <a:lnTo>
                      <a:pt x="6" y="103"/>
                    </a:lnTo>
                    <a:lnTo>
                      <a:pt x="9" y="104"/>
                    </a:lnTo>
                    <a:lnTo>
                      <a:pt x="11" y="106"/>
                    </a:lnTo>
                    <a:lnTo>
                      <a:pt x="15" y="106"/>
                    </a:lnTo>
                    <a:lnTo>
                      <a:pt x="90" y="106"/>
                    </a:lnTo>
                    <a:lnTo>
                      <a:pt x="90" y="0"/>
                    </a:lnTo>
                    <a:lnTo>
                      <a:pt x="7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832;p24">
                <a:extLst>
                  <a:ext uri="{FF2B5EF4-FFF2-40B4-BE49-F238E27FC236}">
                    <a16:creationId xmlns:a16="http://schemas.microsoft.com/office/drawing/2014/main" id="{A91A474A-3436-CEDA-3F7E-E6ADA0BAD1F6}"/>
                  </a:ext>
                </a:extLst>
              </p:cNvPr>
              <p:cNvSpPr/>
              <p:nvPr/>
            </p:nvSpPr>
            <p:spPr>
              <a:xfrm>
                <a:off x="3219450" y="1522413"/>
                <a:ext cx="49213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05" extrusionOk="0">
                    <a:moveTo>
                      <a:pt x="151" y="105"/>
                    </a:moveTo>
                    <a:lnTo>
                      <a:pt x="151" y="0"/>
                    </a:lnTo>
                    <a:lnTo>
                      <a:pt x="136" y="0"/>
                    </a:lnTo>
                    <a:lnTo>
                      <a:pt x="0" y="0"/>
                    </a:lnTo>
                    <a:lnTo>
                      <a:pt x="0" y="105"/>
                    </a:lnTo>
                    <a:lnTo>
                      <a:pt x="136" y="105"/>
                    </a:lnTo>
                    <a:lnTo>
                      <a:pt x="151" y="105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833;p24">
                <a:extLst>
                  <a:ext uri="{FF2B5EF4-FFF2-40B4-BE49-F238E27FC236}">
                    <a16:creationId xmlns:a16="http://schemas.microsoft.com/office/drawing/2014/main" id="{109B9D87-7179-145B-E643-2C3FABDF0D44}"/>
                  </a:ext>
                </a:extLst>
              </p:cNvPr>
              <p:cNvSpPr/>
              <p:nvPr/>
            </p:nvSpPr>
            <p:spPr>
              <a:xfrm>
                <a:off x="3181350" y="1522413"/>
                <a:ext cx="28575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105" extrusionOk="0">
                    <a:moveTo>
                      <a:pt x="15" y="0"/>
                    </a:moveTo>
                    <a:lnTo>
                      <a:pt x="11" y="0"/>
                    </a:lnTo>
                    <a:lnTo>
                      <a:pt x="9" y="1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3" y="7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90"/>
                    </a:lnTo>
                    <a:lnTo>
                      <a:pt x="0" y="93"/>
                    </a:lnTo>
                    <a:lnTo>
                      <a:pt x="1" y="96"/>
                    </a:lnTo>
                    <a:lnTo>
                      <a:pt x="3" y="99"/>
                    </a:lnTo>
                    <a:lnTo>
                      <a:pt x="4" y="101"/>
                    </a:lnTo>
                    <a:lnTo>
                      <a:pt x="6" y="102"/>
                    </a:lnTo>
                    <a:lnTo>
                      <a:pt x="9" y="104"/>
                    </a:lnTo>
                    <a:lnTo>
                      <a:pt x="11" y="105"/>
                    </a:lnTo>
                    <a:lnTo>
                      <a:pt x="15" y="105"/>
                    </a:lnTo>
                    <a:lnTo>
                      <a:pt x="75" y="105"/>
                    </a:lnTo>
                    <a:lnTo>
                      <a:pt x="90" y="105"/>
                    </a:lnTo>
                    <a:lnTo>
                      <a:pt x="90" y="0"/>
                    </a:lnTo>
                    <a:lnTo>
                      <a:pt x="7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834;p24">
                <a:extLst>
                  <a:ext uri="{FF2B5EF4-FFF2-40B4-BE49-F238E27FC236}">
                    <a16:creationId xmlns:a16="http://schemas.microsoft.com/office/drawing/2014/main" id="{8BE6E070-552D-E62E-E99D-93510982B6FA}"/>
                  </a:ext>
                </a:extLst>
              </p:cNvPr>
              <p:cNvSpPr/>
              <p:nvPr/>
            </p:nvSpPr>
            <p:spPr>
              <a:xfrm>
                <a:off x="3278188" y="1522413"/>
                <a:ext cx="28575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105" extrusionOk="0">
                    <a:moveTo>
                      <a:pt x="75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75" y="105"/>
                    </a:lnTo>
                    <a:lnTo>
                      <a:pt x="78" y="105"/>
                    </a:lnTo>
                    <a:lnTo>
                      <a:pt x="80" y="104"/>
                    </a:lnTo>
                    <a:lnTo>
                      <a:pt x="84" y="102"/>
                    </a:lnTo>
                    <a:lnTo>
                      <a:pt x="86" y="101"/>
                    </a:lnTo>
                    <a:lnTo>
                      <a:pt x="88" y="99"/>
                    </a:lnTo>
                    <a:lnTo>
                      <a:pt x="89" y="96"/>
                    </a:lnTo>
                    <a:lnTo>
                      <a:pt x="90" y="93"/>
                    </a:lnTo>
                    <a:lnTo>
                      <a:pt x="90" y="90"/>
                    </a:lnTo>
                    <a:lnTo>
                      <a:pt x="90" y="15"/>
                    </a:lnTo>
                    <a:lnTo>
                      <a:pt x="90" y="12"/>
                    </a:lnTo>
                    <a:lnTo>
                      <a:pt x="89" y="9"/>
                    </a:lnTo>
                    <a:lnTo>
                      <a:pt x="88" y="7"/>
                    </a:lnTo>
                    <a:lnTo>
                      <a:pt x="86" y="4"/>
                    </a:lnTo>
                    <a:lnTo>
                      <a:pt x="84" y="2"/>
                    </a:lnTo>
                    <a:lnTo>
                      <a:pt x="80" y="1"/>
                    </a:lnTo>
                    <a:lnTo>
                      <a:pt x="78" y="0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835;p24">
                <a:extLst>
                  <a:ext uri="{FF2B5EF4-FFF2-40B4-BE49-F238E27FC236}">
                    <a16:creationId xmlns:a16="http://schemas.microsoft.com/office/drawing/2014/main" id="{E20632F9-0C05-4C46-C3BB-D776FB40EA14}"/>
                  </a:ext>
                </a:extLst>
              </p:cNvPr>
              <p:cNvSpPr/>
              <p:nvPr/>
            </p:nvSpPr>
            <p:spPr>
              <a:xfrm>
                <a:off x="3190875" y="1446213"/>
                <a:ext cx="28575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105" extrusionOk="0">
                    <a:moveTo>
                      <a:pt x="90" y="0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3" y="6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90"/>
                    </a:lnTo>
                    <a:lnTo>
                      <a:pt x="0" y="93"/>
                    </a:lnTo>
                    <a:lnTo>
                      <a:pt x="1" y="96"/>
                    </a:lnTo>
                    <a:lnTo>
                      <a:pt x="3" y="99"/>
                    </a:lnTo>
                    <a:lnTo>
                      <a:pt x="4" y="101"/>
                    </a:lnTo>
                    <a:lnTo>
                      <a:pt x="6" y="103"/>
                    </a:lnTo>
                    <a:lnTo>
                      <a:pt x="9" y="104"/>
                    </a:lnTo>
                    <a:lnTo>
                      <a:pt x="11" y="105"/>
                    </a:lnTo>
                    <a:lnTo>
                      <a:pt x="15" y="105"/>
                    </a:lnTo>
                    <a:lnTo>
                      <a:pt x="45" y="105"/>
                    </a:lnTo>
                    <a:lnTo>
                      <a:pt x="90" y="10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836;p24">
                <a:extLst>
                  <a:ext uri="{FF2B5EF4-FFF2-40B4-BE49-F238E27FC236}">
                    <a16:creationId xmlns:a16="http://schemas.microsoft.com/office/drawing/2014/main" id="{E41606CE-D892-684C-979A-73DC948A341F}"/>
                  </a:ext>
                </a:extLst>
              </p:cNvPr>
              <p:cNvSpPr/>
              <p:nvPr/>
            </p:nvSpPr>
            <p:spPr>
              <a:xfrm>
                <a:off x="3228975" y="1446213"/>
                <a:ext cx="49213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05" extrusionOk="0">
                    <a:moveTo>
                      <a:pt x="151" y="0"/>
                    </a:moveTo>
                    <a:lnTo>
                      <a:pt x="46" y="0"/>
                    </a:lnTo>
                    <a:lnTo>
                      <a:pt x="0" y="0"/>
                    </a:lnTo>
                    <a:lnTo>
                      <a:pt x="0" y="105"/>
                    </a:lnTo>
                    <a:lnTo>
                      <a:pt x="106" y="105"/>
                    </a:lnTo>
                    <a:lnTo>
                      <a:pt x="151" y="105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837;p24">
                <a:extLst>
                  <a:ext uri="{FF2B5EF4-FFF2-40B4-BE49-F238E27FC236}">
                    <a16:creationId xmlns:a16="http://schemas.microsoft.com/office/drawing/2014/main" id="{2EF65A05-FC06-4022-D95D-B120B0AAF2C6}"/>
                  </a:ext>
                </a:extLst>
              </p:cNvPr>
              <p:cNvSpPr/>
              <p:nvPr/>
            </p:nvSpPr>
            <p:spPr>
              <a:xfrm>
                <a:off x="3287713" y="1446213"/>
                <a:ext cx="28575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105" extrusionOk="0">
                    <a:moveTo>
                      <a:pt x="90" y="15"/>
                    </a:moveTo>
                    <a:lnTo>
                      <a:pt x="90" y="12"/>
                    </a:lnTo>
                    <a:lnTo>
                      <a:pt x="89" y="9"/>
                    </a:lnTo>
                    <a:lnTo>
                      <a:pt x="88" y="6"/>
                    </a:lnTo>
                    <a:lnTo>
                      <a:pt x="86" y="4"/>
                    </a:lnTo>
                    <a:lnTo>
                      <a:pt x="84" y="2"/>
                    </a:lnTo>
                    <a:lnTo>
                      <a:pt x="81" y="1"/>
                    </a:lnTo>
                    <a:lnTo>
                      <a:pt x="78" y="0"/>
                    </a:lnTo>
                    <a:lnTo>
                      <a:pt x="75" y="0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105"/>
                    </a:lnTo>
                    <a:lnTo>
                      <a:pt x="75" y="105"/>
                    </a:lnTo>
                    <a:lnTo>
                      <a:pt x="78" y="105"/>
                    </a:lnTo>
                    <a:lnTo>
                      <a:pt x="81" y="104"/>
                    </a:lnTo>
                    <a:lnTo>
                      <a:pt x="84" y="103"/>
                    </a:lnTo>
                    <a:lnTo>
                      <a:pt x="86" y="101"/>
                    </a:lnTo>
                    <a:lnTo>
                      <a:pt x="88" y="99"/>
                    </a:lnTo>
                    <a:lnTo>
                      <a:pt x="89" y="96"/>
                    </a:lnTo>
                    <a:lnTo>
                      <a:pt x="90" y="93"/>
                    </a:lnTo>
                    <a:lnTo>
                      <a:pt x="90" y="90"/>
                    </a:lnTo>
                    <a:lnTo>
                      <a:pt x="90" y="15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38;p24">
                <a:extLst>
                  <a:ext uri="{FF2B5EF4-FFF2-40B4-BE49-F238E27FC236}">
                    <a16:creationId xmlns:a16="http://schemas.microsoft.com/office/drawing/2014/main" id="{0BF3693C-4316-5708-80FC-89D17F4430CA}"/>
                  </a:ext>
                </a:extLst>
              </p:cNvPr>
              <p:cNvSpPr/>
              <p:nvPr/>
            </p:nvSpPr>
            <p:spPr>
              <a:xfrm>
                <a:off x="3209925" y="1408113"/>
                <a:ext cx="30163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5" extrusionOk="0">
                    <a:moveTo>
                      <a:pt x="0" y="90"/>
                    </a:moveTo>
                    <a:lnTo>
                      <a:pt x="1" y="93"/>
                    </a:lnTo>
                    <a:lnTo>
                      <a:pt x="1" y="95"/>
                    </a:lnTo>
                    <a:lnTo>
                      <a:pt x="3" y="98"/>
                    </a:lnTo>
                    <a:lnTo>
                      <a:pt x="4" y="101"/>
                    </a:lnTo>
                    <a:lnTo>
                      <a:pt x="7" y="103"/>
                    </a:lnTo>
                    <a:lnTo>
                      <a:pt x="9" y="104"/>
                    </a:lnTo>
                    <a:lnTo>
                      <a:pt x="13" y="105"/>
                    </a:lnTo>
                    <a:lnTo>
                      <a:pt x="15" y="105"/>
                    </a:lnTo>
                    <a:lnTo>
                      <a:pt x="45" y="105"/>
                    </a:lnTo>
                    <a:lnTo>
                      <a:pt x="91" y="105"/>
                    </a:lnTo>
                    <a:lnTo>
                      <a:pt x="91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9" y="1"/>
                    </a:lnTo>
                    <a:lnTo>
                      <a:pt x="7" y="2"/>
                    </a:lnTo>
                    <a:lnTo>
                      <a:pt x="4" y="4"/>
                    </a:lnTo>
                    <a:lnTo>
                      <a:pt x="3" y="6"/>
                    </a:lnTo>
                    <a:lnTo>
                      <a:pt x="1" y="8"/>
                    </a:lnTo>
                    <a:lnTo>
                      <a:pt x="1" y="11"/>
                    </a:lnTo>
                    <a:lnTo>
                      <a:pt x="0" y="15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40;p24">
                <a:extLst>
                  <a:ext uri="{FF2B5EF4-FFF2-40B4-BE49-F238E27FC236}">
                    <a16:creationId xmlns:a16="http://schemas.microsoft.com/office/drawing/2014/main" id="{1FB1C567-4CDC-BCAC-685B-6CCCDBE24F6A}"/>
                  </a:ext>
                </a:extLst>
              </p:cNvPr>
              <p:cNvSpPr/>
              <p:nvPr/>
            </p:nvSpPr>
            <p:spPr>
              <a:xfrm>
                <a:off x="3306763" y="1408113"/>
                <a:ext cx="28575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105" extrusionOk="0">
                    <a:moveTo>
                      <a:pt x="0" y="105"/>
                    </a:moveTo>
                    <a:lnTo>
                      <a:pt x="75" y="105"/>
                    </a:lnTo>
                    <a:lnTo>
                      <a:pt x="78" y="105"/>
                    </a:lnTo>
                    <a:lnTo>
                      <a:pt x="82" y="104"/>
                    </a:lnTo>
                    <a:lnTo>
                      <a:pt x="84" y="103"/>
                    </a:lnTo>
                    <a:lnTo>
                      <a:pt x="86" y="101"/>
                    </a:lnTo>
                    <a:lnTo>
                      <a:pt x="88" y="98"/>
                    </a:lnTo>
                    <a:lnTo>
                      <a:pt x="89" y="95"/>
                    </a:lnTo>
                    <a:lnTo>
                      <a:pt x="90" y="93"/>
                    </a:lnTo>
                    <a:lnTo>
                      <a:pt x="90" y="90"/>
                    </a:lnTo>
                    <a:lnTo>
                      <a:pt x="90" y="15"/>
                    </a:lnTo>
                    <a:lnTo>
                      <a:pt x="90" y="11"/>
                    </a:lnTo>
                    <a:lnTo>
                      <a:pt x="89" y="8"/>
                    </a:lnTo>
                    <a:lnTo>
                      <a:pt x="88" y="6"/>
                    </a:lnTo>
                    <a:lnTo>
                      <a:pt x="86" y="4"/>
                    </a:lnTo>
                    <a:lnTo>
                      <a:pt x="84" y="2"/>
                    </a:lnTo>
                    <a:lnTo>
                      <a:pt x="82" y="1"/>
                    </a:lnTo>
                    <a:lnTo>
                      <a:pt x="78" y="0"/>
                    </a:lnTo>
                    <a:lnTo>
                      <a:pt x="75" y="0"/>
                    </a:lnTo>
                    <a:lnTo>
                      <a:pt x="0" y="0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41;p24">
                <a:extLst>
                  <a:ext uri="{FF2B5EF4-FFF2-40B4-BE49-F238E27FC236}">
                    <a16:creationId xmlns:a16="http://schemas.microsoft.com/office/drawing/2014/main" id="{4153A20C-462B-7AB8-DA0E-C3FE40805667}"/>
                  </a:ext>
                </a:extLst>
              </p:cNvPr>
              <p:cNvSpPr/>
              <p:nvPr/>
            </p:nvSpPr>
            <p:spPr>
              <a:xfrm>
                <a:off x="3268663" y="1560513"/>
                <a:ext cx="28575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105" extrusionOk="0">
                    <a:moveTo>
                      <a:pt x="90" y="90"/>
                    </a:moveTo>
                    <a:lnTo>
                      <a:pt x="90" y="15"/>
                    </a:lnTo>
                    <a:lnTo>
                      <a:pt x="90" y="12"/>
                    </a:lnTo>
                    <a:lnTo>
                      <a:pt x="89" y="9"/>
                    </a:lnTo>
                    <a:lnTo>
                      <a:pt x="88" y="7"/>
                    </a:lnTo>
                    <a:lnTo>
                      <a:pt x="86" y="5"/>
                    </a:lnTo>
                    <a:lnTo>
                      <a:pt x="84" y="2"/>
                    </a:lnTo>
                    <a:lnTo>
                      <a:pt x="80" y="1"/>
                    </a:lnTo>
                    <a:lnTo>
                      <a:pt x="78" y="0"/>
                    </a:lnTo>
                    <a:lnTo>
                      <a:pt x="75" y="0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0" y="105"/>
                    </a:lnTo>
                    <a:lnTo>
                      <a:pt x="15" y="105"/>
                    </a:lnTo>
                    <a:lnTo>
                      <a:pt x="75" y="105"/>
                    </a:lnTo>
                    <a:lnTo>
                      <a:pt x="78" y="105"/>
                    </a:lnTo>
                    <a:lnTo>
                      <a:pt x="80" y="104"/>
                    </a:lnTo>
                    <a:lnTo>
                      <a:pt x="84" y="103"/>
                    </a:lnTo>
                    <a:lnTo>
                      <a:pt x="86" y="101"/>
                    </a:lnTo>
                    <a:lnTo>
                      <a:pt x="88" y="99"/>
                    </a:lnTo>
                    <a:lnTo>
                      <a:pt x="89" y="97"/>
                    </a:lnTo>
                    <a:lnTo>
                      <a:pt x="90" y="94"/>
                    </a:lnTo>
                    <a:lnTo>
                      <a:pt x="90" y="90"/>
                    </a:lnTo>
                    <a:lnTo>
                      <a:pt x="90" y="9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43;p24">
                <a:extLst>
                  <a:ext uri="{FF2B5EF4-FFF2-40B4-BE49-F238E27FC236}">
                    <a16:creationId xmlns:a16="http://schemas.microsoft.com/office/drawing/2014/main" id="{1E605004-A4BD-C2F1-9347-D7A72114D738}"/>
                  </a:ext>
                </a:extLst>
              </p:cNvPr>
              <p:cNvSpPr/>
              <p:nvPr/>
            </p:nvSpPr>
            <p:spPr>
              <a:xfrm>
                <a:off x="3171825" y="1560513"/>
                <a:ext cx="28575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105" extrusionOk="0">
                    <a:moveTo>
                      <a:pt x="90" y="0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6" y="2"/>
                    </a:lnTo>
                    <a:lnTo>
                      <a:pt x="4" y="5"/>
                    </a:lnTo>
                    <a:lnTo>
                      <a:pt x="2" y="7"/>
                    </a:lnTo>
                    <a:lnTo>
                      <a:pt x="1" y="10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90"/>
                    </a:lnTo>
                    <a:lnTo>
                      <a:pt x="0" y="94"/>
                    </a:lnTo>
                    <a:lnTo>
                      <a:pt x="1" y="97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6" y="103"/>
                    </a:lnTo>
                    <a:lnTo>
                      <a:pt x="9" y="104"/>
                    </a:lnTo>
                    <a:lnTo>
                      <a:pt x="11" y="105"/>
                    </a:lnTo>
                    <a:lnTo>
                      <a:pt x="15" y="105"/>
                    </a:lnTo>
                    <a:lnTo>
                      <a:pt x="90" y="10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46;p24">
                <a:extLst>
                  <a:ext uri="{FF2B5EF4-FFF2-40B4-BE49-F238E27FC236}">
                    <a16:creationId xmlns:a16="http://schemas.microsoft.com/office/drawing/2014/main" id="{6D39780B-2332-6DE4-2901-B1E8A668EA8F}"/>
                  </a:ext>
                </a:extLst>
              </p:cNvPr>
              <p:cNvSpPr/>
              <p:nvPr/>
            </p:nvSpPr>
            <p:spPr>
              <a:xfrm>
                <a:off x="3171825" y="1484313"/>
                <a:ext cx="28575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106" extrusionOk="0">
                    <a:moveTo>
                      <a:pt x="15" y="106"/>
                    </a:moveTo>
                    <a:lnTo>
                      <a:pt x="90" y="106"/>
                    </a:lnTo>
                    <a:lnTo>
                      <a:pt x="90" y="0"/>
                    </a:lnTo>
                    <a:lnTo>
                      <a:pt x="15" y="0"/>
                    </a:lnTo>
                    <a:lnTo>
                      <a:pt x="11" y="1"/>
                    </a:lnTo>
                    <a:lnTo>
                      <a:pt x="9" y="1"/>
                    </a:lnTo>
                    <a:lnTo>
                      <a:pt x="6" y="3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1" y="10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0" y="90"/>
                    </a:lnTo>
                    <a:lnTo>
                      <a:pt x="0" y="93"/>
                    </a:lnTo>
                    <a:lnTo>
                      <a:pt x="1" y="96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6" y="103"/>
                    </a:lnTo>
                    <a:lnTo>
                      <a:pt x="9" y="104"/>
                    </a:lnTo>
                    <a:lnTo>
                      <a:pt x="11" y="105"/>
                    </a:lnTo>
                    <a:lnTo>
                      <a:pt x="15" y="106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47;p24">
                <a:extLst>
                  <a:ext uri="{FF2B5EF4-FFF2-40B4-BE49-F238E27FC236}">
                    <a16:creationId xmlns:a16="http://schemas.microsoft.com/office/drawing/2014/main" id="{C6791A1F-215A-B68C-96FC-731076F5C510}"/>
                  </a:ext>
                </a:extLst>
              </p:cNvPr>
              <p:cNvSpPr/>
              <p:nvPr/>
            </p:nvSpPr>
            <p:spPr>
              <a:xfrm>
                <a:off x="3278188" y="1368425"/>
                <a:ext cx="2857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07" extrusionOk="0">
                    <a:moveTo>
                      <a:pt x="90" y="92"/>
                    </a:moveTo>
                    <a:lnTo>
                      <a:pt x="90" y="15"/>
                    </a:lnTo>
                    <a:lnTo>
                      <a:pt x="90" y="13"/>
                    </a:lnTo>
                    <a:lnTo>
                      <a:pt x="89" y="10"/>
                    </a:lnTo>
                    <a:lnTo>
                      <a:pt x="88" y="8"/>
                    </a:lnTo>
                    <a:lnTo>
                      <a:pt x="86" y="6"/>
                    </a:lnTo>
                    <a:lnTo>
                      <a:pt x="84" y="4"/>
                    </a:lnTo>
                    <a:lnTo>
                      <a:pt x="80" y="3"/>
                    </a:lnTo>
                    <a:lnTo>
                      <a:pt x="78" y="2"/>
                    </a:lnTo>
                    <a:lnTo>
                      <a:pt x="75" y="2"/>
                    </a:lnTo>
                    <a:lnTo>
                      <a:pt x="0" y="0"/>
                    </a:lnTo>
                    <a:lnTo>
                      <a:pt x="0" y="107"/>
                    </a:lnTo>
                    <a:lnTo>
                      <a:pt x="75" y="107"/>
                    </a:lnTo>
                    <a:lnTo>
                      <a:pt x="78" y="106"/>
                    </a:lnTo>
                    <a:lnTo>
                      <a:pt x="80" y="106"/>
                    </a:lnTo>
                    <a:lnTo>
                      <a:pt x="84" y="103"/>
                    </a:lnTo>
                    <a:lnTo>
                      <a:pt x="86" y="102"/>
                    </a:lnTo>
                    <a:lnTo>
                      <a:pt x="88" y="100"/>
                    </a:lnTo>
                    <a:lnTo>
                      <a:pt x="89" y="97"/>
                    </a:lnTo>
                    <a:lnTo>
                      <a:pt x="90" y="95"/>
                    </a:lnTo>
                    <a:lnTo>
                      <a:pt x="90" y="92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848;p24">
                <a:extLst>
                  <a:ext uri="{FF2B5EF4-FFF2-40B4-BE49-F238E27FC236}">
                    <a16:creationId xmlns:a16="http://schemas.microsoft.com/office/drawing/2014/main" id="{C917F250-59B5-1A73-F16C-657FDA7304DD}"/>
                  </a:ext>
                </a:extLst>
              </p:cNvPr>
              <p:cNvSpPr/>
              <p:nvPr/>
            </p:nvSpPr>
            <p:spPr>
              <a:xfrm>
                <a:off x="3181350" y="1368425"/>
                <a:ext cx="2857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07" extrusionOk="0">
                    <a:moveTo>
                      <a:pt x="15" y="107"/>
                    </a:moveTo>
                    <a:lnTo>
                      <a:pt x="90" y="107"/>
                    </a:lnTo>
                    <a:lnTo>
                      <a:pt x="90" y="0"/>
                    </a:lnTo>
                    <a:lnTo>
                      <a:pt x="15" y="0"/>
                    </a:lnTo>
                    <a:lnTo>
                      <a:pt x="11" y="2"/>
                    </a:lnTo>
                    <a:lnTo>
                      <a:pt x="9" y="3"/>
                    </a:lnTo>
                    <a:lnTo>
                      <a:pt x="6" y="4"/>
                    </a:lnTo>
                    <a:lnTo>
                      <a:pt x="4" y="6"/>
                    </a:lnTo>
                    <a:lnTo>
                      <a:pt x="3" y="8"/>
                    </a:lnTo>
                    <a:lnTo>
                      <a:pt x="1" y="10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92"/>
                    </a:lnTo>
                    <a:lnTo>
                      <a:pt x="0" y="95"/>
                    </a:lnTo>
                    <a:lnTo>
                      <a:pt x="1" y="97"/>
                    </a:lnTo>
                    <a:lnTo>
                      <a:pt x="3" y="100"/>
                    </a:lnTo>
                    <a:lnTo>
                      <a:pt x="4" y="102"/>
                    </a:lnTo>
                    <a:lnTo>
                      <a:pt x="6" y="103"/>
                    </a:lnTo>
                    <a:lnTo>
                      <a:pt x="9" y="106"/>
                    </a:lnTo>
                    <a:lnTo>
                      <a:pt x="11" y="106"/>
                    </a:lnTo>
                    <a:lnTo>
                      <a:pt x="15" y="107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849;p24">
                <a:extLst>
                  <a:ext uri="{FF2B5EF4-FFF2-40B4-BE49-F238E27FC236}">
                    <a16:creationId xmlns:a16="http://schemas.microsoft.com/office/drawing/2014/main" id="{93A28FF3-7927-DC72-D950-B1B2077F25E1}"/>
                  </a:ext>
                </a:extLst>
              </p:cNvPr>
              <p:cNvSpPr/>
              <p:nvPr/>
            </p:nvSpPr>
            <p:spPr>
              <a:xfrm>
                <a:off x="3219450" y="1368425"/>
                <a:ext cx="49213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07" extrusionOk="0">
                    <a:moveTo>
                      <a:pt x="151" y="107"/>
                    </a:moveTo>
                    <a:lnTo>
                      <a:pt x="151" y="0"/>
                    </a:lnTo>
                    <a:lnTo>
                      <a:pt x="0" y="0"/>
                    </a:lnTo>
                    <a:lnTo>
                      <a:pt x="0" y="107"/>
                    </a:lnTo>
                    <a:lnTo>
                      <a:pt x="76" y="107"/>
                    </a:lnTo>
                    <a:lnTo>
                      <a:pt x="151" y="107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850;p24">
                <a:extLst>
                  <a:ext uri="{FF2B5EF4-FFF2-40B4-BE49-F238E27FC236}">
                    <a16:creationId xmlns:a16="http://schemas.microsoft.com/office/drawing/2014/main" id="{E31F6EF3-AD81-5033-B092-D1300A46E057}"/>
                  </a:ext>
                </a:extLst>
              </p:cNvPr>
              <p:cNvSpPr/>
              <p:nvPr/>
            </p:nvSpPr>
            <p:spPr>
              <a:xfrm>
                <a:off x="3411538" y="1598613"/>
                <a:ext cx="28575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6" extrusionOk="0">
                    <a:moveTo>
                      <a:pt x="75" y="0"/>
                    </a:moveTo>
                    <a:lnTo>
                      <a:pt x="45" y="0"/>
                    </a:lnTo>
                    <a:lnTo>
                      <a:pt x="0" y="0"/>
                    </a:lnTo>
                    <a:lnTo>
                      <a:pt x="0" y="106"/>
                    </a:lnTo>
                    <a:lnTo>
                      <a:pt x="75" y="106"/>
                    </a:lnTo>
                    <a:lnTo>
                      <a:pt x="79" y="106"/>
                    </a:lnTo>
                    <a:lnTo>
                      <a:pt x="81" y="104"/>
                    </a:lnTo>
                    <a:lnTo>
                      <a:pt x="84" y="103"/>
                    </a:lnTo>
                    <a:lnTo>
                      <a:pt x="86" y="101"/>
                    </a:lnTo>
                    <a:lnTo>
                      <a:pt x="88" y="99"/>
                    </a:lnTo>
                    <a:lnTo>
                      <a:pt x="89" y="97"/>
                    </a:lnTo>
                    <a:lnTo>
                      <a:pt x="91" y="94"/>
                    </a:lnTo>
                    <a:lnTo>
                      <a:pt x="91" y="91"/>
                    </a:lnTo>
                    <a:lnTo>
                      <a:pt x="91" y="15"/>
                    </a:lnTo>
                    <a:lnTo>
                      <a:pt x="91" y="12"/>
                    </a:lnTo>
                    <a:lnTo>
                      <a:pt x="89" y="10"/>
                    </a:lnTo>
                    <a:lnTo>
                      <a:pt x="88" y="7"/>
                    </a:lnTo>
                    <a:lnTo>
                      <a:pt x="86" y="5"/>
                    </a:lnTo>
                    <a:lnTo>
                      <a:pt x="84" y="4"/>
                    </a:lnTo>
                    <a:lnTo>
                      <a:pt x="81" y="2"/>
                    </a:lnTo>
                    <a:lnTo>
                      <a:pt x="79" y="2"/>
                    </a:lnTo>
                    <a:lnTo>
                      <a:pt x="75" y="0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851;p24">
                <a:extLst>
                  <a:ext uri="{FF2B5EF4-FFF2-40B4-BE49-F238E27FC236}">
                    <a16:creationId xmlns:a16="http://schemas.microsoft.com/office/drawing/2014/main" id="{0F0BF528-3E67-4288-EBB5-0E004D5E1891}"/>
                  </a:ext>
                </a:extLst>
              </p:cNvPr>
              <p:cNvSpPr/>
              <p:nvPr/>
            </p:nvSpPr>
            <p:spPr>
              <a:xfrm>
                <a:off x="3316288" y="1598613"/>
                <a:ext cx="28575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106" extrusionOk="0">
                    <a:moveTo>
                      <a:pt x="0" y="15"/>
                    </a:moveTo>
                    <a:lnTo>
                      <a:pt x="0" y="91"/>
                    </a:lnTo>
                    <a:lnTo>
                      <a:pt x="0" y="94"/>
                    </a:lnTo>
                    <a:lnTo>
                      <a:pt x="1" y="97"/>
                    </a:lnTo>
                    <a:lnTo>
                      <a:pt x="3" y="99"/>
                    </a:lnTo>
                    <a:lnTo>
                      <a:pt x="4" y="101"/>
                    </a:lnTo>
                    <a:lnTo>
                      <a:pt x="6" y="103"/>
                    </a:lnTo>
                    <a:lnTo>
                      <a:pt x="10" y="104"/>
                    </a:lnTo>
                    <a:lnTo>
                      <a:pt x="12" y="106"/>
                    </a:lnTo>
                    <a:lnTo>
                      <a:pt x="15" y="106"/>
                    </a:lnTo>
                    <a:lnTo>
                      <a:pt x="90" y="106"/>
                    </a:lnTo>
                    <a:lnTo>
                      <a:pt x="90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6" y="4"/>
                    </a:lnTo>
                    <a:lnTo>
                      <a:pt x="4" y="5"/>
                    </a:lnTo>
                    <a:lnTo>
                      <a:pt x="3" y="7"/>
                    </a:lnTo>
                    <a:lnTo>
                      <a:pt x="1" y="10"/>
                    </a:lnTo>
                    <a:lnTo>
                      <a:pt x="0" y="12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852;p24">
                <a:extLst>
                  <a:ext uri="{FF2B5EF4-FFF2-40B4-BE49-F238E27FC236}">
                    <a16:creationId xmlns:a16="http://schemas.microsoft.com/office/drawing/2014/main" id="{224B450E-DD2F-1242-444A-D38FDC88C642}"/>
                  </a:ext>
                </a:extLst>
              </p:cNvPr>
              <p:cNvSpPr/>
              <p:nvPr/>
            </p:nvSpPr>
            <p:spPr>
              <a:xfrm>
                <a:off x="3354388" y="1598613"/>
                <a:ext cx="47625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06" extrusionOk="0">
                    <a:moveTo>
                      <a:pt x="0" y="0"/>
                    </a:moveTo>
                    <a:lnTo>
                      <a:pt x="0" y="106"/>
                    </a:lnTo>
                    <a:lnTo>
                      <a:pt x="151" y="106"/>
                    </a:lnTo>
                    <a:lnTo>
                      <a:pt x="151" y="0"/>
                    </a:lnTo>
                    <a:lnTo>
                      <a:pt x="4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853;p24">
                <a:extLst>
                  <a:ext uri="{FF2B5EF4-FFF2-40B4-BE49-F238E27FC236}">
                    <a16:creationId xmlns:a16="http://schemas.microsoft.com/office/drawing/2014/main" id="{B9BEDDA4-2DEE-6E6D-29AF-C9FC91091712}"/>
                  </a:ext>
                </a:extLst>
              </p:cNvPr>
              <p:cNvSpPr/>
              <p:nvPr/>
            </p:nvSpPr>
            <p:spPr>
              <a:xfrm>
                <a:off x="3373438" y="1560513"/>
                <a:ext cx="47625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05" extrusionOk="0">
                    <a:moveTo>
                      <a:pt x="150" y="0"/>
                    </a:moveTo>
                    <a:lnTo>
                      <a:pt x="105" y="0"/>
                    </a:lnTo>
                    <a:lnTo>
                      <a:pt x="0" y="0"/>
                    </a:lnTo>
                    <a:lnTo>
                      <a:pt x="0" y="105"/>
                    </a:lnTo>
                    <a:lnTo>
                      <a:pt x="105" y="105"/>
                    </a:lnTo>
                    <a:lnTo>
                      <a:pt x="150" y="105"/>
                    </a:lnTo>
                    <a:lnTo>
                      <a:pt x="150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854;p24">
                <a:extLst>
                  <a:ext uri="{FF2B5EF4-FFF2-40B4-BE49-F238E27FC236}">
                    <a16:creationId xmlns:a16="http://schemas.microsoft.com/office/drawing/2014/main" id="{0E127DE2-4873-B384-6CD8-379678FDD9E8}"/>
                  </a:ext>
                </a:extLst>
              </p:cNvPr>
              <p:cNvSpPr/>
              <p:nvPr/>
            </p:nvSpPr>
            <p:spPr>
              <a:xfrm>
                <a:off x="3335338" y="1560513"/>
                <a:ext cx="28575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105" extrusionOk="0">
                    <a:moveTo>
                      <a:pt x="90" y="0"/>
                    </a:moveTo>
                    <a:lnTo>
                      <a:pt x="45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10" y="1"/>
                    </a:lnTo>
                    <a:lnTo>
                      <a:pt x="7" y="2"/>
                    </a:lnTo>
                    <a:lnTo>
                      <a:pt x="4" y="5"/>
                    </a:lnTo>
                    <a:lnTo>
                      <a:pt x="3" y="7"/>
                    </a:lnTo>
                    <a:lnTo>
                      <a:pt x="1" y="10"/>
                    </a:lnTo>
                    <a:lnTo>
                      <a:pt x="1" y="12"/>
                    </a:lnTo>
                    <a:lnTo>
                      <a:pt x="0" y="15"/>
                    </a:lnTo>
                    <a:lnTo>
                      <a:pt x="0" y="90"/>
                    </a:lnTo>
                    <a:lnTo>
                      <a:pt x="1" y="94"/>
                    </a:lnTo>
                    <a:lnTo>
                      <a:pt x="1" y="97"/>
                    </a:lnTo>
                    <a:lnTo>
                      <a:pt x="3" y="99"/>
                    </a:lnTo>
                    <a:lnTo>
                      <a:pt x="4" y="101"/>
                    </a:lnTo>
                    <a:lnTo>
                      <a:pt x="7" y="103"/>
                    </a:lnTo>
                    <a:lnTo>
                      <a:pt x="10" y="104"/>
                    </a:lnTo>
                    <a:lnTo>
                      <a:pt x="12" y="105"/>
                    </a:lnTo>
                    <a:lnTo>
                      <a:pt x="15" y="105"/>
                    </a:lnTo>
                    <a:lnTo>
                      <a:pt x="45" y="105"/>
                    </a:lnTo>
                    <a:lnTo>
                      <a:pt x="90" y="10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855;p24">
                <a:extLst>
                  <a:ext uri="{FF2B5EF4-FFF2-40B4-BE49-F238E27FC236}">
                    <a16:creationId xmlns:a16="http://schemas.microsoft.com/office/drawing/2014/main" id="{AFB82150-73E0-DB4A-63E1-8A8ACBDDEE49}"/>
                  </a:ext>
                </a:extLst>
              </p:cNvPr>
              <p:cNvSpPr/>
              <p:nvPr/>
            </p:nvSpPr>
            <p:spPr>
              <a:xfrm>
                <a:off x="3430588" y="1560513"/>
                <a:ext cx="28575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5" extrusionOk="0">
                    <a:moveTo>
                      <a:pt x="76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76" y="105"/>
                    </a:lnTo>
                    <a:lnTo>
                      <a:pt x="79" y="105"/>
                    </a:lnTo>
                    <a:lnTo>
                      <a:pt x="82" y="104"/>
                    </a:lnTo>
                    <a:lnTo>
                      <a:pt x="84" y="103"/>
                    </a:lnTo>
                    <a:lnTo>
                      <a:pt x="86" y="101"/>
                    </a:lnTo>
                    <a:lnTo>
                      <a:pt x="88" y="99"/>
                    </a:lnTo>
                    <a:lnTo>
                      <a:pt x="89" y="97"/>
                    </a:lnTo>
                    <a:lnTo>
                      <a:pt x="91" y="94"/>
                    </a:lnTo>
                    <a:lnTo>
                      <a:pt x="91" y="90"/>
                    </a:lnTo>
                    <a:lnTo>
                      <a:pt x="91" y="15"/>
                    </a:lnTo>
                    <a:lnTo>
                      <a:pt x="91" y="12"/>
                    </a:lnTo>
                    <a:lnTo>
                      <a:pt x="89" y="9"/>
                    </a:lnTo>
                    <a:lnTo>
                      <a:pt x="88" y="7"/>
                    </a:lnTo>
                    <a:lnTo>
                      <a:pt x="86" y="5"/>
                    </a:lnTo>
                    <a:lnTo>
                      <a:pt x="84" y="2"/>
                    </a:lnTo>
                    <a:lnTo>
                      <a:pt x="82" y="1"/>
                    </a:lnTo>
                    <a:lnTo>
                      <a:pt x="79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856;p24">
                <a:extLst>
                  <a:ext uri="{FF2B5EF4-FFF2-40B4-BE49-F238E27FC236}">
                    <a16:creationId xmlns:a16="http://schemas.microsoft.com/office/drawing/2014/main" id="{641C0090-291C-006D-EDE9-01F11A18688C}"/>
                  </a:ext>
                </a:extLst>
              </p:cNvPr>
              <p:cNvSpPr/>
              <p:nvPr/>
            </p:nvSpPr>
            <p:spPr>
              <a:xfrm>
                <a:off x="3411538" y="1522413"/>
                <a:ext cx="28575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5" extrusionOk="0">
                    <a:moveTo>
                      <a:pt x="75" y="105"/>
                    </a:moveTo>
                    <a:lnTo>
                      <a:pt x="79" y="105"/>
                    </a:lnTo>
                    <a:lnTo>
                      <a:pt x="81" y="104"/>
                    </a:lnTo>
                    <a:lnTo>
                      <a:pt x="84" y="102"/>
                    </a:lnTo>
                    <a:lnTo>
                      <a:pt x="86" y="101"/>
                    </a:lnTo>
                    <a:lnTo>
                      <a:pt x="88" y="99"/>
                    </a:lnTo>
                    <a:lnTo>
                      <a:pt x="89" y="96"/>
                    </a:lnTo>
                    <a:lnTo>
                      <a:pt x="91" y="93"/>
                    </a:lnTo>
                    <a:lnTo>
                      <a:pt x="91" y="90"/>
                    </a:lnTo>
                    <a:lnTo>
                      <a:pt x="91" y="15"/>
                    </a:lnTo>
                    <a:lnTo>
                      <a:pt x="91" y="12"/>
                    </a:lnTo>
                    <a:lnTo>
                      <a:pt x="89" y="9"/>
                    </a:lnTo>
                    <a:lnTo>
                      <a:pt x="88" y="7"/>
                    </a:lnTo>
                    <a:lnTo>
                      <a:pt x="86" y="4"/>
                    </a:lnTo>
                    <a:lnTo>
                      <a:pt x="84" y="2"/>
                    </a:lnTo>
                    <a:lnTo>
                      <a:pt x="81" y="1"/>
                    </a:lnTo>
                    <a:lnTo>
                      <a:pt x="79" y="0"/>
                    </a:lnTo>
                    <a:lnTo>
                      <a:pt x="75" y="0"/>
                    </a:lnTo>
                    <a:lnTo>
                      <a:pt x="0" y="0"/>
                    </a:lnTo>
                    <a:lnTo>
                      <a:pt x="0" y="105"/>
                    </a:lnTo>
                    <a:lnTo>
                      <a:pt x="45" y="105"/>
                    </a:lnTo>
                    <a:lnTo>
                      <a:pt x="75" y="105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857;p24">
                <a:extLst>
                  <a:ext uri="{FF2B5EF4-FFF2-40B4-BE49-F238E27FC236}">
                    <a16:creationId xmlns:a16="http://schemas.microsoft.com/office/drawing/2014/main" id="{3B9B9627-B5AB-8DFD-5644-DBFF1264E7A5}"/>
                  </a:ext>
                </a:extLst>
              </p:cNvPr>
              <p:cNvSpPr/>
              <p:nvPr/>
            </p:nvSpPr>
            <p:spPr>
              <a:xfrm>
                <a:off x="3354388" y="1522413"/>
                <a:ext cx="47625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05" extrusionOk="0">
                    <a:moveTo>
                      <a:pt x="151" y="105"/>
                    </a:moveTo>
                    <a:lnTo>
                      <a:pt x="151" y="0"/>
                    </a:lnTo>
                    <a:lnTo>
                      <a:pt x="0" y="0"/>
                    </a:lnTo>
                    <a:lnTo>
                      <a:pt x="0" y="105"/>
                    </a:lnTo>
                    <a:lnTo>
                      <a:pt x="45" y="105"/>
                    </a:lnTo>
                    <a:lnTo>
                      <a:pt x="151" y="105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858;p24">
                <a:extLst>
                  <a:ext uri="{FF2B5EF4-FFF2-40B4-BE49-F238E27FC236}">
                    <a16:creationId xmlns:a16="http://schemas.microsoft.com/office/drawing/2014/main" id="{A8127281-2D3A-C3EA-2F1C-FFAA7391BEF1}"/>
                  </a:ext>
                </a:extLst>
              </p:cNvPr>
              <p:cNvSpPr/>
              <p:nvPr/>
            </p:nvSpPr>
            <p:spPr>
              <a:xfrm>
                <a:off x="3316288" y="1522413"/>
                <a:ext cx="28575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105" extrusionOk="0">
                    <a:moveTo>
                      <a:pt x="0" y="15"/>
                    </a:moveTo>
                    <a:lnTo>
                      <a:pt x="0" y="90"/>
                    </a:lnTo>
                    <a:lnTo>
                      <a:pt x="0" y="93"/>
                    </a:lnTo>
                    <a:lnTo>
                      <a:pt x="1" y="96"/>
                    </a:lnTo>
                    <a:lnTo>
                      <a:pt x="3" y="99"/>
                    </a:lnTo>
                    <a:lnTo>
                      <a:pt x="4" y="101"/>
                    </a:lnTo>
                    <a:lnTo>
                      <a:pt x="6" y="102"/>
                    </a:lnTo>
                    <a:lnTo>
                      <a:pt x="10" y="104"/>
                    </a:lnTo>
                    <a:lnTo>
                      <a:pt x="12" y="105"/>
                    </a:lnTo>
                    <a:lnTo>
                      <a:pt x="15" y="105"/>
                    </a:lnTo>
                    <a:lnTo>
                      <a:pt x="90" y="105"/>
                    </a:lnTo>
                    <a:lnTo>
                      <a:pt x="90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10" y="1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3" y="7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" name="Google Shape;859;p24">
              <a:extLst>
                <a:ext uri="{FF2B5EF4-FFF2-40B4-BE49-F238E27FC236}">
                  <a16:creationId xmlns:a16="http://schemas.microsoft.com/office/drawing/2014/main" id="{79DDF9AF-6E2A-1CB7-BCC0-B7C376FF0089}"/>
                </a:ext>
              </a:extLst>
            </p:cNvPr>
            <p:cNvGrpSpPr/>
            <p:nvPr/>
          </p:nvGrpSpPr>
          <p:grpSpPr>
            <a:xfrm>
              <a:off x="4040324" y="4314358"/>
              <a:ext cx="287337" cy="273050"/>
              <a:chOff x="5465763" y="1358900"/>
              <a:chExt cx="287337" cy="273050"/>
            </a:xfrm>
          </p:grpSpPr>
          <p:sp>
            <p:nvSpPr>
              <p:cNvPr id="67" name="Google Shape;860;p24">
                <a:extLst>
                  <a:ext uri="{FF2B5EF4-FFF2-40B4-BE49-F238E27FC236}">
                    <a16:creationId xmlns:a16="http://schemas.microsoft.com/office/drawing/2014/main" id="{7EBB06DC-8540-4522-68AE-F1F363AA715D}"/>
                  </a:ext>
                </a:extLst>
              </p:cNvPr>
              <p:cNvSpPr/>
              <p:nvPr/>
            </p:nvSpPr>
            <p:spPr>
              <a:xfrm>
                <a:off x="5586413" y="1446213"/>
                <a:ext cx="762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41" extrusionOk="0">
                    <a:moveTo>
                      <a:pt x="106" y="75"/>
                    </a:moveTo>
                    <a:lnTo>
                      <a:pt x="106" y="72"/>
                    </a:lnTo>
                    <a:lnTo>
                      <a:pt x="107" y="70"/>
                    </a:lnTo>
                    <a:lnTo>
                      <a:pt x="108" y="66"/>
                    </a:lnTo>
                    <a:lnTo>
                      <a:pt x="110" y="64"/>
                    </a:lnTo>
                    <a:lnTo>
                      <a:pt x="112" y="63"/>
                    </a:lnTo>
                    <a:lnTo>
                      <a:pt x="115" y="61"/>
                    </a:lnTo>
                    <a:lnTo>
                      <a:pt x="117" y="61"/>
                    </a:lnTo>
                    <a:lnTo>
                      <a:pt x="121" y="60"/>
                    </a:lnTo>
                    <a:lnTo>
                      <a:pt x="124" y="60"/>
                    </a:lnTo>
                    <a:lnTo>
                      <a:pt x="126" y="61"/>
                    </a:lnTo>
                    <a:lnTo>
                      <a:pt x="129" y="63"/>
                    </a:lnTo>
                    <a:lnTo>
                      <a:pt x="131" y="64"/>
                    </a:lnTo>
                    <a:lnTo>
                      <a:pt x="133" y="66"/>
                    </a:lnTo>
                    <a:lnTo>
                      <a:pt x="134" y="70"/>
                    </a:lnTo>
                    <a:lnTo>
                      <a:pt x="136" y="72"/>
                    </a:lnTo>
                    <a:lnTo>
                      <a:pt x="136" y="75"/>
                    </a:lnTo>
                    <a:lnTo>
                      <a:pt x="136" y="165"/>
                    </a:lnTo>
                    <a:lnTo>
                      <a:pt x="136" y="168"/>
                    </a:lnTo>
                    <a:lnTo>
                      <a:pt x="134" y="171"/>
                    </a:lnTo>
                    <a:lnTo>
                      <a:pt x="133" y="174"/>
                    </a:lnTo>
                    <a:lnTo>
                      <a:pt x="131" y="176"/>
                    </a:lnTo>
                    <a:lnTo>
                      <a:pt x="129" y="178"/>
                    </a:lnTo>
                    <a:lnTo>
                      <a:pt x="126" y="179"/>
                    </a:lnTo>
                    <a:lnTo>
                      <a:pt x="124" y="180"/>
                    </a:lnTo>
                    <a:lnTo>
                      <a:pt x="121" y="180"/>
                    </a:lnTo>
                    <a:lnTo>
                      <a:pt x="117" y="180"/>
                    </a:lnTo>
                    <a:lnTo>
                      <a:pt x="115" y="179"/>
                    </a:lnTo>
                    <a:lnTo>
                      <a:pt x="112" y="178"/>
                    </a:lnTo>
                    <a:lnTo>
                      <a:pt x="110" y="176"/>
                    </a:lnTo>
                    <a:lnTo>
                      <a:pt x="108" y="174"/>
                    </a:lnTo>
                    <a:lnTo>
                      <a:pt x="107" y="171"/>
                    </a:lnTo>
                    <a:lnTo>
                      <a:pt x="106" y="168"/>
                    </a:lnTo>
                    <a:lnTo>
                      <a:pt x="106" y="165"/>
                    </a:lnTo>
                    <a:lnTo>
                      <a:pt x="106" y="75"/>
                    </a:lnTo>
                    <a:close/>
                    <a:moveTo>
                      <a:pt x="121" y="241"/>
                    </a:moveTo>
                    <a:lnTo>
                      <a:pt x="132" y="240"/>
                    </a:lnTo>
                    <a:lnTo>
                      <a:pt x="145" y="238"/>
                    </a:lnTo>
                    <a:lnTo>
                      <a:pt x="156" y="236"/>
                    </a:lnTo>
                    <a:lnTo>
                      <a:pt x="168" y="232"/>
                    </a:lnTo>
                    <a:lnTo>
                      <a:pt x="177" y="226"/>
                    </a:lnTo>
                    <a:lnTo>
                      <a:pt x="188" y="220"/>
                    </a:lnTo>
                    <a:lnTo>
                      <a:pt x="197" y="213"/>
                    </a:lnTo>
                    <a:lnTo>
                      <a:pt x="205" y="206"/>
                    </a:lnTo>
                    <a:lnTo>
                      <a:pt x="214" y="197"/>
                    </a:lnTo>
                    <a:lnTo>
                      <a:pt x="220" y="188"/>
                    </a:lnTo>
                    <a:lnTo>
                      <a:pt x="227" y="178"/>
                    </a:lnTo>
                    <a:lnTo>
                      <a:pt x="231" y="167"/>
                    </a:lnTo>
                    <a:lnTo>
                      <a:pt x="235" y="156"/>
                    </a:lnTo>
                    <a:lnTo>
                      <a:pt x="238" y="145"/>
                    </a:lnTo>
                    <a:lnTo>
                      <a:pt x="241" y="133"/>
                    </a:lnTo>
                    <a:lnTo>
                      <a:pt x="241" y="120"/>
                    </a:lnTo>
                    <a:lnTo>
                      <a:pt x="241" y="108"/>
                    </a:lnTo>
                    <a:lnTo>
                      <a:pt x="238" y="96"/>
                    </a:lnTo>
                    <a:lnTo>
                      <a:pt x="235" y="85"/>
                    </a:lnTo>
                    <a:lnTo>
                      <a:pt x="231" y="74"/>
                    </a:lnTo>
                    <a:lnTo>
                      <a:pt x="227" y="63"/>
                    </a:lnTo>
                    <a:lnTo>
                      <a:pt x="220" y="53"/>
                    </a:lnTo>
                    <a:lnTo>
                      <a:pt x="214" y="44"/>
                    </a:lnTo>
                    <a:lnTo>
                      <a:pt x="205" y="35"/>
                    </a:lnTo>
                    <a:lnTo>
                      <a:pt x="197" y="28"/>
                    </a:lnTo>
                    <a:lnTo>
                      <a:pt x="188" y="20"/>
                    </a:lnTo>
                    <a:lnTo>
                      <a:pt x="177" y="15"/>
                    </a:lnTo>
                    <a:lnTo>
                      <a:pt x="168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1"/>
                    </a:lnTo>
                    <a:lnTo>
                      <a:pt x="121" y="0"/>
                    </a:lnTo>
                    <a:lnTo>
                      <a:pt x="109" y="1"/>
                    </a:lnTo>
                    <a:lnTo>
                      <a:pt x="96" y="2"/>
                    </a:lnTo>
                    <a:lnTo>
                      <a:pt x="85" y="5"/>
                    </a:lnTo>
                    <a:lnTo>
                      <a:pt x="73" y="9"/>
                    </a:lnTo>
                    <a:lnTo>
                      <a:pt x="64" y="15"/>
                    </a:lnTo>
                    <a:lnTo>
                      <a:pt x="53" y="20"/>
                    </a:lnTo>
                    <a:lnTo>
                      <a:pt x="44" y="28"/>
                    </a:lnTo>
                    <a:lnTo>
                      <a:pt x="36" y="35"/>
                    </a:lnTo>
                    <a:lnTo>
                      <a:pt x="27" y="44"/>
                    </a:lnTo>
                    <a:lnTo>
                      <a:pt x="21" y="53"/>
                    </a:lnTo>
                    <a:lnTo>
                      <a:pt x="14" y="63"/>
                    </a:lnTo>
                    <a:lnTo>
                      <a:pt x="10" y="74"/>
                    </a:lnTo>
                    <a:lnTo>
                      <a:pt x="6" y="85"/>
                    </a:lnTo>
                    <a:lnTo>
                      <a:pt x="3" y="96"/>
                    </a:lnTo>
                    <a:lnTo>
                      <a:pt x="0" y="108"/>
                    </a:lnTo>
                    <a:lnTo>
                      <a:pt x="0" y="120"/>
                    </a:lnTo>
                    <a:lnTo>
                      <a:pt x="0" y="133"/>
                    </a:lnTo>
                    <a:lnTo>
                      <a:pt x="3" y="145"/>
                    </a:lnTo>
                    <a:lnTo>
                      <a:pt x="6" y="156"/>
                    </a:lnTo>
                    <a:lnTo>
                      <a:pt x="10" y="167"/>
                    </a:lnTo>
                    <a:lnTo>
                      <a:pt x="14" y="178"/>
                    </a:lnTo>
                    <a:lnTo>
                      <a:pt x="21" y="188"/>
                    </a:lnTo>
                    <a:lnTo>
                      <a:pt x="27" y="197"/>
                    </a:lnTo>
                    <a:lnTo>
                      <a:pt x="36" y="206"/>
                    </a:lnTo>
                    <a:lnTo>
                      <a:pt x="44" y="213"/>
                    </a:lnTo>
                    <a:lnTo>
                      <a:pt x="53" y="220"/>
                    </a:lnTo>
                    <a:lnTo>
                      <a:pt x="64" y="226"/>
                    </a:lnTo>
                    <a:lnTo>
                      <a:pt x="73" y="232"/>
                    </a:lnTo>
                    <a:lnTo>
                      <a:pt x="85" y="236"/>
                    </a:lnTo>
                    <a:lnTo>
                      <a:pt x="96" y="238"/>
                    </a:lnTo>
                    <a:lnTo>
                      <a:pt x="109" y="240"/>
                    </a:lnTo>
                    <a:lnTo>
                      <a:pt x="121" y="241"/>
                    </a:lnTo>
                    <a:close/>
                  </a:path>
                </a:pathLst>
              </a:custGeom>
              <a:solidFill>
                <a:srgbClr val="F6543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861;p24">
                <a:extLst>
                  <a:ext uri="{FF2B5EF4-FFF2-40B4-BE49-F238E27FC236}">
                    <a16:creationId xmlns:a16="http://schemas.microsoft.com/office/drawing/2014/main" id="{0373517D-37D1-F319-9E3B-A41ADD2AE988}"/>
                  </a:ext>
                </a:extLst>
              </p:cNvPr>
              <p:cNvSpPr/>
              <p:nvPr/>
            </p:nvSpPr>
            <p:spPr>
              <a:xfrm>
                <a:off x="5643563" y="1358900"/>
                <a:ext cx="76200" cy="77788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42" extrusionOk="0">
                    <a:moveTo>
                      <a:pt x="105" y="77"/>
                    </a:moveTo>
                    <a:lnTo>
                      <a:pt x="106" y="73"/>
                    </a:lnTo>
                    <a:lnTo>
                      <a:pt x="107" y="70"/>
                    </a:lnTo>
                    <a:lnTo>
                      <a:pt x="108" y="68"/>
                    </a:lnTo>
                    <a:lnTo>
                      <a:pt x="110" y="66"/>
                    </a:lnTo>
                    <a:lnTo>
                      <a:pt x="112" y="64"/>
                    </a:lnTo>
                    <a:lnTo>
                      <a:pt x="114" y="63"/>
                    </a:lnTo>
                    <a:lnTo>
                      <a:pt x="118" y="62"/>
                    </a:lnTo>
                    <a:lnTo>
                      <a:pt x="120" y="62"/>
                    </a:lnTo>
                    <a:lnTo>
                      <a:pt x="123" y="62"/>
                    </a:lnTo>
                    <a:lnTo>
                      <a:pt x="126" y="63"/>
                    </a:lnTo>
                    <a:lnTo>
                      <a:pt x="128" y="64"/>
                    </a:lnTo>
                    <a:lnTo>
                      <a:pt x="130" y="66"/>
                    </a:lnTo>
                    <a:lnTo>
                      <a:pt x="133" y="68"/>
                    </a:lnTo>
                    <a:lnTo>
                      <a:pt x="134" y="70"/>
                    </a:lnTo>
                    <a:lnTo>
                      <a:pt x="135" y="73"/>
                    </a:lnTo>
                    <a:lnTo>
                      <a:pt x="135" y="77"/>
                    </a:lnTo>
                    <a:lnTo>
                      <a:pt x="135" y="167"/>
                    </a:lnTo>
                    <a:lnTo>
                      <a:pt x="135" y="170"/>
                    </a:lnTo>
                    <a:lnTo>
                      <a:pt x="134" y="172"/>
                    </a:lnTo>
                    <a:lnTo>
                      <a:pt x="133" y="175"/>
                    </a:lnTo>
                    <a:lnTo>
                      <a:pt x="130" y="177"/>
                    </a:lnTo>
                    <a:lnTo>
                      <a:pt x="128" y="178"/>
                    </a:lnTo>
                    <a:lnTo>
                      <a:pt x="126" y="181"/>
                    </a:lnTo>
                    <a:lnTo>
                      <a:pt x="123" y="182"/>
                    </a:lnTo>
                    <a:lnTo>
                      <a:pt x="120" y="182"/>
                    </a:lnTo>
                    <a:lnTo>
                      <a:pt x="118" y="182"/>
                    </a:lnTo>
                    <a:lnTo>
                      <a:pt x="114" y="181"/>
                    </a:lnTo>
                    <a:lnTo>
                      <a:pt x="112" y="178"/>
                    </a:lnTo>
                    <a:lnTo>
                      <a:pt x="110" y="177"/>
                    </a:lnTo>
                    <a:lnTo>
                      <a:pt x="108" y="175"/>
                    </a:lnTo>
                    <a:lnTo>
                      <a:pt x="107" y="172"/>
                    </a:lnTo>
                    <a:lnTo>
                      <a:pt x="106" y="170"/>
                    </a:lnTo>
                    <a:lnTo>
                      <a:pt x="105" y="167"/>
                    </a:lnTo>
                    <a:lnTo>
                      <a:pt x="105" y="77"/>
                    </a:lnTo>
                    <a:close/>
                    <a:moveTo>
                      <a:pt x="120" y="242"/>
                    </a:moveTo>
                    <a:lnTo>
                      <a:pt x="133" y="241"/>
                    </a:lnTo>
                    <a:lnTo>
                      <a:pt x="144" y="240"/>
                    </a:lnTo>
                    <a:lnTo>
                      <a:pt x="156" y="236"/>
                    </a:lnTo>
                    <a:lnTo>
                      <a:pt x="167" y="232"/>
                    </a:lnTo>
                    <a:lnTo>
                      <a:pt x="178" y="227"/>
                    </a:lnTo>
                    <a:lnTo>
                      <a:pt x="187" y="221"/>
                    </a:lnTo>
                    <a:lnTo>
                      <a:pt x="197" y="214"/>
                    </a:lnTo>
                    <a:lnTo>
                      <a:pt x="206" y="206"/>
                    </a:lnTo>
                    <a:lnTo>
                      <a:pt x="213" y="198"/>
                    </a:lnTo>
                    <a:lnTo>
                      <a:pt x="221" y="188"/>
                    </a:lnTo>
                    <a:lnTo>
                      <a:pt x="226" y="178"/>
                    </a:lnTo>
                    <a:lnTo>
                      <a:pt x="231" y="168"/>
                    </a:lnTo>
                    <a:lnTo>
                      <a:pt x="236" y="157"/>
                    </a:lnTo>
                    <a:lnTo>
                      <a:pt x="238" y="145"/>
                    </a:lnTo>
                    <a:lnTo>
                      <a:pt x="240" y="133"/>
                    </a:lnTo>
                    <a:lnTo>
                      <a:pt x="241" y="122"/>
                    </a:lnTo>
                    <a:lnTo>
                      <a:pt x="240" y="109"/>
                    </a:lnTo>
                    <a:lnTo>
                      <a:pt x="238" y="97"/>
                    </a:lnTo>
                    <a:lnTo>
                      <a:pt x="236" y="85"/>
                    </a:lnTo>
                    <a:lnTo>
                      <a:pt x="231" y="74"/>
                    </a:lnTo>
                    <a:lnTo>
                      <a:pt x="226" y="64"/>
                    </a:lnTo>
                    <a:lnTo>
                      <a:pt x="221" y="54"/>
                    </a:lnTo>
                    <a:lnTo>
                      <a:pt x="213" y="44"/>
                    </a:lnTo>
                    <a:lnTo>
                      <a:pt x="206" y="36"/>
                    </a:lnTo>
                    <a:lnTo>
                      <a:pt x="197" y="28"/>
                    </a:lnTo>
                    <a:lnTo>
                      <a:pt x="187" y="22"/>
                    </a:lnTo>
                    <a:lnTo>
                      <a:pt x="178" y="15"/>
                    </a:lnTo>
                    <a:lnTo>
                      <a:pt x="167" y="10"/>
                    </a:lnTo>
                    <a:lnTo>
                      <a:pt x="156" y="7"/>
                    </a:lnTo>
                    <a:lnTo>
                      <a:pt x="144" y="4"/>
                    </a:lnTo>
                    <a:lnTo>
                      <a:pt x="133" y="2"/>
                    </a:lnTo>
                    <a:lnTo>
                      <a:pt x="120" y="0"/>
                    </a:lnTo>
                    <a:lnTo>
                      <a:pt x="108" y="2"/>
                    </a:lnTo>
                    <a:lnTo>
                      <a:pt x="96" y="4"/>
                    </a:lnTo>
                    <a:lnTo>
                      <a:pt x="84" y="6"/>
                    </a:lnTo>
                    <a:lnTo>
                      <a:pt x="74" y="10"/>
                    </a:lnTo>
                    <a:lnTo>
                      <a:pt x="63" y="15"/>
                    </a:lnTo>
                    <a:lnTo>
                      <a:pt x="53" y="22"/>
                    </a:lnTo>
                    <a:lnTo>
                      <a:pt x="44" y="28"/>
                    </a:lnTo>
                    <a:lnTo>
                      <a:pt x="35" y="36"/>
                    </a:lnTo>
                    <a:lnTo>
                      <a:pt x="27" y="44"/>
                    </a:lnTo>
                    <a:lnTo>
                      <a:pt x="20" y="54"/>
                    </a:lnTo>
                    <a:lnTo>
                      <a:pt x="15" y="64"/>
                    </a:lnTo>
                    <a:lnTo>
                      <a:pt x="9" y="74"/>
                    </a:lnTo>
                    <a:lnTo>
                      <a:pt x="5" y="85"/>
                    </a:lnTo>
                    <a:lnTo>
                      <a:pt x="2" y="97"/>
                    </a:lnTo>
                    <a:lnTo>
                      <a:pt x="1" y="109"/>
                    </a:lnTo>
                    <a:lnTo>
                      <a:pt x="0" y="122"/>
                    </a:lnTo>
                    <a:lnTo>
                      <a:pt x="1" y="133"/>
                    </a:lnTo>
                    <a:lnTo>
                      <a:pt x="2" y="145"/>
                    </a:lnTo>
                    <a:lnTo>
                      <a:pt x="5" y="157"/>
                    </a:lnTo>
                    <a:lnTo>
                      <a:pt x="9" y="168"/>
                    </a:lnTo>
                    <a:lnTo>
                      <a:pt x="15" y="178"/>
                    </a:lnTo>
                    <a:lnTo>
                      <a:pt x="20" y="188"/>
                    </a:lnTo>
                    <a:lnTo>
                      <a:pt x="27" y="198"/>
                    </a:lnTo>
                    <a:lnTo>
                      <a:pt x="35" y="206"/>
                    </a:lnTo>
                    <a:lnTo>
                      <a:pt x="44" y="214"/>
                    </a:lnTo>
                    <a:lnTo>
                      <a:pt x="53" y="221"/>
                    </a:lnTo>
                    <a:lnTo>
                      <a:pt x="63" y="227"/>
                    </a:lnTo>
                    <a:lnTo>
                      <a:pt x="74" y="232"/>
                    </a:lnTo>
                    <a:lnTo>
                      <a:pt x="84" y="236"/>
                    </a:lnTo>
                    <a:lnTo>
                      <a:pt x="96" y="240"/>
                    </a:lnTo>
                    <a:lnTo>
                      <a:pt x="108" y="241"/>
                    </a:lnTo>
                    <a:lnTo>
                      <a:pt x="120" y="242"/>
                    </a:lnTo>
                    <a:close/>
                  </a:path>
                </a:pathLst>
              </a:custGeom>
              <a:solidFill>
                <a:srgbClr val="F6543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862;p24">
                <a:extLst>
                  <a:ext uri="{FF2B5EF4-FFF2-40B4-BE49-F238E27FC236}">
                    <a16:creationId xmlns:a16="http://schemas.microsoft.com/office/drawing/2014/main" id="{A26A697A-1879-776B-33FA-2E0A1C159B0B}"/>
                  </a:ext>
                </a:extLst>
              </p:cNvPr>
              <p:cNvSpPr/>
              <p:nvPr/>
            </p:nvSpPr>
            <p:spPr>
              <a:xfrm>
                <a:off x="5465763" y="1517650"/>
                <a:ext cx="571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180" h="302" extrusionOk="0">
                    <a:moveTo>
                      <a:pt x="165" y="0"/>
                    </a:moveTo>
                    <a:lnTo>
                      <a:pt x="15" y="0"/>
                    </a:lnTo>
                    <a:lnTo>
                      <a:pt x="12" y="0"/>
                    </a:lnTo>
                    <a:lnTo>
                      <a:pt x="9" y="1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287"/>
                    </a:lnTo>
                    <a:lnTo>
                      <a:pt x="0" y="289"/>
                    </a:lnTo>
                    <a:lnTo>
                      <a:pt x="1" y="292"/>
                    </a:lnTo>
                    <a:lnTo>
                      <a:pt x="2" y="294"/>
                    </a:lnTo>
                    <a:lnTo>
                      <a:pt x="4" y="296"/>
                    </a:lnTo>
                    <a:lnTo>
                      <a:pt x="6" y="298"/>
                    </a:lnTo>
                    <a:lnTo>
                      <a:pt x="9" y="299"/>
                    </a:lnTo>
                    <a:lnTo>
                      <a:pt x="12" y="301"/>
                    </a:lnTo>
                    <a:lnTo>
                      <a:pt x="15" y="302"/>
                    </a:lnTo>
                    <a:lnTo>
                      <a:pt x="165" y="302"/>
                    </a:lnTo>
                    <a:lnTo>
                      <a:pt x="168" y="301"/>
                    </a:lnTo>
                    <a:lnTo>
                      <a:pt x="172" y="299"/>
                    </a:lnTo>
                    <a:lnTo>
                      <a:pt x="174" y="298"/>
                    </a:lnTo>
                    <a:lnTo>
                      <a:pt x="176" y="296"/>
                    </a:lnTo>
                    <a:lnTo>
                      <a:pt x="178" y="294"/>
                    </a:lnTo>
                    <a:lnTo>
                      <a:pt x="179" y="292"/>
                    </a:lnTo>
                    <a:lnTo>
                      <a:pt x="180" y="289"/>
                    </a:lnTo>
                    <a:lnTo>
                      <a:pt x="180" y="287"/>
                    </a:lnTo>
                    <a:lnTo>
                      <a:pt x="180" y="15"/>
                    </a:lnTo>
                    <a:lnTo>
                      <a:pt x="180" y="12"/>
                    </a:lnTo>
                    <a:lnTo>
                      <a:pt x="179" y="9"/>
                    </a:lnTo>
                    <a:lnTo>
                      <a:pt x="178" y="7"/>
                    </a:lnTo>
                    <a:lnTo>
                      <a:pt x="176" y="4"/>
                    </a:lnTo>
                    <a:lnTo>
                      <a:pt x="174" y="2"/>
                    </a:lnTo>
                    <a:lnTo>
                      <a:pt x="172" y="1"/>
                    </a:lnTo>
                    <a:lnTo>
                      <a:pt x="168" y="0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F6543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863;p24">
                <a:extLst>
                  <a:ext uri="{FF2B5EF4-FFF2-40B4-BE49-F238E27FC236}">
                    <a16:creationId xmlns:a16="http://schemas.microsoft.com/office/drawing/2014/main" id="{1D3206FE-94D5-588C-D05A-FF3D3A4A2592}"/>
                  </a:ext>
                </a:extLst>
              </p:cNvPr>
              <p:cNvSpPr/>
              <p:nvPr/>
            </p:nvSpPr>
            <p:spPr>
              <a:xfrm>
                <a:off x="5527675" y="1527175"/>
                <a:ext cx="225425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708" h="331" extrusionOk="0">
                    <a:moveTo>
                      <a:pt x="704" y="125"/>
                    </a:moveTo>
                    <a:lnTo>
                      <a:pt x="695" y="117"/>
                    </a:lnTo>
                    <a:lnTo>
                      <a:pt x="688" y="110"/>
                    </a:lnTo>
                    <a:lnTo>
                      <a:pt x="680" y="104"/>
                    </a:lnTo>
                    <a:lnTo>
                      <a:pt x="673" y="99"/>
                    </a:lnTo>
                    <a:lnTo>
                      <a:pt x="665" y="95"/>
                    </a:lnTo>
                    <a:lnTo>
                      <a:pt x="658" y="91"/>
                    </a:lnTo>
                    <a:lnTo>
                      <a:pt x="650" y="89"/>
                    </a:lnTo>
                    <a:lnTo>
                      <a:pt x="644" y="87"/>
                    </a:lnTo>
                    <a:lnTo>
                      <a:pt x="636" y="85"/>
                    </a:lnTo>
                    <a:lnTo>
                      <a:pt x="629" y="85"/>
                    </a:lnTo>
                    <a:lnTo>
                      <a:pt x="622" y="85"/>
                    </a:lnTo>
                    <a:lnTo>
                      <a:pt x="615" y="85"/>
                    </a:lnTo>
                    <a:lnTo>
                      <a:pt x="599" y="88"/>
                    </a:lnTo>
                    <a:lnTo>
                      <a:pt x="583" y="91"/>
                    </a:lnTo>
                    <a:lnTo>
                      <a:pt x="507" y="115"/>
                    </a:lnTo>
                    <a:lnTo>
                      <a:pt x="505" y="127"/>
                    </a:lnTo>
                    <a:lnTo>
                      <a:pt x="502" y="137"/>
                    </a:lnTo>
                    <a:lnTo>
                      <a:pt x="497" y="147"/>
                    </a:lnTo>
                    <a:lnTo>
                      <a:pt x="491" y="157"/>
                    </a:lnTo>
                    <a:lnTo>
                      <a:pt x="486" y="162"/>
                    </a:lnTo>
                    <a:lnTo>
                      <a:pt x="480" y="166"/>
                    </a:lnTo>
                    <a:lnTo>
                      <a:pt x="474" y="171"/>
                    </a:lnTo>
                    <a:lnTo>
                      <a:pt x="468" y="175"/>
                    </a:lnTo>
                    <a:lnTo>
                      <a:pt x="460" y="177"/>
                    </a:lnTo>
                    <a:lnTo>
                      <a:pt x="453" y="179"/>
                    </a:lnTo>
                    <a:lnTo>
                      <a:pt x="445" y="180"/>
                    </a:lnTo>
                    <a:lnTo>
                      <a:pt x="437" y="180"/>
                    </a:lnTo>
                    <a:lnTo>
                      <a:pt x="422" y="180"/>
                    </a:lnTo>
                    <a:lnTo>
                      <a:pt x="226" y="180"/>
                    </a:lnTo>
                    <a:lnTo>
                      <a:pt x="223" y="180"/>
                    </a:lnTo>
                    <a:lnTo>
                      <a:pt x="220" y="179"/>
                    </a:lnTo>
                    <a:lnTo>
                      <a:pt x="218" y="178"/>
                    </a:lnTo>
                    <a:lnTo>
                      <a:pt x="216" y="176"/>
                    </a:lnTo>
                    <a:lnTo>
                      <a:pt x="214" y="174"/>
                    </a:lnTo>
                    <a:lnTo>
                      <a:pt x="213" y="172"/>
                    </a:lnTo>
                    <a:lnTo>
                      <a:pt x="211" y="169"/>
                    </a:lnTo>
                    <a:lnTo>
                      <a:pt x="211" y="165"/>
                    </a:lnTo>
                    <a:lnTo>
                      <a:pt x="211" y="162"/>
                    </a:lnTo>
                    <a:lnTo>
                      <a:pt x="213" y="160"/>
                    </a:lnTo>
                    <a:lnTo>
                      <a:pt x="214" y="157"/>
                    </a:lnTo>
                    <a:lnTo>
                      <a:pt x="216" y="155"/>
                    </a:lnTo>
                    <a:lnTo>
                      <a:pt x="218" y="154"/>
                    </a:lnTo>
                    <a:lnTo>
                      <a:pt x="220" y="151"/>
                    </a:lnTo>
                    <a:lnTo>
                      <a:pt x="223" y="151"/>
                    </a:lnTo>
                    <a:lnTo>
                      <a:pt x="226" y="150"/>
                    </a:lnTo>
                    <a:lnTo>
                      <a:pt x="422" y="150"/>
                    </a:lnTo>
                    <a:lnTo>
                      <a:pt x="437" y="150"/>
                    </a:lnTo>
                    <a:lnTo>
                      <a:pt x="446" y="149"/>
                    </a:lnTo>
                    <a:lnTo>
                      <a:pt x="455" y="147"/>
                    </a:lnTo>
                    <a:lnTo>
                      <a:pt x="461" y="143"/>
                    </a:lnTo>
                    <a:lnTo>
                      <a:pt x="468" y="137"/>
                    </a:lnTo>
                    <a:lnTo>
                      <a:pt x="472" y="130"/>
                    </a:lnTo>
                    <a:lnTo>
                      <a:pt x="475" y="122"/>
                    </a:lnTo>
                    <a:lnTo>
                      <a:pt x="477" y="114"/>
                    </a:lnTo>
                    <a:lnTo>
                      <a:pt x="478" y="105"/>
                    </a:lnTo>
                    <a:lnTo>
                      <a:pt x="478" y="102"/>
                    </a:lnTo>
                    <a:lnTo>
                      <a:pt x="478" y="98"/>
                    </a:lnTo>
                    <a:lnTo>
                      <a:pt x="474" y="90"/>
                    </a:lnTo>
                    <a:lnTo>
                      <a:pt x="470" y="84"/>
                    </a:lnTo>
                    <a:lnTo>
                      <a:pt x="465" y="76"/>
                    </a:lnTo>
                    <a:lnTo>
                      <a:pt x="458" y="71"/>
                    </a:lnTo>
                    <a:lnTo>
                      <a:pt x="451" y="67"/>
                    </a:lnTo>
                    <a:lnTo>
                      <a:pt x="442" y="63"/>
                    </a:lnTo>
                    <a:lnTo>
                      <a:pt x="432" y="61"/>
                    </a:lnTo>
                    <a:lnTo>
                      <a:pt x="422" y="60"/>
                    </a:lnTo>
                    <a:lnTo>
                      <a:pt x="410" y="60"/>
                    </a:lnTo>
                    <a:lnTo>
                      <a:pt x="399" y="60"/>
                    </a:lnTo>
                    <a:lnTo>
                      <a:pt x="389" y="60"/>
                    </a:lnTo>
                    <a:lnTo>
                      <a:pt x="381" y="60"/>
                    </a:lnTo>
                    <a:lnTo>
                      <a:pt x="373" y="60"/>
                    </a:lnTo>
                    <a:lnTo>
                      <a:pt x="365" y="60"/>
                    </a:lnTo>
                    <a:lnTo>
                      <a:pt x="356" y="60"/>
                    </a:lnTo>
                    <a:lnTo>
                      <a:pt x="349" y="60"/>
                    </a:lnTo>
                    <a:lnTo>
                      <a:pt x="339" y="60"/>
                    </a:lnTo>
                    <a:lnTo>
                      <a:pt x="330" y="60"/>
                    </a:lnTo>
                    <a:lnTo>
                      <a:pt x="320" y="60"/>
                    </a:lnTo>
                    <a:lnTo>
                      <a:pt x="307" y="60"/>
                    </a:lnTo>
                    <a:lnTo>
                      <a:pt x="288" y="46"/>
                    </a:lnTo>
                    <a:lnTo>
                      <a:pt x="267" y="33"/>
                    </a:lnTo>
                    <a:lnTo>
                      <a:pt x="246" y="24"/>
                    </a:lnTo>
                    <a:lnTo>
                      <a:pt x="225" y="15"/>
                    </a:lnTo>
                    <a:lnTo>
                      <a:pt x="204" y="9"/>
                    </a:lnTo>
                    <a:lnTo>
                      <a:pt x="181" y="3"/>
                    </a:lnTo>
                    <a:lnTo>
                      <a:pt x="159" y="1"/>
                    </a:lnTo>
                    <a:lnTo>
                      <a:pt x="136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0" y="1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3" y="7"/>
                    </a:lnTo>
                    <a:lnTo>
                      <a:pt x="1" y="10"/>
                    </a:lnTo>
                    <a:lnTo>
                      <a:pt x="1" y="12"/>
                    </a:lnTo>
                    <a:lnTo>
                      <a:pt x="0" y="15"/>
                    </a:lnTo>
                    <a:lnTo>
                      <a:pt x="0" y="223"/>
                    </a:lnTo>
                    <a:lnTo>
                      <a:pt x="1" y="229"/>
                    </a:lnTo>
                    <a:lnTo>
                      <a:pt x="3" y="232"/>
                    </a:lnTo>
                    <a:lnTo>
                      <a:pt x="7" y="236"/>
                    </a:lnTo>
                    <a:lnTo>
                      <a:pt x="11" y="238"/>
                    </a:lnTo>
                    <a:lnTo>
                      <a:pt x="53" y="252"/>
                    </a:lnTo>
                    <a:lnTo>
                      <a:pt x="90" y="265"/>
                    </a:lnTo>
                    <a:lnTo>
                      <a:pt x="123" y="277"/>
                    </a:lnTo>
                    <a:lnTo>
                      <a:pt x="154" y="288"/>
                    </a:lnTo>
                    <a:lnTo>
                      <a:pt x="205" y="306"/>
                    </a:lnTo>
                    <a:lnTo>
                      <a:pt x="247" y="320"/>
                    </a:lnTo>
                    <a:lnTo>
                      <a:pt x="264" y="325"/>
                    </a:lnTo>
                    <a:lnTo>
                      <a:pt x="281" y="328"/>
                    </a:lnTo>
                    <a:lnTo>
                      <a:pt x="296" y="331"/>
                    </a:lnTo>
                    <a:lnTo>
                      <a:pt x="311" y="331"/>
                    </a:lnTo>
                    <a:lnTo>
                      <a:pt x="321" y="331"/>
                    </a:lnTo>
                    <a:lnTo>
                      <a:pt x="329" y="329"/>
                    </a:lnTo>
                    <a:lnTo>
                      <a:pt x="338" y="328"/>
                    </a:lnTo>
                    <a:lnTo>
                      <a:pt x="348" y="326"/>
                    </a:lnTo>
                    <a:lnTo>
                      <a:pt x="366" y="321"/>
                    </a:lnTo>
                    <a:lnTo>
                      <a:pt x="386" y="313"/>
                    </a:lnTo>
                    <a:lnTo>
                      <a:pt x="408" y="303"/>
                    </a:lnTo>
                    <a:lnTo>
                      <a:pt x="433" y="291"/>
                    </a:lnTo>
                    <a:lnTo>
                      <a:pt x="461" y="276"/>
                    </a:lnTo>
                    <a:lnTo>
                      <a:pt x="494" y="258"/>
                    </a:lnTo>
                    <a:lnTo>
                      <a:pt x="513" y="247"/>
                    </a:lnTo>
                    <a:lnTo>
                      <a:pt x="533" y="236"/>
                    </a:lnTo>
                    <a:lnTo>
                      <a:pt x="557" y="223"/>
                    </a:lnTo>
                    <a:lnTo>
                      <a:pt x="581" y="210"/>
                    </a:lnTo>
                    <a:lnTo>
                      <a:pt x="607" y="196"/>
                    </a:lnTo>
                    <a:lnTo>
                      <a:pt x="636" y="181"/>
                    </a:lnTo>
                    <a:lnTo>
                      <a:pt x="667" y="165"/>
                    </a:lnTo>
                    <a:lnTo>
                      <a:pt x="699" y="149"/>
                    </a:lnTo>
                    <a:lnTo>
                      <a:pt x="703" y="147"/>
                    </a:lnTo>
                    <a:lnTo>
                      <a:pt x="705" y="145"/>
                    </a:lnTo>
                    <a:lnTo>
                      <a:pt x="707" y="142"/>
                    </a:lnTo>
                    <a:lnTo>
                      <a:pt x="708" y="139"/>
                    </a:lnTo>
                    <a:lnTo>
                      <a:pt x="708" y="134"/>
                    </a:lnTo>
                    <a:lnTo>
                      <a:pt x="707" y="131"/>
                    </a:lnTo>
                    <a:lnTo>
                      <a:pt x="706" y="128"/>
                    </a:lnTo>
                    <a:lnTo>
                      <a:pt x="704" y="125"/>
                    </a:lnTo>
                    <a:lnTo>
                      <a:pt x="704" y="125"/>
                    </a:lnTo>
                    <a:close/>
                  </a:path>
                </a:pathLst>
              </a:custGeom>
              <a:solidFill>
                <a:srgbClr val="F6543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12" name="Picture 111" descr="A picture containing graphics, logo, font, graphic design&#10;&#10;Description automatically generated">
            <a:extLst>
              <a:ext uri="{FF2B5EF4-FFF2-40B4-BE49-F238E27FC236}">
                <a16:creationId xmlns:a16="http://schemas.microsoft.com/office/drawing/2014/main" id="{D189D386-CCEB-C8D2-DD33-6DAF8AB29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982" y="2313176"/>
            <a:ext cx="1037341" cy="778006"/>
          </a:xfrm>
          <a:prstGeom prst="rect">
            <a:avLst/>
          </a:prstGeom>
        </p:spPr>
      </p:pic>
      <p:pic>
        <p:nvPicPr>
          <p:cNvPr id="114" name="Picture 113" descr="A picture containing logo, symbol, graphics, clipart&#10;&#10;Description automatically generated">
            <a:extLst>
              <a:ext uri="{FF2B5EF4-FFF2-40B4-BE49-F238E27FC236}">
                <a16:creationId xmlns:a16="http://schemas.microsoft.com/office/drawing/2014/main" id="{C36A3657-D3D0-3800-401F-F3CCF15CD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394" y="3925765"/>
            <a:ext cx="558971" cy="569704"/>
          </a:xfrm>
          <a:prstGeom prst="rect">
            <a:avLst/>
          </a:prstGeom>
        </p:spPr>
      </p:pic>
      <p:sp>
        <p:nvSpPr>
          <p:cNvPr id="115" name="Google Shape;809;p24">
            <a:extLst>
              <a:ext uri="{FF2B5EF4-FFF2-40B4-BE49-F238E27FC236}">
                <a16:creationId xmlns:a16="http://schemas.microsoft.com/office/drawing/2014/main" id="{6B4FB140-1136-83AB-B939-DA2789382AC9}"/>
              </a:ext>
            </a:extLst>
          </p:cNvPr>
          <p:cNvSpPr/>
          <p:nvPr/>
        </p:nvSpPr>
        <p:spPr>
          <a:xfrm>
            <a:off x="1340219" y="2253030"/>
            <a:ext cx="1031265" cy="1030244"/>
          </a:xfrm>
          <a:prstGeom prst="donut">
            <a:avLst>
              <a:gd name="adj" fmla="val 11199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492;p134">
            <a:extLst>
              <a:ext uri="{FF2B5EF4-FFF2-40B4-BE49-F238E27FC236}">
                <a16:creationId xmlns:a16="http://schemas.microsoft.com/office/drawing/2014/main" id="{4AFA9C27-E4F3-E523-AB45-67D28A8A462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0915" y="2426162"/>
            <a:ext cx="580032" cy="580032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Oval 118">
            <a:extLst>
              <a:ext uri="{FF2B5EF4-FFF2-40B4-BE49-F238E27FC236}">
                <a16:creationId xmlns:a16="http://schemas.microsoft.com/office/drawing/2014/main" id="{513FFEA5-572F-452A-E441-671846770CB2}"/>
              </a:ext>
            </a:extLst>
          </p:cNvPr>
          <p:cNvSpPr/>
          <p:nvPr/>
        </p:nvSpPr>
        <p:spPr>
          <a:xfrm>
            <a:off x="7068295" y="3748340"/>
            <a:ext cx="454337" cy="456847"/>
          </a:xfrm>
          <a:prstGeom prst="ellipse">
            <a:avLst/>
          </a:prstGeom>
          <a:solidFill>
            <a:srgbClr val="00ADC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/>
              <a:t>1</a:t>
            </a: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8F357F3A-0A57-2563-C493-C41FCBE6A9DB}"/>
              </a:ext>
            </a:extLst>
          </p:cNvPr>
          <p:cNvSpPr/>
          <p:nvPr/>
        </p:nvSpPr>
        <p:spPr>
          <a:xfrm>
            <a:off x="7067550" y="4502113"/>
            <a:ext cx="454337" cy="456847"/>
          </a:xfrm>
          <a:prstGeom prst="ellipse">
            <a:avLst/>
          </a:prstGeom>
          <a:solidFill>
            <a:srgbClr val="00ADC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/>
              <a:t>2</a:t>
            </a: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248BE8AE-4BAE-8D1A-DEA9-49A939A0F8AD}"/>
              </a:ext>
            </a:extLst>
          </p:cNvPr>
          <p:cNvSpPr/>
          <p:nvPr/>
        </p:nvSpPr>
        <p:spPr>
          <a:xfrm>
            <a:off x="7067550" y="5363250"/>
            <a:ext cx="454337" cy="456847"/>
          </a:xfrm>
          <a:prstGeom prst="ellipse">
            <a:avLst/>
          </a:prstGeom>
          <a:solidFill>
            <a:srgbClr val="00ADC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/>
              <a:t>3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38591E87-3DBD-9AAD-1EF0-3E7041BAE283}"/>
              </a:ext>
            </a:extLst>
          </p:cNvPr>
          <p:cNvSpPr txBox="1"/>
          <p:nvPr/>
        </p:nvSpPr>
        <p:spPr>
          <a:xfrm>
            <a:off x="7701968" y="3746104"/>
            <a:ext cx="2491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i="1"/>
              <a:t>Serviço API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0382EEAB-4E0A-8DE0-56A0-47DC84472BE5}"/>
              </a:ext>
            </a:extLst>
          </p:cNvPr>
          <p:cNvSpPr txBox="1"/>
          <p:nvPr/>
        </p:nvSpPr>
        <p:spPr>
          <a:xfrm>
            <a:off x="7701966" y="4550228"/>
            <a:ext cx="41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>
              <a:defRPr sz="2400" i="1"/>
            </a:lvl1pPr>
          </a:lstStyle>
          <a:p>
            <a:r>
              <a:rPr lang="pt-PT"/>
              <a:t>Página do financiamento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658A22F6-9F09-F7CB-CF38-D4C130EDE27F}"/>
              </a:ext>
            </a:extLst>
          </p:cNvPr>
          <p:cNvSpPr txBox="1"/>
          <p:nvPr/>
        </p:nvSpPr>
        <p:spPr>
          <a:xfrm>
            <a:off x="7695879" y="5347132"/>
            <a:ext cx="4141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i="1"/>
              <a:t>Comunicação do DOI via email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D1FBB298-56D3-DD5D-8681-1E09BD62EA88}"/>
              </a:ext>
            </a:extLst>
          </p:cNvPr>
          <p:cNvSpPr/>
          <p:nvPr/>
        </p:nvSpPr>
        <p:spPr>
          <a:xfrm>
            <a:off x="9576079" y="2540678"/>
            <a:ext cx="1314949" cy="649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A4C884-DE09-1EC5-DD05-565C84C23E94}"/>
              </a:ext>
            </a:extLst>
          </p:cNvPr>
          <p:cNvSpPr/>
          <p:nvPr/>
        </p:nvSpPr>
        <p:spPr>
          <a:xfrm>
            <a:off x="10410825" y="1"/>
            <a:ext cx="1758037" cy="1743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531EB1-80E4-E517-1290-F35702272EB8}"/>
              </a:ext>
            </a:extLst>
          </p:cNvPr>
          <p:cNvGrpSpPr/>
          <p:nvPr/>
        </p:nvGrpSpPr>
        <p:grpSpPr>
          <a:xfrm>
            <a:off x="10721648" y="14759"/>
            <a:ext cx="1447231" cy="1444260"/>
            <a:chOff x="713884" y="2153856"/>
            <a:chExt cx="3165600" cy="3257394"/>
          </a:xfrm>
        </p:grpSpPr>
        <p:pic>
          <p:nvPicPr>
            <p:cNvPr id="8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EB3E1C13-DE41-60C0-6AA2-70813C872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10" name="Google Shape;426;p97">
              <a:extLst>
                <a:ext uri="{FF2B5EF4-FFF2-40B4-BE49-F238E27FC236}">
                  <a16:creationId xmlns:a16="http://schemas.microsoft.com/office/drawing/2014/main" id="{2CE4D975-484B-B80F-0202-08F38E0F4BE5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</p:grpSp>
      <p:pic>
        <p:nvPicPr>
          <p:cNvPr id="12" name="Google Shape;151;p24">
            <a:extLst>
              <a:ext uri="{FF2B5EF4-FFF2-40B4-BE49-F238E27FC236}">
                <a16:creationId xmlns:a16="http://schemas.microsoft.com/office/drawing/2014/main" id="{230A77C5-0A79-D189-B30B-9A039586B19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54112" y="350378"/>
            <a:ext cx="522878" cy="6155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7CB99D4-092D-DE42-4E8B-C48B8BF6CCBA}"/>
              </a:ext>
            </a:extLst>
          </p:cNvPr>
          <p:cNvGrpSpPr/>
          <p:nvPr/>
        </p:nvGrpSpPr>
        <p:grpSpPr>
          <a:xfrm>
            <a:off x="10996534" y="223150"/>
            <a:ext cx="954491" cy="935283"/>
            <a:chOff x="8301898" y="1765101"/>
            <a:chExt cx="3292157" cy="329215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00B1D25-C47B-3B21-554A-C947920F633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01898" y="1765101"/>
              <a:ext cx="3292157" cy="3292154"/>
              <a:chOff x="3482938" y="1869896"/>
              <a:chExt cx="2712379" cy="271237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0DAC685-895E-7DE7-9981-7FB337EFE3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686" t="5183" r="3258" b="4325"/>
              <a:stretch/>
            </p:blipFill>
            <p:spPr>
              <a:xfrm>
                <a:off x="3482938" y="1869896"/>
                <a:ext cx="2712379" cy="2712377"/>
              </a:xfrm>
              <a:prstGeom prst="rect">
                <a:avLst/>
              </a:prstGeom>
            </p:spPr>
          </p:pic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779139C-3B3E-5328-9233-8499CBCF06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7861" y="2395366"/>
                <a:ext cx="1661436" cy="166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pic>
          <p:nvPicPr>
            <p:cNvPr id="15" name="Google Shape;513;p107">
              <a:extLst>
                <a:ext uri="{FF2B5EF4-FFF2-40B4-BE49-F238E27FC236}">
                  <a16:creationId xmlns:a16="http://schemas.microsoft.com/office/drawing/2014/main" id="{761CB50F-2015-14F6-8D44-BB7A44DC6D0E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43561" y="2616180"/>
              <a:ext cx="1217227" cy="1217229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2A5489D-F13A-AA48-77F9-304A3287C54F}"/>
              </a:ext>
            </a:extLst>
          </p:cNvPr>
          <p:cNvSpPr txBox="1"/>
          <p:nvPr/>
        </p:nvSpPr>
        <p:spPr>
          <a:xfrm>
            <a:off x="11242785" y="743406"/>
            <a:ext cx="695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/>
              <a:t>Quê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2510D8CC-7430-B64D-73C8-7BA017829876}"/>
              </a:ext>
            </a:extLst>
          </p:cNvPr>
          <p:cNvSpPr/>
          <p:nvPr/>
        </p:nvSpPr>
        <p:spPr>
          <a:xfrm>
            <a:off x="10747725" y="1595270"/>
            <a:ext cx="1314949" cy="453066"/>
          </a:xfrm>
          <a:prstGeom prst="rect">
            <a:avLst/>
          </a:prstGeom>
          <a:solidFill>
            <a:srgbClr val="073763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/>
              <a:t>Piloto</a:t>
            </a:r>
          </a:p>
        </p:txBody>
      </p:sp>
    </p:spTree>
    <p:extLst>
      <p:ext uri="{BB962C8B-B14F-4D97-AF65-F5344CB8AC3E}">
        <p14:creationId xmlns:p14="http://schemas.microsoft.com/office/powerpoint/2010/main" val="33062245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9F7AD3F0-4AF7-622D-585A-4DDF8DA086F5}"/>
              </a:ext>
            </a:extLst>
          </p:cNvPr>
          <p:cNvSpPr/>
          <p:nvPr/>
        </p:nvSpPr>
        <p:spPr>
          <a:xfrm>
            <a:off x="118104" y="-6198"/>
            <a:ext cx="7032246" cy="1085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AE8545-E49A-C559-22DA-A316F6846A13}"/>
              </a:ext>
            </a:extLst>
          </p:cNvPr>
          <p:cNvSpPr/>
          <p:nvPr/>
        </p:nvSpPr>
        <p:spPr>
          <a:xfrm>
            <a:off x="10239274" y="0"/>
            <a:ext cx="1969475" cy="182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3" name="Google Shape;1428;p133">
            <a:extLst>
              <a:ext uri="{FF2B5EF4-FFF2-40B4-BE49-F238E27FC236}">
                <a16:creationId xmlns:a16="http://schemas.microsoft.com/office/drawing/2014/main" id="{95B7B3E5-1D79-94BF-DBA2-1F9DA9AC8533}"/>
              </a:ext>
            </a:extLst>
          </p:cNvPr>
          <p:cNvSpPr txBox="1"/>
          <p:nvPr/>
        </p:nvSpPr>
        <p:spPr>
          <a:xfrm>
            <a:off x="239768" y="149833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r>
              <a:rPr lang="pt-PT" sz="43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pt-PT" sz="4300" b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CRIS</a:t>
            </a:r>
            <a:r>
              <a:rPr lang="pt-PT" sz="40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lang="pt-PT" sz="32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Identificadores - financiamento</a:t>
            </a:r>
            <a:endParaRPr sz="3200">
              <a:solidFill>
                <a:schemeClr val="accent5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A4C884-DE09-1EC5-DD05-565C84C23E94}"/>
              </a:ext>
            </a:extLst>
          </p:cNvPr>
          <p:cNvSpPr/>
          <p:nvPr/>
        </p:nvSpPr>
        <p:spPr>
          <a:xfrm>
            <a:off x="10410825" y="1"/>
            <a:ext cx="1758037" cy="1743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531EB1-80E4-E517-1290-F35702272EB8}"/>
              </a:ext>
            </a:extLst>
          </p:cNvPr>
          <p:cNvGrpSpPr/>
          <p:nvPr/>
        </p:nvGrpSpPr>
        <p:grpSpPr>
          <a:xfrm>
            <a:off x="10721648" y="14759"/>
            <a:ext cx="1447231" cy="1444260"/>
            <a:chOff x="713884" y="2153856"/>
            <a:chExt cx="3165600" cy="3257394"/>
          </a:xfrm>
        </p:grpSpPr>
        <p:pic>
          <p:nvPicPr>
            <p:cNvPr id="8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EB3E1C13-DE41-60C0-6AA2-70813C872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10" name="Google Shape;426;p97">
              <a:extLst>
                <a:ext uri="{FF2B5EF4-FFF2-40B4-BE49-F238E27FC236}">
                  <a16:creationId xmlns:a16="http://schemas.microsoft.com/office/drawing/2014/main" id="{2CE4D975-484B-B80F-0202-08F38E0F4BE5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</p:grpSp>
      <p:pic>
        <p:nvPicPr>
          <p:cNvPr id="12" name="Google Shape;151;p24">
            <a:extLst>
              <a:ext uri="{FF2B5EF4-FFF2-40B4-BE49-F238E27FC236}">
                <a16:creationId xmlns:a16="http://schemas.microsoft.com/office/drawing/2014/main" id="{230A77C5-0A79-D189-B30B-9A039586B19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54112" y="350378"/>
            <a:ext cx="522878" cy="6155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7CB99D4-092D-DE42-4E8B-C48B8BF6CCBA}"/>
              </a:ext>
            </a:extLst>
          </p:cNvPr>
          <p:cNvGrpSpPr/>
          <p:nvPr/>
        </p:nvGrpSpPr>
        <p:grpSpPr>
          <a:xfrm>
            <a:off x="10996534" y="223150"/>
            <a:ext cx="954491" cy="935283"/>
            <a:chOff x="8301898" y="1765101"/>
            <a:chExt cx="3292157" cy="329215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00B1D25-C47B-3B21-554A-C947920F633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01898" y="1765101"/>
              <a:ext cx="3292157" cy="3292154"/>
              <a:chOff x="3482938" y="1869896"/>
              <a:chExt cx="2712379" cy="271237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0DAC685-895E-7DE7-9981-7FB337EFE3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686" t="5183" r="3258" b="4325"/>
              <a:stretch/>
            </p:blipFill>
            <p:spPr>
              <a:xfrm>
                <a:off x="3482938" y="1869896"/>
                <a:ext cx="2712379" cy="2712377"/>
              </a:xfrm>
              <a:prstGeom prst="rect">
                <a:avLst/>
              </a:prstGeom>
            </p:spPr>
          </p:pic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779139C-3B3E-5328-9233-8499CBCF06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7861" y="2395366"/>
                <a:ext cx="1661436" cy="166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pic>
          <p:nvPicPr>
            <p:cNvPr id="15" name="Google Shape;513;p107">
              <a:extLst>
                <a:ext uri="{FF2B5EF4-FFF2-40B4-BE49-F238E27FC236}">
                  <a16:creationId xmlns:a16="http://schemas.microsoft.com/office/drawing/2014/main" id="{761CB50F-2015-14F6-8D44-BB7A44DC6D0E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43561" y="2616180"/>
              <a:ext cx="1217227" cy="1217229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2A5489D-F13A-AA48-77F9-304A3287C54F}"/>
              </a:ext>
            </a:extLst>
          </p:cNvPr>
          <p:cNvSpPr txBox="1"/>
          <p:nvPr/>
        </p:nvSpPr>
        <p:spPr>
          <a:xfrm>
            <a:off x="11242785" y="743406"/>
            <a:ext cx="695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/>
              <a:t>Quê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554AB9A9-8CE9-34E4-54AC-4CD2B68644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096" y="1537378"/>
            <a:ext cx="3388024" cy="449711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39C7B87-6F17-18F5-BEC8-A9E10CA5D281}"/>
              </a:ext>
            </a:extLst>
          </p:cNvPr>
          <p:cNvGrpSpPr>
            <a:grpSpLocks noChangeAspect="1"/>
          </p:cNvGrpSpPr>
          <p:nvPr/>
        </p:nvGrpSpPr>
        <p:grpSpPr>
          <a:xfrm>
            <a:off x="7779" y="1242762"/>
            <a:ext cx="7354598" cy="4372425"/>
            <a:chOff x="239584" y="794797"/>
            <a:chExt cx="9758216" cy="5801470"/>
          </a:xfrm>
        </p:grpSpPr>
        <p:cxnSp>
          <p:nvCxnSpPr>
            <p:cNvPr id="7" name="Google Shape;357;p81">
              <a:extLst>
                <a:ext uri="{FF2B5EF4-FFF2-40B4-BE49-F238E27FC236}">
                  <a16:creationId xmlns:a16="http://schemas.microsoft.com/office/drawing/2014/main" id="{1202E394-77C7-A505-CC03-778C0796E3FD}"/>
                </a:ext>
              </a:extLst>
            </p:cNvPr>
            <p:cNvCxnSpPr>
              <a:endCxn id="28" idx="3"/>
            </p:cNvCxnSpPr>
            <p:nvPr/>
          </p:nvCxnSpPr>
          <p:spPr>
            <a:xfrm>
              <a:off x="6042995" y="5574380"/>
              <a:ext cx="1262400" cy="60400"/>
            </a:xfrm>
            <a:prstGeom prst="straightConnector1">
              <a:avLst/>
            </a:prstGeom>
            <a:noFill/>
            <a:ln w="5715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" name="Google Shape;359;p81">
              <a:extLst>
                <a:ext uri="{FF2B5EF4-FFF2-40B4-BE49-F238E27FC236}">
                  <a16:creationId xmlns:a16="http://schemas.microsoft.com/office/drawing/2014/main" id="{FAB67DD1-EB0C-39F6-B1D1-FD94CE4CCA7A}"/>
                </a:ext>
              </a:extLst>
            </p:cNvPr>
            <p:cNvCxnSpPr/>
            <p:nvPr/>
          </p:nvCxnSpPr>
          <p:spPr>
            <a:xfrm rot="10800000">
              <a:off x="2287600" y="3545017"/>
              <a:ext cx="2950000" cy="853200"/>
            </a:xfrm>
            <a:prstGeom prst="straightConnector1">
              <a:avLst/>
            </a:prstGeom>
            <a:noFill/>
            <a:ln w="57150" cap="flat" cmpd="sng">
              <a:solidFill>
                <a:srgbClr val="FFE59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9" name="Google Shape;360;p81">
              <a:extLst>
                <a:ext uri="{FF2B5EF4-FFF2-40B4-BE49-F238E27FC236}">
                  <a16:creationId xmlns:a16="http://schemas.microsoft.com/office/drawing/2014/main" id="{C8E891FE-2A5D-E39C-BA52-FF62558A22BC}"/>
                </a:ext>
              </a:extLst>
            </p:cNvPr>
            <p:cNvSpPr txBox="1"/>
            <p:nvPr/>
          </p:nvSpPr>
          <p:spPr>
            <a:xfrm>
              <a:off x="3276710" y="6293867"/>
              <a:ext cx="6721090" cy="30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r">
                <a:lnSpc>
                  <a:spcPct val="90000"/>
                </a:lnSpc>
              </a:pPr>
              <a:r>
                <a:rPr lang="en" sz="1067">
                  <a:latin typeface="Calibri"/>
                  <a:ea typeface="Calibri"/>
                  <a:cs typeface="Calibri"/>
                  <a:sym typeface="Calibri"/>
                </a:rPr>
                <a:t>(adaptado a partir de: </a:t>
              </a:r>
              <a:r>
                <a:rPr lang="en" sz="1067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Porter, S., </a:t>
              </a:r>
              <a:r>
                <a:rPr lang="en" sz="1067" i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Digital Science White Paper – A new “Research Data Mechanics”</a:t>
              </a:r>
              <a:r>
                <a:rPr lang="en" sz="1067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, 2016)</a:t>
              </a:r>
              <a:endParaRPr sz="10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" name="Google Shape;361;p81">
              <a:extLst>
                <a:ext uri="{FF2B5EF4-FFF2-40B4-BE49-F238E27FC236}">
                  <a16:creationId xmlns:a16="http://schemas.microsoft.com/office/drawing/2014/main" id="{CE8679D3-405A-F79C-00D0-8D1A011632DE}"/>
                </a:ext>
              </a:extLst>
            </p:cNvPr>
            <p:cNvCxnSpPr/>
            <p:nvPr/>
          </p:nvCxnSpPr>
          <p:spPr>
            <a:xfrm rot="10800000">
              <a:off x="5583213" y="1409391"/>
              <a:ext cx="645600" cy="1023200"/>
            </a:xfrm>
            <a:prstGeom prst="straightConnector1">
              <a:avLst/>
            </a:prstGeom>
            <a:noFill/>
            <a:ln w="5715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" name="Google Shape;362;p81">
              <a:extLst>
                <a:ext uri="{FF2B5EF4-FFF2-40B4-BE49-F238E27FC236}">
                  <a16:creationId xmlns:a16="http://schemas.microsoft.com/office/drawing/2014/main" id="{80BF435D-C528-8417-C62C-097C9BF2B93E}"/>
                </a:ext>
              </a:extLst>
            </p:cNvPr>
            <p:cNvCxnSpPr>
              <a:endCxn id="36" idx="3"/>
            </p:cNvCxnSpPr>
            <p:nvPr/>
          </p:nvCxnSpPr>
          <p:spPr>
            <a:xfrm rot="10800000" flipH="1">
              <a:off x="6354560" y="2149947"/>
              <a:ext cx="965600" cy="398800"/>
            </a:xfrm>
            <a:prstGeom prst="straightConnector1">
              <a:avLst/>
            </a:prstGeom>
            <a:noFill/>
            <a:ln w="5715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2" name="Google Shape;364;p81">
              <a:extLst>
                <a:ext uri="{FF2B5EF4-FFF2-40B4-BE49-F238E27FC236}">
                  <a16:creationId xmlns:a16="http://schemas.microsoft.com/office/drawing/2014/main" id="{0712F950-DBAE-E18E-2047-0C0CE660D669}"/>
                </a:ext>
              </a:extLst>
            </p:cNvPr>
            <p:cNvCxnSpPr>
              <a:endCxn id="30" idx="2"/>
            </p:cNvCxnSpPr>
            <p:nvPr/>
          </p:nvCxnSpPr>
          <p:spPr>
            <a:xfrm rot="10800000" flipH="1">
              <a:off x="5520595" y="4146985"/>
              <a:ext cx="1784800" cy="384400"/>
            </a:xfrm>
            <a:prstGeom prst="straightConnector1">
              <a:avLst/>
            </a:prstGeom>
            <a:noFill/>
            <a:ln w="5715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" name="Google Shape;366;p81">
              <a:extLst>
                <a:ext uri="{FF2B5EF4-FFF2-40B4-BE49-F238E27FC236}">
                  <a16:creationId xmlns:a16="http://schemas.microsoft.com/office/drawing/2014/main" id="{1B8B660A-E810-218C-41DF-1A194A6830FC}"/>
                </a:ext>
              </a:extLst>
            </p:cNvPr>
            <p:cNvCxnSpPr/>
            <p:nvPr/>
          </p:nvCxnSpPr>
          <p:spPr>
            <a:xfrm rot="10800000">
              <a:off x="5547367" y="4757467"/>
              <a:ext cx="297600" cy="816800"/>
            </a:xfrm>
            <a:prstGeom prst="straightConnector1">
              <a:avLst/>
            </a:prstGeom>
            <a:noFill/>
            <a:ln w="57150" cap="flat" cmpd="sng">
              <a:solidFill>
                <a:srgbClr val="FFE59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" name="Google Shape;367;p81">
              <a:extLst>
                <a:ext uri="{FF2B5EF4-FFF2-40B4-BE49-F238E27FC236}">
                  <a16:creationId xmlns:a16="http://schemas.microsoft.com/office/drawing/2014/main" id="{85AEEBD0-9491-7371-EB74-75A04414A225}"/>
                </a:ext>
              </a:extLst>
            </p:cNvPr>
            <p:cNvCxnSpPr>
              <a:stCxn id="46" idx="7"/>
            </p:cNvCxnSpPr>
            <p:nvPr/>
          </p:nvCxnSpPr>
          <p:spPr>
            <a:xfrm rot="10800000" flipH="1">
              <a:off x="5731148" y="2860232"/>
              <a:ext cx="455200" cy="1343200"/>
            </a:xfrm>
            <a:prstGeom prst="straightConnector1">
              <a:avLst/>
            </a:prstGeom>
            <a:noFill/>
            <a:ln w="57150" cap="flat" cmpd="sng">
              <a:solidFill>
                <a:srgbClr val="FFE59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5" name="Google Shape;369;p81">
              <a:extLst>
                <a:ext uri="{FF2B5EF4-FFF2-40B4-BE49-F238E27FC236}">
                  <a16:creationId xmlns:a16="http://schemas.microsoft.com/office/drawing/2014/main" id="{41F01BAA-934F-3625-8B28-335E72B1D6D2}"/>
                </a:ext>
              </a:extLst>
            </p:cNvPr>
            <p:cNvCxnSpPr>
              <a:endCxn id="34" idx="7"/>
            </p:cNvCxnSpPr>
            <p:nvPr/>
          </p:nvCxnSpPr>
          <p:spPr>
            <a:xfrm flipH="1">
              <a:off x="4215359" y="4540748"/>
              <a:ext cx="1305200" cy="732000"/>
            </a:xfrm>
            <a:prstGeom prst="straightConnector1">
              <a:avLst/>
            </a:prstGeom>
            <a:noFill/>
            <a:ln w="5715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6" name="Google Shape;371;p81">
              <a:extLst>
                <a:ext uri="{FF2B5EF4-FFF2-40B4-BE49-F238E27FC236}">
                  <a16:creationId xmlns:a16="http://schemas.microsoft.com/office/drawing/2014/main" id="{7A908E74-416D-97F7-6F11-5B1E7BA4C94E}"/>
                </a:ext>
              </a:extLst>
            </p:cNvPr>
            <p:cNvCxnSpPr>
              <a:stCxn id="28" idx="0"/>
              <a:endCxn id="30" idx="4"/>
            </p:cNvCxnSpPr>
            <p:nvPr/>
          </p:nvCxnSpPr>
          <p:spPr>
            <a:xfrm rot="10800000" flipH="1">
              <a:off x="7559953" y="4507021"/>
              <a:ext cx="105600" cy="513200"/>
            </a:xfrm>
            <a:prstGeom prst="straightConnector1">
              <a:avLst/>
            </a:prstGeom>
            <a:noFill/>
            <a:ln w="5715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" name="Google Shape;372;p81">
              <a:extLst>
                <a:ext uri="{FF2B5EF4-FFF2-40B4-BE49-F238E27FC236}">
                  <a16:creationId xmlns:a16="http://schemas.microsoft.com/office/drawing/2014/main" id="{33AC99B4-5473-02A4-969D-32359BAC2DE0}"/>
                </a:ext>
              </a:extLst>
            </p:cNvPr>
            <p:cNvCxnSpPr>
              <a:stCxn id="46" idx="5"/>
              <a:endCxn id="28" idx="2"/>
            </p:cNvCxnSpPr>
            <p:nvPr/>
          </p:nvCxnSpPr>
          <p:spPr>
            <a:xfrm>
              <a:off x="5731148" y="4712549"/>
              <a:ext cx="1468800" cy="667600"/>
            </a:xfrm>
            <a:prstGeom prst="straightConnector1">
              <a:avLst/>
            </a:prstGeom>
            <a:noFill/>
            <a:ln w="5715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8" name="Google Shape;358;p81">
              <a:extLst>
                <a:ext uri="{FF2B5EF4-FFF2-40B4-BE49-F238E27FC236}">
                  <a16:creationId xmlns:a16="http://schemas.microsoft.com/office/drawing/2014/main" id="{E495DDBF-DF41-C907-65DB-D1DA6AB242A2}"/>
                </a:ext>
              </a:extLst>
            </p:cNvPr>
            <p:cNvSpPr/>
            <p:nvPr/>
          </p:nvSpPr>
          <p:spPr>
            <a:xfrm>
              <a:off x="7199953" y="5020221"/>
              <a:ext cx="720000" cy="720000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373;p81">
              <a:extLst>
                <a:ext uri="{FF2B5EF4-FFF2-40B4-BE49-F238E27FC236}">
                  <a16:creationId xmlns:a16="http://schemas.microsoft.com/office/drawing/2014/main" id="{A0992679-5105-E966-6155-2763478A4CC5}"/>
                </a:ext>
              </a:extLst>
            </p:cNvPr>
            <p:cNvSpPr/>
            <p:nvPr/>
          </p:nvSpPr>
          <p:spPr>
            <a:xfrm>
              <a:off x="7559952" y="5195924"/>
              <a:ext cx="1912185" cy="368400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"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Investigadores</a:t>
              </a:r>
              <a:endPara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65;p81">
              <a:extLst>
                <a:ext uri="{FF2B5EF4-FFF2-40B4-BE49-F238E27FC236}">
                  <a16:creationId xmlns:a16="http://schemas.microsoft.com/office/drawing/2014/main" id="{7ED54666-8133-C80B-5D3E-76E3C10ABEAF}"/>
                </a:ext>
              </a:extLst>
            </p:cNvPr>
            <p:cNvSpPr/>
            <p:nvPr/>
          </p:nvSpPr>
          <p:spPr>
            <a:xfrm>
              <a:off x="7305395" y="3786985"/>
              <a:ext cx="720000" cy="720000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74;p81">
              <a:extLst>
                <a:ext uri="{FF2B5EF4-FFF2-40B4-BE49-F238E27FC236}">
                  <a16:creationId xmlns:a16="http://schemas.microsoft.com/office/drawing/2014/main" id="{95058C72-6772-18A8-1E6F-DB88CA260F2D}"/>
                </a:ext>
              </a:extLst>
            </p:cNvPr>
            <p:cNvSpPr/>
            <p:nvPr/>
          </p:nvSpPr>
          <p:spPr>
            <a:xfrm>
              <a:off x="7665394" y="3951079"/>
              <a:ext cx="1866053" cy="368400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"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Organizações</a:t>
              </a:r>
              <a:endPara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75;p81">
              <a:extLst>
                <a:ext uri="{FF2B5EF4-FFF2-40B4-BE49-F238E27FC236}">
                  <a16:creationId xmlns:a16="http://schemas.microsoft.com/office/drawing/2014/main" id="{0734A828-D503-26D6-94D0-5600DF049B03}"/>
                </a:ext>
              </a:extLst>
            </p:cNvPr>
            <p:cNvSpPr/>
            <p:nvPr/>
          </p:nvSpPr>
          <p:spPr>
            <a:xfrm>
              <a:off x="5882989" y="2239419"/>
              <a:ext cx="720000" cy="720000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76;p81">
              <a:extLst>
                <a:ext uri="{FF2B5EF4-FFF2-40B4-BE49-F238E27FC236}">
                  <a16:creationId xmlns:a16="http://schemas.microsoft.com/office/drawing/2014/main" id="{5ECECDBF-21DC-0BAC-A45A-524E58EE9EAA}"/>
                </a:ext>
              </a:extLst>
            </p:cNvPr>
            <p:cNvSpPr/>
            <p:nvPr/>
          </p:nvSpPr>
          <p:spPr>
            <a:xfrm>
              <a:off x="4727200" y="2407583"/>
              <a:ext cx="1586832" cy="368400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"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Output</a:t>
              </a:r>
              <a:endPara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70;p81">
              <a:extLst>
                <a:ext uri="{FF2B5EF4-FFF2-40B4-BE49-F238E27FC236}">
                  <a16:creationId xmlns:a16="http://schemas.microsoft.com/office/drawing/2014/main" id="{56DBE195-3F79-CBAE-438C-004764C54418}"/>
                </a:ext>
              </a:extLst>
            </p:cNvPr>
            <p:cNvSpPr/>
            <p:nvPr/>
          </p:nvSpPr>
          <p:spPr>
            <a:xfrm>
              <a:off x="3600800" y="5167307"/>
              <a:ext cx="720000" cy="720000"/>
            </a:xfrm>
            <a:prstGeom prst="ellipse">
              <a:avLst/>
            </a:prstGeom>
            <a:solidFill>
              <a:srgbClr val="B7B7B7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77;p81">
              <a:extLst>
                <a:ext uri="{FF2B5EF4-FFF2-40B4-BE49-F238E27FC236}">
                  <a16:creationId xmlns:a16="http://schemas.microsoft.com/office/drawing/2014/main" id="{C7A7E6EC-3948-FEB9-B92B-747AC4F57460}"/>
                </a:ext>
              </a:extLst>
            </p:cNvPr>
            <p:cNvSpPr/>
            <p:nvPr/>
          </p:nvSpPr>
          <p:spPr>
            <a:xfrm>
              <a:off x="2287599" y="5343009"/>
              <a:ext cx="1802839" cy="368400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"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Financiador</a:t>
              </a:r>
              <a:endPara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3;p81">
              <a:extLst>
                <a:ext uri="{FF2B5EF4-FFF2-40B4-BE49-F238E27FC236}">
                  <a16:creationId xmlns:a16="http://schemas.microsoft.com/office/drawing/2014/main" id="{B690E7F7-2980-9DDB-1C45-82EC29B5F249}"/>
                </a:ext>
              </a:extLst>
            </p:cNvPr>
            <p:cNvSpPr/>
            <p:nvPr/>
          </p:nvSpPr>
          <p:spPr>
            <a:xfrm>
              <a:off x="7214719" y="1535388"/>
              <a:ext cx="720000" cy="720000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8;p81">
              <a:extLst>
                <a:ext uri="{FF2B5EF4-FFF2-40B4-BE49-F238E27FC236}">
                  <a16:creationId xmlns:a16="http://schemas.microsoft.com/office/drawing/2014/main" id="{7BB5811B-136E-E677-0B1A-C8B48ACC1B9B}"/>
                </a:ext>
              </a:extLst>
            </p:cNvPr>
            <p:cNvSpPr/>
            <p:nvPr/>
          </p:nvSpPr>
          <p:spPr>
            <a:xfrm>
              <a:off x="7574718" y="1716785"/>
              <a:ext cx="1677508" cy="368400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"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Publicações</a:t>
              </a:r>
              <a:endPara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79;p81">
              <a:extLst>
                <a:ext uri="{FF2B5EF4-FFF2-40B4-BE49-F238E27FC236}">
                  <a16:creationId xmlns:a16="http://schemas.microsoft.com/office/drawing/2014/main" id="{41ED5C0F-FFAB-1FE3-7199-F053F46FA822}"/>
                </a:ext>
              </a:extLst>
            </p:cNvPr>
            <p:cNvSpPr/>
            <p:nvPr/>
          </p:nvSpPr>
          <p:spPr>
            <a:xfrm>
              <a:off x="4982989" y="794797"/>
              <a:ext cx="720000" cy="720000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80;p81">
              <a:extLst>
                <a:ext uri="{FF2B5EF4-FFF2-40B4-BE49-F238E27FC236}">
                  <a16:creationId xmlns:a16="http://schemas.microsoft.com/office/drawing/2014/main" id="{006CF177-E68D-5FE6-CDEF-32D3095BED3C}"/>
                </a:ext>
              </a:extLst>
            </p:cNvPr>
            <p:cNvSpPr/>
            <p:nvPr/>
          </p:nvSpPr>
          <p:spPr>
            <a:xfrm>
              <a:off x="3863628" y="987514"/>
              <a:ext cx="1586832" cy="368400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"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Patentes</a:t>
              </a:r>
              <a:endPara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381;p81">
              <a:extLst>
                <a:ext uri="{FF2B5EF4-FFF2-40B4-BE49-F238E27FC236}">
                  <a16:creationId xmlns:a16="http://schemas.microsoft.com/office/drawing/2014/main" id="{239C5BE6-A8E7-168D-936F-516E5055B24E}"/>
                </a:ext>
              </a:extLst>
            </p:cNvPr>
            <p:cNvSpPr/>
            <p:nvPr/>
          </p:nvSpPr>
          <p:spPr>
            <a:xfrm>
              <a:off x="5340036" y="5195921"/>
              <a:ext cx="720000" cy="720000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382;p81">
              <a:extLst>
                <a:ext uri="{FF2B5EF4-FFF2-40B4-BE49-F238E27FC236}">
                  <a16:creationId xmlns:a16="http://schemas.microsoft.com/office/drawing/2014/main" id="{EE4B42E9-2F87-FD88-2EAB-D722BAD8F489}"/>
                </a:ext>
              </a:extLst>
            </p:cNvPr>
            <p:cNvSpPr/>
            <p:nvPr/>
          </p:nvSpPr>
          <p:spPr>
            <a:xfrm>
              <a:off x="5583200" y="5426867"/>
              <a:ext cx="1224863" cy="368400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"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Ideias</a:t>
              </a:r>
              <a:endPara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384;p81">
              <a:extLst>
                <a:ext uri="{FF2B5EF4-FFF2-40B4-BE49-F238E27FC236}">
                  <a16:creationId xmlns:a16="http://schemas.microsoft.com/office/drawing/2014/main" id="{93255926-B9AD-07A2-EC0E-843DD1B38318}"/>
                </a:ext>
              </a:extLst>
            </p:cNvPr>
            <p:cNvSpPr/>
            <p:nvPr/>
          </p:nvSpPr>
          <p:spPr>
            <a:xfrm>
              <a:off x="1714720" y="3228621"/>
              <a:ext cx="720000" cy="720000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385;p81">
              <a:extLst>
                <a:ext uri="{FF2B5EF4-FFF2-40B4-BE49-F238E27FC236}">
                  <a16:creationId xmlns:a16="http://schemas.microsoft.com/office/drawing/2014/main" id="{E2B891B4-4A2A-262B-B002-1A954A32F09C}"/>
                </a:ext>
              </a:extLst>
            </p:cNvPr>
            <p:cNvSpPr/>
            <p:nvPr/>
          </p:nvSpPr>
          <p:spPr>
            <a:xfrm>
              <a:off x="239584" y="3294906"/>
              <a:ext cx="1894639" cy="368400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"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Organizações</a:t>
              </a:r>
              <a:endPara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5" name="Google Shape;386;p81">
              <a:extLst>
                <a:ext uri="{FF2B5EF4-FFF2-40B4-BE49-F238E27FC236}">
                  <a16:creationId xmlns:a16="http://schemas.microsoft.com/office/drawing/2014/main" id="{BED9E6FC-BF38-C336-ADAE-F6CA42871E7D}"/>
                </a:ext>
              </a:extLst>
            </p:cNvPr>
            <p:cNvCxnSpPr/>
            <p:nvPr/>
          </p:nvCxnSpPr>
          <p:spPr>
            <a:xfrm>
              <a:off x="4249200" y="3397884"/>
              <a:ext cx="1092000" cy="789200"/>
            </a:xfrm>
            <a:prstGeom prst="straightConnector1">
              <a:avLst/>
            </a:prstGeom>
            <a:noFill/>
            <a:ln w="57150" cap="flat" cmpd="sng">
              <a:solidFill>
                <a:srgbClr val="FFE59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6" name="Google Shape;368;p81">
              <a:extLst>
                <a:ext uri="{FF2B5EF4-FFF2-40B4-BE49-F238E27FC236}">
                  <a16:creationId xmlns:a16="http://schemas.microsoft.com/office/drawing/2014/main" id="{D7179AED-810C-CA76-1E92-E847B68D296D}"/>
                </a:ext>
              </a:extLst>
            </p:cNvPr>
            <p:cNvSpPr/>
            <p:nvPr/>
          </p:nvSpPr>
          <p:spPr>
            <a:xfrm>
              <a:off x="5116589" y="4097991"/>
              <a:ext cx="720000" cy="7200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387;p81">
              <a:extLst>
                <a:ext uri="{FF2B5EF4-FFF2-40B4-BE49-F238E27FC236}">
                  <a16:creationId xmlns:a16="http://schemas.microsoft.com/office/drawing/2014/main" id="{019FBC5C-496B-6213-4B4E-EEF8C607283D}"/>
                </a:ext>
              </a:extLst>
            </p:cNvPr>
            <p:cNvSpPr/>
            <p:nvPr/>
          </p:nvSpPr>
          <p:spPr>
            <a:xfrm>
              <a:off x="3690984" y="4273793"/>
              <a:ext cx="2099515" cy="368400"/>
            </a:xfrm>
            <a:prstGeom prst="rect">
              <a:avLst/>
            </a:prstGeom>
            <a:solidFill>
              <a:srgbClr val="00ADC5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"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Financiamento</a:t>
              </a:r>
              <a:endPara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388;p81">
              <a:extLst>
                <a:ext uri="{FF2B5EF4-FFF2-40B4-BE49-F238E27FC236}">
                  <a16:creationId xmlns:a16="http://schemas.microsoft.com/office/drawing/2014/main" id="{B03A6B92-CD24-F017-0C81-870777939EDA}"/>
                </a:ext>
              </a:extLst>
            </p:cNvPr>
            <p:cNvSpPr/>
            <p:nvPr/>
          </p:nvSpPr>
          <p:spPr>
            <a:xfrm>
              <a:off x="3687853" y="2852988"/>
              <a:ext cx="720000" cy="720000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389;p81">
              <a:extLst>
                <a:ext uri="{FF2B5EF4-FFF2-40B4-BE49-F238E27FC236}">
                  <a16:creationId xmlns:a16="http://schemas.microsoft.com/office/drawing/2014/main" id="{29546D89-FDB8-1E73-77CD-B965A8D15C45}"/>
                </a:ext>
              </a:extLst>
            </p:cNvPr>
            <p:cNvSpPr/>
            <p:nvPr/>
          </p:nvSpPr>
          <p:spPr>
            <a:xfrm>
              <a:off x="2212716" y="2860223"/>
              <a:ext cx="1937036" cy="368400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r>
                <a:rPr lang="en"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Investigadores</a:t>
              </a:r>
              <a:endPara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5973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55B9D7-7035-640C-806C-784BC8DB5320}"/>
              </a:ext>
            </a:extLst>
          </p:cNvPr>
          <p:cNvGrpSpPr>
            <a:grpSpLocks noChangeAspect="1"/>
          </p:cNvGrpSpPr>
          <p:nvPr/>
        </p:nvGrpSpPr>
        <p:grpSpPr>
          <a:xfrm>
            <a:off x="603319" y="1788631"/>
            <a:ext cx="3292157" cy="3292154"/>
            <a:chOff x="562223" y="1559520"/>
            <a:chExt cx="2061408" cy="206140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D71D436-BAD1-1F44-BDAC-AED1A71B6E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2223" y="1559520"/>
              <a:ext cx="2061408" cy="2061406"/>
              <a:chOff x="3482938" y="1869896"/>
              <a:chExt cx="2712379" cy="2712377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99A32BDF-D30D-F390-516C-0E65D32A68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686" t="5183" r="3258" b="4325"/>
              <a:stretch/>
            </p:blipFill>
            <p:spPr>
              <a:xfrm>
                <a:off x="3482938" y="1869896"/>
                <a:ext cx="2712379" cy="2712377"/>
              </a:xfrm>
              <a:prstGeom prst="rect">
                <a:avLst/>
              </a:prstGeom>
            </p:spPr>
          </p:pic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D760AE19-2DB6-ED32-567B-B3F779E1B0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7861" y="2395366"/>
                <a:ext cx="1661436" cy="166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1E8876-E3A4-A5F4-545E-6CD4AC0F5B11}"/>
                </a:ext>
              </a:extLst>
            </p:cNvPr>
            <p:cNvSpPr txBox="1"/>
            <p:nvPr/>
          </p:nvSpPr>
          <p:spPr>
            <a:xfrm>
              <a:off x="1084451" y="1771620"/>
              <a:ext cx="965489" cy="17248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0"/>
                <a:buFont typeface="Arial"/>
                <a:buNone/>
              </a:pPr>
              <a:r>
                <a:rPr lang="en" sz="17300" b="1">
                  <a:latin typeface="Montserrat"/>
                  <a:ea typeface="Montserrat"/>
                  <a:cs typeface="Montserrat"/>
                  <a:sym typeface="Montserrat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6BBA100-BD0F-3855-CA33-D452FC00BA7A}"/>
              </a:ext>
            </a:extLst>
          </p:cNvPr>
          <p:cNvGrpSpPr/>
          <p:nvPr/>
        </p:nvGrpSpPr>
        <p:grpSpPr>
          <a:xfrm>
            <a:off x="8296526" y="1761066"/>
            <a:ext cx="3292157" cy="3292154"/>
            <a:chOff x="8301898" y="1765101"/>
            <a:chExt cx="3292157" cy="329215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5E3A174-52D7-6118-468F-3B946FFCA4B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01898" y="1765101"/>
              <a:ext cx="3292157" cy="3292154"/>
              <a:chOff x="3482938" y="1869896"/>
              <a:chExt cx="2712379" cy="2712377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614B2AD3-8327-C47F-C9BE-DE3DDB421F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lum bright="70000" contrast="-70000"/>
              </a:blip>
              <a:srcRect l="3686" t="5183" r="3258" b="4325"/>
              <a:stretch/>
            </p:blipFill>
            <p:spPr>
              <a:xfrm>
                <a:off x="3482938" y="1869896"/>
                <a:ext cx="2712379" cy="2712377"/>
              </a:xfrm>
              <a:prstGeom prst="rect">
                <a:avLst/>
              </a:prstGeom>
            </p:spPr>
          </p:pic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0982901-7608-1891-9603-5022893BC1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7861" y="2395366"/>
                <a:ext cx="1661436" cy="166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pic>
          <p:nvPicPr>
            <p:cNvPr id="27" name="Google Shape;513;p107">
              <a:extLst>
                <a:ext uri="{FF2B5EF4-FFF2-40B4-BE49-F238E27FC236}">
                  <a16:creationId xmlns:a16="http://schemas.microsoft.com/office/drawing/2014/main" id="{6D3A0D87-D79C-F42E-A9AC-CCE8A64BC0F2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277856" y="2783819"/>
              <a:ext cx="1290360" cy="129036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009F548-DBC6-68FE-55A3-BE69D4699045}"/>
              </a:ext>
            </a:extLst>
          </p:cNvPr>
          <p:cNvGrpSpPr/>
          <p:nvPr/>
        </p:nvGrpSpPr>
        <p:grpSpPr>
          <a:xfrm>
            <a:off x="4452609" y="1782923"/>
            <a:ext cx="3292157" cy="3292154"/>
            <a:chOff x="4328119" y="1782923"/>
            <a:chExt cx="3292157" cy="329215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A9A6C72-9E16-DC17-8385-07951398894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28119" y="1782923"/>
              <a:ext cx="3292157" cy="3292154"/>
              <a:chOff x="3482938" y="1869896"/>
              <a:chExt cx="2712379" cy="2712377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C4377ED-53FA-6CFB-B92F-B38C8588AA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lum bright="70000" contrast="-70000"/>
              </a:blip>
              <a:srcRect l="3686" t="5183" r="3258" b="4325"/>
              <a:stretch/>
            </p:blipFill>
            <p:spPr>
              <a:xfrm>
                <a:off x="3482938" y="1869896"/>
                <a:ext cx="2712379" cy="2712377"/>
              </a:xfrm>
              <a:prstGeom prst="rect">
                <a:avLst/>
              </a:prstGeom>
            </p:spPr>
          </p:pic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A1BD21D-F589-D5E4-95EA-658C556B9F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7861" y="2395366"/>
                <a:ext cx="1661436" cy="166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pic>
          <p:nvPicPr>
            <p:cNvPr id="32" name="Google Shape;512;p107">
              <a:extLst>
                <a:ext uri="{FF2B5EF4-FFF2-40B4-BE49-F238E27FC236}">
                  <a16:creationId xmlns:a16="http://schemas.microsoft.com/office/drawing/2014/main" id="{90BBC4FF-7BCB-9781-F595-C834EECA38AF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169226" y="2629642"/>
              <a:ext cx="1560062" cy="1563073"/>
            </a:xfrm>
            <a:prstGeom prst="rect">
              <a:avLst/>
            </a:prstGeom>
          </p:spPr>
        </p:pic>
      </p:grpSp>
      <p:sp>
        <p:nvSpPr>
          <p:cNvPr id="35" name="Google Shape;791;p111">
            <a:extLst>
              <a:ext uri="{FF2B5EF4-FFF2-40B4-BE49-F238E27FC236}">
                <a16:creationId xmlns:a16="http://schemas.microsoft.com/office/drawing/2014/main" id="{F8EF0291-7257-91CC-3387-267950880CC8}"/>
              </a:ext>
            </a:extLst>
          </p:cNvPr>
          <p:cNvSpPr txBox="1"/>
          <p:nvPr/>
        </p:nvSpPr>
        <p:spPr>
          <a:xfrm>
            <a:off x="974396" y="5020856"/>
            <a:ext cx="2550003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" sz="4267">
                <a:solidFill>
                  <a:srgbClr val="0A1833"/>
                </a:solidFill>
                <a:latin typeface="Montserrat"/>
                <a:ea typeface="Montserrat"/>
                <a:cs typeface="Montserrat"/>
                <a:sym typeface="Montserrat"/>
              </a:rPr>
              <a:t>Porquê</a:t>
            </a:r>
            <a:endParaRPr sz="3467">
              <a:solidFill>
                <a:srgbClr val="0A18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Google Shape;791;p111">
            <a:extLst>
              <a:ext uri="{FF2B5EF4-FFF2-40B4-BE49-F238E27FC236}">
                <a16:creationId xmlns:a16="http://schemas.microsoft.com/office/drawing/2014/main" id="{845D2B50-74F5-A3D3-CBFF-952D6F0F8873}"/>
              </a:ext>
            </a:extLst>
          </p:cNvPr>
          <p:cNvSpPr txBox="1"/>
          <p:nvPr/>
        </p:nvSpPr>
        <p:spPr>
          <a:xfrm>
            <a:off x="4823686" y="5053220"/>
            <a:ext cx="2550003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pt-PT" sz="4267">
                <a:solidFill>
                  <a:schemeClr val="bg1">
                    <a:lumMod val="8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Como</a:t>
            </a:r>
            <a:endParaRPr lang="pt-PT" sz="3467">
              <a:solidFill>
                <a:schemeClr val="bg1">
                  <a:lumMod val="8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791;p111">
            <a:extLst>
              <a:ext uri="{FF2B5EF4-FFF2-40B4-BE49-F238E27FC236}">
                <a16:creationId xmlns:a16="http://schemas.microsoft.com/office/drawing/2014/main" id="{6C0726FA-D867-7A22-9D36-6844F6B1EFB2}"/>
              </a:ext>
            </a:extLst>
          </p:cNvPr>
          <p:cNvSpPr txBox="1"/>
          <p:nvPr/>
        </p:nvSpPr>
        <p:spPr>
          <a:xfrm>
            <a:off x="8672975" y="5034133"/>
            <a:ext cx="2550003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pt-PT" sz="4267">
                <a:solidFill>
                  <a:schemeClr val="bg1">
                    <a:lumMod val="8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O quê</a:t>
            </a:r>
            <a:endParaRPr lang="pt-PT" sz="3467">
              <a:solidFill>
                <a:schemeClr val="bg1">
                  <a:lumMod val="8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9318271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9F7AD3F0-4AF7-622D-585A-4DDF8DA086F5}"/>
              </a:ext>
            </a:extLst>
          </p:cNvPr>
          <p:cNvSpPr/>
          <p:nvPr/>
        </p:nvSpPr>
        <p:spPr>
          <a:xfrm>
            <a:off x="118104" y="-6198"/>
            <a:ext cx="7032246" cy="1085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AE8545-E49A-C559-22DA-A316F6846A13}"/>
              </a:ext>
            </a:extLst>
          </p:cNvPr>
          <p:cNvSpPr/>
          <p:nvPr/>
        </p:nvSpPr>
        <p:spPr>
          <a:xfrm>
            <a:off x="10239274" y="0"/>
            <a:ext cx="1969475" cy="182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3" name="Google Shape;1428;p133">
            <a:extLst>
              <a:ext uri="{FF2B5EF4-FFF2-40B4-BE49-F238E27FC236}">
                <a16:creationId xmlns:a16="http://schemas.microsoft.com/office/drawing/2014/main" id="{95B7B3E5-1D79-94BF-DBA2-1F9DA9AC8533}"/>
              </a:ext>
            </a:extLst>
          </p:cNvPr>
          <p:cNvSpPr txBox="1"/>
          <p:nvPr/>
        </p:nvSpPr>
        <p:spPr>
          <a:xfrm>
            <a:off x="239768" y="149833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r>
              <a:rPr lang="pt-PT" sz="43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PT</a:t>
            </a:r>
            <a:r>
              <a:rPr lang="pt-PT" sz="4300" b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CRIS</a:t>
            </a:r>
            <a:r>
              <a:rPr lang="pt-PT" sz="40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lang="pt-PT" sz="32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Identificadores - financiamento</a:t>
            </a:r>
            <a:endParaRPr sz="3200">
              <a:solidFill>
                <a:schemeClr val="accent5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A4C884-DE09-1EC5-DD05-565C84C23E94}"/>
              </a:ext>
            </a:extLst>
          </p:cNvPr>
          <p:cNvSpPr/>
          <p:nvPr/>
        </p:nvSpPr>
        <p:spPr>
          <a:xfrm>
            <a:off x="10410825" y="1"/>
            <a:ext cx="1758037" cy="1743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531EB1-80E4-E517-1290-F35702272EB8}"/>
              </a:ext>
            </a:extLst>
          </p:cNvPr>
          <p:cNvGrpSpPr/>
          <p:nvPr/>
        </p:nvGrpSpPr>
        <p:grpSpPr>
          <a:xfrm>
            <a:off x="10721648" y="14759"/>
            <a:ext cx="1447231" cy="1444260"/>
            <a:chOff x="713884" y="2153856"/>
            <a:chExt cx="3165600" cy="3257394"/>
          </a:xfrm>
        </p:grpSpPr>
        <p:pic>
          <p:nvPicPr>
            <p:cNvPr id="8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EB3E1C13-DE41-60C0-6AA2-70813C872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10" name="Google Shape;426;p97">
              <a:extLst>
                <a:ext uri="{FF2B5EF4-FFF2-40B4-BE49-F238E27FC236}">
                  <a16:creationId xmlns:a16="http://schemas.microsoft.com/office/drawing/2014/main" id="{2CE4D975-484B-B80F-0202-08F38E0F4BE5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</p:grpSp>
      <p:pic>
        <p:nvPicPr>
          <p:cNvPr id="12" name="Google Shape;151;p24">
            <a:extLst>
              <a:ext uri="{FF2B5EF4-FFF2-40B4-BE49-F238E27FC236}">
                <a16:creationId xmlns:a16="http://schemas.microsoft.com/office/drawing/2014/main" id="{230A77C5-0A79-D189-B30B-9A039586B19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54112" y="350378"/>
            <a:ext cx="522878" cy="6155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7CB99D4-092D-DE42-4E8B-C48B8BF6CCBA}"/>
              </a:ext>
            </a:extLst>
          </p:cNvPr>
          <p:cNvGrpSpPr/>
          <p:nvPr/>
        </p:nvGrpSpPr>
        <p:grpSpPr>
          <a:xfrm>
            <a:off x="10996534" y="223150"/>
            <a:ext cx="954491" cy="935283"/>
            <a:chOff x="8301898" y="1765101"/>
            <a:chExt cx="3292157" cy="329215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00B1D25-C47B-3B21-554A-C947920F633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01898" y="1765101"/>
              <a:ext cx="3292157" cy="3292154"/>
              <a:chOff x="3482938" y="1869896"/>
              <a:chExt cx="2712379" cy="271237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0DAC685-895E-7DE7-9981-7FB337EFE3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686" t="5183" r="3258" b="4325"/>
              <a:stretch/>
            </p:blipFill>
            <p:spPr>
              <a:xfrm>
                <a:off x="3482938" y="1869896"/>
                <a:ext cx="2712379" cy="2712377"/>
              </a:xfrm>
              <a:prstGeom prst="rect">
                <a:avLst/>
              </a:prstGeom>
            </p:spPr>
          </p:pic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779139C-3B3E-5328-9233-8499CBCF06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7861" y="2395366"/>
                <a:ext cx="1661436" cy="166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pic>
          <p:nvPicPr>
            <p:cNvPr id="15" name="Google Shape;513;p107">
              <a:extLst>
                <a:ext uri="{FF2B5EF4-FFF2-40B4-BE49-F238E27FC236}">
                  <a16:creationId xmlns:a16="http://schemas.microsoft.com/office/drawing/2014/main" id="{761CB50F-2015-14F6-8D44-BB7A44DC6D0E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43561" y="2616180"/>
              <a:ext cx="1217227" cy="1217229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2A5489D-F13A-AA48-77F9-304A3287C54F}"/>
              </a:ext>
            </a:extLst>
          </p:cNvPr>
          <p:cNvSpPr txBox="1"/>
          <p:nvPr/>
        </p:nvSpPr>
        <p:spPr>
          <a:xfrm>
            <a:off x="11242785" y="743406"/>
            <a:ext cx="695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/>
              <a:t>Quê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FAA191-1146-FCE1-0751-63C1F9A8A0A4}"/>
              </a:ext>
            </a:extLst>
          </p:cNvPr>
          <p:cNvSpPr/>
          <p:nvPr/>
        </p:nvSpPr>
        <p:spPr>
          <a:xfrm>
            <a:off x="10747725" y="1671470"/>
            <a:ext cx="1314949" cy="453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/>
              <a:t>Piloto</a:t>
            </a:r>
          </a:p>
        </p:txBody>
      </p:sp>
      <p:graphicFrame>
        <p:nvGraphicFramePr>
          <p:cNvPr id="49" name="Diagram 48">
            <a:extLst>
              <a:ext uri="{FF2B5EF4-FFF2-40B4-BE49-F238E27FC236}">
                <a16:creationId xmlns:a16="http://schemas.microsoft.com/office/drawing/2014/main" id="{3C1D65CB-F5A7-57BE-D5C5-7E97EED6DB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7311061"/>
              </p:ext>
            </p:extLst>
          </p:nvPr>
        </p:nvGraphicFramePr>
        <p:xfrm>
          <a:off x="891137" y="1378892"/>
          <a:ext cx="888654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4AA08834-FA58-2182-3B1D-5B62BA287BEC}"/>
              </a:ext>
            </a:extLst>
          </p:cNvPr>
          <p:cNvSpPr txBox="1"/>
          <p:nvPr/>
        </p:nvSpPr>
        <p:spPr>
          <a:xfrm>
            <a:off x="1419529" y="3159053"/>
            <a:ext cx="1678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i="1"/>
              <a:t>Nº registos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925FED3-F07B-9124-C26D-15A8A87F6872}"/>
              </a:ext>
            </a:extLst>
          </p:cNvPr>
          <p:cNvSpPr txBox="1"/>
          <p:nvPr/>
        </p:nvSpPr>
        <p:spPr>
          <a:xfrm>
            <a:off x="4138051" y="1811136"/>
            <a:ext cx="2553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i="1"/>
              <a:t>Tipologia de instrumento de financiamento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596AD61-54E2-CC6C-25FA-4C97CCC4B9DC}"/>
              </a:ext>
            </a:extLst>
          </p:cNvPr>
          <p:cNvSpPr txBox="1"/>
          <p:nvPr/>
        </p:nvSpPr>
        <p:spPr>
          <a:xfrm>
            <a:off x="7175775" y="1691251"/>
            <a:ext cx="255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i="1"/>
              <a:t>Data início </a:t>
            </a:r>
          </a:p>
        </p:txBody>
      </p:sp>
    </p:spTree>
    <p:extLst>
      <p:ext uri="{BB962C8B-B14F-4D97-AF65-F5344CB8AC3E}">
        <p14:creationId xmlns:p14="http://schemas.microsoft.com/office/powerpoint/2010/main" val="22264805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9F7AD3F0-4AF7-622D-585A-4DDF8DA086F5}"/>
              </a:ext>
            </a:extLst>
          </p:cNvPr>
          <p:cNvSpPr/>
          <p:nvPr/>
        </p:nvSpPr>
        <p:spPr>
          <a:xfrm>
            <a:off x="145083" y="18232"/>
            <a:ext cx="7032246" cy="1085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3" name="Google Shape;1428;p133">
            <a:extLst>
              <a:ext uri="{FF2B5EF4-FFF2-40B4-BE49-F238E27FC236}">
                <a16:creationId xmlns:a16="http://schemas.microsoft.com/office/drawing/2014/main" id="{95B7B3E5-1D79-94BF-DBA2-1F9DA9AC8533}"/>
              </a:ext>
            </a:extLst>
          </p:cNvPr>
          <p:cNvSpPr txBox="1"/>
          <p:nvPr/>
        </p:nvSpPr>
        <p:spPr>
          <a:xfrm>
            <a:off x="3103548" y="40490"/>
            <a:ext cx="8833894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r>
              <a:rPr lang="pt-PT" sz="40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| </a:t>
            </a:r>
            <a:r>
              <a:rPr lang="pt-PT" sz="37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Próximos passos</a:t>
            </a:r>
            <a:endParaRPr lang="pt-PT" sz="3500">
              <a:solidFill>
                <a:schemeClr val="accent5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Google Shape;2013;p122">
            <a:extLst>
              <a:ext uri="{FF2B5EF4-FFF2-40B4-BE49-F238E27FC236}">
                <a16:creationId xmlns:a16="http://schemas.microsoft.com/office/drawing/2014/main" id="{8B42779B-C1C8-36C2-2D7C-DECDE4F7E76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3416" y="130689"/>
            <a:ext cx="2564203" cy="6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00;p90">
            <a:extLst>
              <a:ext uri="{FF2B5EF4-FFF2-40B4-BE49-F238E27FC236}">
                <a16:creationId xmlns:a16="http://schemas.microsoft.com/office/drawing/2014/main" id="{DA35AF0A-28C0-44C6-F932-167291BDE45A}"/>
              </a:ext>
            </a:extLst>
          </p:cNvPr>
          <p:cNvSpPr/>
          <p:nvPr/>
        </p:nvSpPr>
        <p:spPr>
          <a:xfrm>
            <a:off x="5134267" y="6079833"/>
            <a:ext cx="2227200" cy="71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3553BFD-17C2-F097-8668-8634CEE6628C}"/>
              </a:ext>
            </a:extLst>
          </p:cNvPr>
          <p:cNvGraphicFramePr/>
          <p:nvPr/>
        </p:nvGraphicFramePr>
        <p:xfrm>
          <a:off x="1129718" y="1098499"/>
          <a:ext cx="9409268" cy="5621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Google Shape;689;p88">
            <a:extLst>
              <a:ext uri="{FF2B5EF4-FFF2-40B4-BE49-F238E27FC236}">
                <a16:creationId xmlns:a16="http://schemas.microsoft.com/office/drawing/2014/main" id="{2329DFD7-39B2-D632-2CED-74EC7CD94820}"/>
              </a:ext>
            </a:extLst>
          </p:cNvPr>
          <p:cNvPicPr preferRelativeResize="0"/>
          <p:nvPr/>
        </p:nvPicPr>
        <p:blipFill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  <a14:imgEffect>
                      <a14:saturation sat="1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7980" y="1178954"/>
            <a:ext cx="974226" cy="890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91;p88">
            <a:extLst>
              <a:ext uri="{FF2B5EF4-FFF2-40B4-BE49-F238E27FC236}">
                <a16:creationId xmlns:a16="http://schemas.microsoft.com/office/drawing/2014/main" id="{2741E2D5-C4CA-6756-9426-F92C3B6E4104}"/>
              </a:ext>
            </a:extLst>
          </p:cNvPr>
          <p:cNvPicPr preferRelativeResize="0"/>
          <p:nvPr/>
        </p:nvPicPr>
        <p:blipFill>
          <a:blip r:embed="rId10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65655" y="4142263"/>
            <a:ext cx="913037" cy="890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E5804E0-491B-40C3-E3FE-6A78298E9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169" y="5796822"/>
            <a:ext cx="709410" cy="71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oogle Shape;1492;p134">
            <a:extLst>
              <a:ext uri="{FF2B5EF4-FFF2-40B4-BE49-F238E27FC236}">
                <a16:creationId xmlns:a16="http://schemas.microsoft.com/office/drawing/2014/main" id="{40A24C93-6AC9-5DC6-1399-94613D1113AE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697603" y="2859668"/>
            <a:ext cx="580032" cy="580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42365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B9E577D-3351-4225-09AE-9FDA3E25C1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3686" t="5183" r="3258" b="4325"/>
          <a:stretch/>
        </p:blipFill>
        <p:spPr>
          <a:xfrm>
            <a:off x="7657446" y="1631407"/>
            <a:ext cx="2515454" cy="25154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85C233-D56C-1BC3-9CD6-089978B803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3686" t="5183" r="3258" b="4325"/>
          <a:stretch/>
        </p:blipFill>
        <p:spPr>
          <a:xfrm>
            <a:off x="4698342" y="1631407"/>
            <a:ext cx="2515454" cy="2515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7B6E1B-60E8-05DA-8063-48B764FC21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3686" t="5183" r="3258" b="4325"/>
          <a:stretch/>
        </p:blipFill>
        <p:spPr>
          <a:xfrm>
            <a:off x="1859892" y="1631407"/>
            <a:ext cx="2515454" cy="2515452"/>
          </a:xfrm>
          <a:prstGeom prst="rect">
            <a:avLst/>
          </a:prstGeom>
        </p:spPr>
      </p:pic>
      <p:sp>
        <p:nvSpPr>
          <p:cNvPr id="2" name="Google Shape;806;p87">
            <a:extLst>
              <a:ext uri="{FF2B5EF4-FFF2-40B4-BE49-F238E27FC236}">
                <a16:creationId xmlns:a16="http://schemas.microsoft.com/office/drawing/2014/main" id="{402F6DD0-7B81-2B23-AA44-7A5424926B5E}"/>
              </a:ext>
            </a:extLst>
          </p:cNvPr>
          <p:cNvSpPr txBox="1"/>
          <p:nvPr/>
        </p:nvSpPr>
        <p:spPr>
          <a:xfrm>
            <a:off x="2792072" y="2430277"/>
            <a:ext cx="7506281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600" b="1"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lang="pt-PT" sz="9600" b="1" i="1">
                <a:latin typeface="Montserrat"/>
                <a:ea typeface="Montserrat"/>
                <a:cs typeface="Montserrat"/>
                <a:sym typeface="Montserrat"/>
              </a:rPr>
              <a:t>briga</a:t>
            </a:r>
            <a:r>
              <a:rPr lang="pt-PT" sz="9600" b="1">
                <a:latin typeface="Montserrat"/>
                <a:ea typeface="Montserrat"/>
                <a:cs typeface="Montserrat"/>
                <a:sym typeface="Montserrat"/>
              </a:rPr>
              <a:t>da!</a:t>
            </a:r>
            <a:endParaRPr sz="9600"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84B571-0B2F-D2E9-8F9A-0F7854715EF2}"/>
              </a:ext>
            </a:extLst>
          </p:cNvPr>
          <p:cNvSpPr/>
          <p:nvPr/>
        </p:nvSpPr>
        <p:spPr>
          <a:xfrm>
            <a:off x="10369899" y="0"/>
            <a:ext cx="1822101" cy="1748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31E42A1-E826-78AC-1705-CBFBCF380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4448" y="40232"/>
            <a:ext cx="2331111" cy="10823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84C6262-C754-C0FD-7818-1C7AA3B77232}"/>
              </a:ext>
            </a:extLst>
          </p:cNvPr>
          <p:cNvSpPr/>
          <p:nvPr/>
        </p:nvSpPr>
        <p:spPr>
          <a:xfrm>
            <a:off x="5366657" y="6411873"/>
            <a:ext cx="6703918" cy="461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0AD87B-EFAB-EF79-6635-3C8F0AA28D92}"/>
              </a:ext>
            </a:extLst>
          </p:cNvPr>
          <p:cNvSpPr/>
          <p:nvPr/>
        </p:nvSpPr>
        <p:spPr>
          <a:xfrm>
            <a:off x="184727" y="5615270"/>
            <a:ext cx="5671128" cy="106605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Google Shape;2669;p148">
            <a:extLst>
              <a:ext uri="{FF2B5EF4-FFF2-40B4-BE49-F238E27FC236}">
                <a16:creationId xmlns:a16="http://schemas.microsoft.com/office/drawing/2014/main" id="{21B03383-19A4-73D9-5435-841D151D3C0A}"/>
              </a:ext>
            </a:extLst>
          </p:cNvPr>
          <p:cNvSpPr txBox="1"/>
          <p:nvPr/>
        </p:nvSpPr>
        <p:spPr>
          <a:xfrm>
            <a:off x="5252871" y="4610539"/>
            <a:ext cx="145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2676;p148">
            <a:extLst>
              <a:ext uri="{FF2B5EF4-FFF2-40B4-BE49-F238E27FC236}">
                <a16:creationId xmlns:a16="http://schemas.microsoft.com/office/drawing/2014/main" id="{DC4B8E66-94A4-3A10-2FC0-D72D1099FFE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8848" b="8840"/>
          <a:stretch/>
        </p:blipFill>
        <p:spPr>
          <a:xfrm>
            <a:off x="489545" y="4862395"/>
            <a:ext cx="654623" cy="63973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677;p148">
            <a:extLst>
              <a:ext uri="{FF2B5EF4-FFF2-40B4-BE49-F238E27FC236}">
                <a16:creationId xmlns:a16="http://schemas.microsoft.com/office/drawing/2014/main" id="{40968380-C4EB-B991-F177-479F293D4B77}"/>
              </a:ext>
            </a:extLst>
          </p:cNvPr>
          <p:cNvSpPr txBox="1"/>
          <p:nvPr/>
        </p:nvSpPr>
        <p:spPr>
          <a:xfrm>
            <a:off x="1080734" y="4712006"/>
            <a:ext cx="21477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PT" sz="13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Pedro Lopes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PT" sz="1200" b="0" i="1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SCRUM Master</a:t>
            </a:r>
            <a:r>
              <a:rPr lang="pt-PT" sz="1200" b="0" i="1" u="none" strike="noStrike" cap="none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sz="1900" b="0" i="1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" name="Google Shape;2697;p148">
            <a:extLst>
              <a:ext uri="{FF2B5EF4-FFF2-40B4-BE49-F238E27FC236}">
                <a16:creationId xmlns:a16="http://schemas.microsoft.com/office/drawing/2014/main" id="{C17BED82-E45D-CBB1-C085-DA7B955A24E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9275" y="5273558"/>
            <a:ext cx="196765" cy="13853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702;p148">
            <a:extLst>
              <a:ext uri="{FF2B5EF4-FFF2-40B4-BE49-F238E27FC236}">
                <a16:creationId xmlns:a16="http://schemas.microsoft.com/office/drawing/2014/main" id="{3255CE0C-D894-D00B-FAEE-5FAC9921EBDE}"/>
              </a:ext>
            </a:extLst>
          </p:cNvPr>
          <p:cNvSpPr txBox="1"/>
          <p:nvPr/>
        </p:nvSpPr>
        <p:spPr>
          <a:xfrm>
            <a:off x="3797427" y="4720609"/>
            <a:ext cx="21477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PT" sz="13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António Lopes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PT" sz="1200" b="0" i="1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Analista-programador</a:t>
            </a:r>
            <a:r>
              <a:rPr lang="pt-PT" sz="1200" b="0" i="1" u="none" strike="noStrike" cap="none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sz="1900" b="0" i="1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2704;p148">
            <a:extLst>
              <a:ext uri="{FF2B5EF4-FFF2-40B4-BE49-F238E27FC236}">
                <a16:creationId xmlns:a16="http://schemas.microsoft.com/office/drawing/2014/main" id="{7A0C669A-242A-AA1A-3A84-0A241D2552B1}"/>
              </a:ext>
            </a:extLst>
          </p:cNvPr>
          <p:cNvSpPr txBox="1"/>
          <p:nvPr/>
        </p:nvSpPr>
        <p:spPr>
          <a:xfrm>
            <a:off x="1313039" y="5154958"/>
            <a:ext cx="1673700" cy="2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5F1A-7967-3447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B0C3495-339D-80D8-529B-E27D86A0D26B}"/>
              </a:ext>
            </a:extLst>
          </p:cNvPr>
          <p:cNvGrpSpPr/>
          <p:nvPr/>
        </p:nvGrpSpPr>
        <p:grpSpPr>
          <a:xfrm>
            <a:off x="3117960" y="4864701"/>
            <a:ext cx="2626113" cy="639734"/>
            <a:chOff x="2957949" y="4864363"/>
            <a:chExt cx="2626113" cy="639734"/>
          </a:xfrm>
        </p:grpSpPr>
        <p:pic>
          <p:nvPicPr>
            <p:cNvPr id="16" name="Google Shape;2701;p148">
              <a:extLst>
                <a:ext uri="{FF2B5EF4-FFF2-40B4-BE49-F238E27FC236}">
                  <a16:creationId xmlns:a16="http://schemas.microsoft.com/office/drawing/2014/main" id="{1E2C383D-86D7-CD4C-2BA0-D89BACDDA65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r="7706" b="6393"/>
            <a:stretch/>
          </p:blipFill>
          <p:spPr>
            <a:xfrm>
              <a:off x="2957949" y="4864363"/>
              <a:ext cx="654624" cy="6397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2703;p148">
              <a:extLst>
                <a:ext uri="{FF2B5EF4-FFF2-40B4-BE49-F238E27FC236}">
                  <a16:creationId xmlns:a16="http://schemas.microsoft.com/office/drawing/2014/main" id="{0B5616BB-8BDD-828F-74B1-24A863AB2CC8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729398" y="5289125"/>
              <a:ext cx="196765" cy="1385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2713;p148">
              <a:extLst>
                <a:ext uri="{FF2B5EF4-FFF2-40B4-BE49-F238E27FC236}">
                  <a16:creationId xmlns:a16="http://schemas.microsoft.com/office/drawing/2014/main" id="{B800B777-A917-2115-3E5F-4C7641CAF16A}"/>
                </a:ext>
              </a:extLst>
            </p:cNvPr>
            <p:cNvSpPr txBox="1"/>
            <p:nvPr/>
          </p:nvSpPr>
          <p:spPr>
            <a:xfrm>
              <a:off x="3910362" y="5147408"/>
              <a:ext cx="1673700" cy="25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1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641D-800E-0311</a:t>
              </a:r>
              <a:endParaRPr sz="1100"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20" name="Google Shape;2674;p148">
            <a:extLst>
              <a:ext uri="{FF2B5EF4-FFF2-40B4-BE49-F238E27FC236}">
                <a16:creationId xmlns:a16="http://schemas.microsoft.com/office/drawing/2014/main" id="{B8E317CE-03E7-2A95-6741-B558D079577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b="18844"/>
          <a:stretch/>
        </p:blipFill>
        <p:spPr>
          <a:xfrm>
            <a:off x="439557" y="5772138"/>
            <a:ext cx="704611" cy="63973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675;p148">
            <a:extLst>
              <a:ext uri="{FF2B5EF4-FFF2-40B4-BE49-F238E27FC236}">
                <a16:creationId xmlns:a16="http://schemas.microsoft.com/office/drawing/2014/main" id="{56D08586-CEBC-1E73-9364-83ED6AE14F5B}"/>
              </a:ext>
            </a:extLst>
          </p:cNvPr>
          <p:cNvSpPr txBox="1"/>
          <p:nvPr/>
        </p:nvSpPr>
        <p:spPr>
          <a:xfrm>
            <a:off x="1137561" y="5639958"/>
            <a:ext cx="21477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PT" sz="13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Joana Nabais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PT" sz="1200" i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Business </a:t>
            </a:r>
            <a:r>
              <a:rPr lang="pt-PT" sz="1200" i="1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Analyst</a:t>
            </a:r>
            <a:endParaRPr sz="1200" b="0" i="1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PT" sz="11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B316-F8E0-5FA1</a:t>
            </a:r>
            <a:endParaRPr sz="11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PT" sz="11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0000-0003-3645-8278</a:t>
            </a:r>
            <a:br>
              <a:rPr lang="pt-PT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" name="Google Shape;2689;p148">
            <a:extLst>
              <a:ext uri="{FF2B5EF4-FFF2-40B4-BE49-F238E27FC236}">
                <a16:creationId xmlns:a16="http://schemas.microsoft.com/office/drawing/2014/main" id="{A6EB65EB-0155-30F1-373B-99EF9C4F8B2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36086" y="5743542"/>
            <a:ext cx="691694" cy="71565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690;p148">
            <a:extLst>
              <a:ext uri="{FF2B5EF4-FFF2-40B4-BE49-F238E27FC236}">
                <a16:creationId xmlns:a16="http://schemas.microsoft.com/office/drawing/2014/main" id="{D9FEF65A-12F9-AEFD-1D07-7485A93F3BC1}"/>
              </a:ext>
            </a:extLst>
          </p:cNvPr>
          <p:cNvSpPr txBox="1"/>
          <p:nvPr/>
        </p:nvSpPr>
        <p:spPr>
          <a:xfrm>
            <a:off x="3819623" y="5615270"/>
            <a:ext cx="21477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PT" sz="13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Daniel A. Gomes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PT" sz="1200" b="0" i="1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Analista-programador</a:t>
            </a:r>
            <a:r>
              <a:rPr lang="pt-PT" sz="1200" b="0" i="1" u="none" strike="noStrike" cap="none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sz="1900" b="0" i="1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2711;p148">
            <a:extLst>
              <a:ext uri="{FF2B5EF4-FFF2-40B4-BE49-F238E27FC236}">
                <a16:creationId xmlns:a16="http://schemas.microsoft.com/office/drawing/2014/main" id="{235E5DE4-9AD7-DDFF-17F6-E3FA426300F2}"/>
              </a:ext>
            </a:extLst>
          </p:cNvPr>
          <p:cNvSpPr txBox="1"/>
          <p:nvPr/>
        </p:nvSpPr>
        <p:spPr>
          <a:xfrm>
            <a:off x="4054576" y="5996847"/>
            <a:ext cx="1910700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F01C-05B2-7CF6</a:t>
            </a:r>
            <a:endParaRPr sz="1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2712;p148">
            <a:extLst>
              <a:ext uri="{FF2B5EF4-FFF2-40B4-BE49-F238E27FC236}">
                <a16:creationId xmlns:a16="http://schemas.microsoft.com/office/drawing/2014/main" id="{6BE9343B-D327-1F5D-B4B1-4BE2001AEC68}"/>
              </a:ext>
            </a:extLst>
          </p:cNvPr>
          <p:cNvSpPr txBox="1"/>
          <p:nvPr/>
        </p:nvSpPr>
        <p:spPr>
          <a:xfrm>
            <a:off x="4038807" y="6164247"/>
            <a:ext cx="1910700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0000-0002-1306-6733</a:t>
            </a:r>
            <a:endParaRPr sz="1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" name="Google Shape;2703;p148">
            <a:extLst>
              <a:ext uri="{FF2B5EF4-FFF2-40B4-BE49-F238E27FC236}">
                <a16:creationId xmlns:a16="http://schemas.microsoft.com/office/drawing/2014/main" id="{5CDA38EB-7CE3-FE74-12E2-1B30B83C2E4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14656" y="6160744"/>
            <a:ext cx="196765" cy="13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684;p148">
            <a:extLst>
              <a:ext uri="{FF2B5EF4-FFF2-40B4-BE49-F238E27FC236}">
                <a16:creationId xmlns:a16="http://schemas.microsoft.com/office/drawing/2014/main" id="{EF3C97E7-B1BC-EAD6-51E1-73E49CBED4A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34102" r="36657"/>
          <a:stretch/>
        </p:blipFill>
        <p:spPr>
          <a:xfrm>
            <a:off x="1214656" y="6276643"/>
            <a:ext cx="212534" cy="252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703;p148">
            <a:extLst>
              <a:ext uri="{FF2B5EF4-FFF2-40B4-BE49-F238E27FC236}">
                <a16:creationId xmlns:a16="http://schemas.microsoft.com/office/drawing/2014/main" id="{73DF4515-497F-F9B3-0531-FB342DCFA24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6193" y="6101367"/>
            <a:ext cx="196765" cy="13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684;p148">
            <a:extLst>
              <a:ext uri="{FF2B5EF4-FFF2-40B4-BE49-F238E27FC236}">
                <a16:creationId xmlns:a16="http://schemas.microsoft.com/office/drawing/2014/main" id="{D870EF94-C288-3571-7C91-595F4A606851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34102" r="36657"/>
          <a:stretch/>
        </p:blipFill>
        <p:spPr>
          <a:xfrm>
            <a:off x="3950746" y="6252704"/>
            <a:ext cx="212534" cy="252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708A4C08-E7EC-0FE3-D8B8-C65EFC72D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591" y="4818741"/>
            <a:ext cx="766198" cy="77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ADE552BD-9692-D03E-AF48-589C78D9B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69127" y="4806318"/>
            <a:ext cx="766198" cy="79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Google Shape;2675;p148">
            <a:extLst>
              <a:ext uri="{FF2B5EF4-FFF2-40B4-BE49-F238E27FC236}">
                <a16:creationId xmlns:a16="http://schemas.microsoft.com/office/drawing/2014/main" id="{F68DEE14-30B8-948D-4AE5-A14FA7634CB0}"/>
              </a:ext>
            </a:extLst>
          </p:cNvPr>
          <p:cNvSpPr txBox="1"/>
          <p:nvPr/>
        </p:nvSpPr>
        <p:spPr>
          <a:xfrm>
            <a:off x="9635325" y="4669431"/>
            <a:ext cx="2251372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PT" sz="13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Pedro Sobral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PT" sz="1200" i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Business </a:t>
            </a:r>
            <a:r>
              <a:rPr lang="pt-PT" sz="1200" i="1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Analyst</a:t>
            </a:r>
            <a:endParaRPr sz="1200" b="0" i="1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PT" sz="11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  3A1B-A5B7-4B36   </a:t>
            </a:r>
            <a:br>
              <a:rPr lang="pt-PT" sz="11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PT" sz="11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  0000-0001-8192-4368</a:t>
            </a:r>
            <a:r>
              <a:rPr lang="pt-PT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pt-PT"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pt-PT"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" name="Google Shape;2703;p148">
            <a:extLst>
              <a:ext uri="{FF2B5EF4-FFF2-40B4-BE49-F238E27FC236}">
                <a16:creationId xmlns:a16="http://schemas.microsoft.com/office/drawing/2014/main" id="{F05BA756-920C-EC7E-D3AC-31D0D4E7651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06990" y="5187523"/>
            <a:ext cx="196765" cy="13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684;p148">
            <a:extLst>
              <a:ext uri="{FF2B5EF4-FFF2-40B4-BE49-F238E27FC236}">
                <a16:creationId xmlns:a16="http://schemas.microsoft.com/office/drawing/2014/main" id="{E577C357-61CE-7EA2-B7B9-433AD147492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34102" r="36657"/>
          <a:stretch/>
        </p:blipFill>
        <p:spPr>
          <a:xfrm>
            <a:off x="9801543" y="5338860"/>
            <a:ext cx="212534" cy="25254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2675;p148">
            <a:extLst>
              <a:ext uri="{FF2B5EF4-FFF2-40B4-BE49-F238E27FC236}">
                <a16:creationId xmlns:a16="http://schemas.microsoft.com/office/drawing/2014/main" id="{78353AE8-BCBB-C87B-9A2C-454DFA6E6400}"/>
              </a:ext>
            </a:extLst>
          </p:cNvPr>
          <p:cNvSpPr txBox="1"/>
          <p:nvPr/>
        </p:nvSpPr>
        <p:spPr>
          <a:xfrm>
            <a:off x="6866074" y="4688266"/>
            <a:ext cx="2251372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PT" sz="13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Talissa Anger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PT" sz="1200" i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Business </a:t>
            </a:r>
            <a:r>
              <a:rPr lang="pt-PT" sz="1200" i="1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Analyst</a:t>
            </a:r>
            <a:endParaRPr sz="1200" b="0" i="1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PT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     </a:t>
            </a:r>
            <a:br>
              <a:rPr lang="pt-PT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FE0C295-B26E-0901-C192-45BFD0136246}"/>
              </a:ext>
            </a:extLst>
          </p:cNvPr>
          <p:cNvSpPr txBox="1"/>
          <p:nvPr/>
        </p:nvSpPr>
        <p:spPr>
          <a:xfrm>
            <a:off x="7095269" y="5404704"/>
            <a:ext cx="274319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100">
                <a:solidFill>
                  <a:srgbClr val="000000"/>
                </a:solidFill>
                <a:latin typeface="Montserrat"/>
              </a:rPr>
              <a:t>0000-0001-6412-975X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C71040E-FC35-E012-7438-6D3774166723}"/>
              </a:ext>
            </a:extLst>
          </p:cNvPr>
          <p:cNvSpPr txBox="1"/>
          <p:nvPr/>
        </p:nvSpPr>
        <p:spPr>
          <a:xfrm>
            <a:off x="7095269" y="5205131"/>
            <a:ext cx="14097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100">
                <a:solidFill>
                  <a:srgbClr val="000000"/>
                </a:solidFill>
                <a:latin typeface="Montserrat"/>
              </a:rPr>
              <a:t>C111-7E23-250D </a:t>
            </a:r>
            <a:endParaRPr lang="en-US" sz="1100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38" name="Google Shape;2703;p148">
            <a:extLst>
              <a:ext uri="{FF2B5EF4-FFF2-40B4-BE49-F238E27FC236}">
                <a16:creationId xmlns:a16="http://schemas.microsoft.com/office/drawing/2014/main" id="{B169C217-D343-9A18-95E2-0C078377DD9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73244" y="5245802"/>
            <a:ext cx="196765" cy="13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684;p148">
            <a:extLst>
              <a:ext uri="{FF2B5EF4-FFF2-40B4-BE49-F238E27FC236}">
                <a16:creationId xmlns:a16="http://schemas.microsoft.com/office/drawing/2014/main" id="{CC6AE90D-A975-9E61-5D79-45E5C9166C58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34102" r="36657"/>
          <a:stretch/>
        </p:blipFill>
        <p:spPr>
          <a:xfrm>
            <a:off x="6967797" y="5397139"/>
            <a:ext cx="212534" cy="2525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52699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D1766-7F9D-9861-AAD4-2BF8EB5C4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166" y="73891"/>
            <a:ext cx="3085667" cy="1047750"/>
          </a:xfrm>
        </p:spPr>
        <p:txBody>
          <a:bodyPr/>
          <a:lstStyle/>
          <a:p>
            <a:r>
              <a:rPr lang="pt-PT" sz="4400" b="1">
                <a:solidFill>
                  <a:srgbClr val="15326B"/>
                </a:solidFill>
              </a:rPr>
              <a:t>Agenda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9EF84BE-57D5-34D5-7873-5EE031EFA45C}"/>
              </a:ext>
            </a:extLst>
          </p:cNvPr>
          <p:cNvSpPr txBox="1">
            <a:spLocks/>
          </p:cNvSpPr>
          <p:nvPr/>
        </p:nvSpPr>
        <p:spPr>
          <a:xfrm>
            <a:off x="568568" y="1620525"/>
            <a:ext cx="5350597" cy="503237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pt-PT" i="1" u="sng">
                <a:solidFill>
                  <a:schemeClr val="bg1">
                    <a:lumMod val="85000"/>
                  </a:schemeClr>
                </a:solidFill>
              </a:rPr>
              <a:t>Parte I</a:t>
            </a:r>
            <a:r>
              <a:rPr lang="en-US" i="1" u="sng">
                <a:solidFill>
                  <a:schemeClr val="bg1">
                    <a:lumMod val="85000"/>
                  </a:schemeClr>
                </a:solidFill>
              </a:rPr>
              <a:t>​</a:t>
            </a:r>
          </a:p>
          <a:p>
            <a:pPr fontAlgn="base"/>
            <a:r>
              <a:rPr lang="pt-PT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Sessão de Abertura: o ano PTCRIS em foco</a:t>
            </a:r>
          </a:p>
          <a:p>
            <a:pPr fontAlgn="base"/>
            <a:endParaRPr lang="pt-PT" sz="19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fontAlgn="base"/>
            <a:r>
              <a:rPr lang="pt-PT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Pilares PTCRIS: </a:t>
            </a:r>
            <a:r>
              <a:rPr lang="pt-PT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SciPROJ</a:t>
            </a:r>
            <a:r>
              <a:rPr lang="pt-PT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2.0 e a promessa dos </a:t>
            </a:r>
            <a:r>
              <a:rPr lang="pt-PT" sz="1900" i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Grant </a:t>
            </a:r>
            <a:r>
              <a:rPr lang="pt-PT" sz="1900" i="1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DOIs</a:t>
            </a:r>
            <a:endParaRPr lang="pt-PT" sz="1900" i="1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fontAlgn="base"/>
            <a:endParaRPr lang="pt-PT" sz="1900">
              <a:solidFill>
                <a:srgbClr val="595959"/>
              </a:solidFill>
              <a:latin typeface="Montserrat" panose="00000500000000000000" pitchFamily="2" charset="0"/>
            </a:endParaRPr>
          </a:p>
          <a:p>
            <a:pPr fontAlgn="base"/>
            <a:r>
              <a:rPr lang="pt-PT" sz="1900">
                <a:solidFill>
                  <a:srgbClr val="595959"/>
                </a:solidFill>
                <a:latin typeface="Montserrat" panose="00000500000000000000" pitchFamily="2" charset="0"/>
              </a:rPr>
              <a:t>O que há de novo no </a:t>
            </a:r>
            <a:r>
              <a:rPr lang="pt-PT" sz="1900" b="1">
                <a:solidFill>
                  <a:srgbClr val="595959"/>
                </a:solidFill>
                <a:latin typeface="Montserrat" panose="00000500000000000000" pitchFamily="2" charset="0"/>
              </a:rPr>
              <a:t>CIÊNCIA</a:t>
            </a:r>
            <a:r>
              <a:rPr lang="pt-PT" sz="1900">
                <a:solidFill>
                  <a:srgbClr val="595959"/>
                </a:solidFill>
                <a:latin typeface="Montserrat" panose="00000500000000000000" pitchFamily="2" charset="0"/>
              </a:rPr>
              <a:t>VITAE</a:t>
            </a:r>
          </a:p>
          <a:p>
            <a:pPr fontAlgn="base"/>
            <a:endParaRPr lang="pt-PT" sz="1900">
              <a:solidFill>
                <a:srgbClr val="595959"/>
              </a:solidFill>
              <a:latin typeface="Montserrat" panose="00000500000000000000" pitchFamily="2" charset="0"/>
            </a:endParaRPr>
          </a:p>
          <a:p>
            <a:pPr fontAlgn="base"/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Desvendando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o </a:t>
            </a:r>
            <a:r>
              <a:rPr lang="en-US" sz="1900" b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CIÊNCIA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VITAE: a </a:t>
            </a:r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perspetiva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de um promotor</a:t>
            </a: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“</a:t>
            </a:r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Experiência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institucional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no IEF”</a:t>
            </a:r>
          </a:p>
          <a:p>
            <a:pPr marL="0" indent="0" fontAlgn="base">
              <a:buFont typeface="Arial" panose="020B0604020202020204" pitchFamily="34" charset="0"/>
              <a:buNone/>
            </a:pPr>
            <a:endParaRPr lang="en-US" sz="19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fontAlgn="base"/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Explorando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a </a:t>
            </a:r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ciência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nas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instituições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através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do </a:t>
            </a:r>
            <a:r>
              <a:rPr lang="en-US" sz="1900" b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CIÊNCIA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VITAE: </a:t>
            </a:r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Serviço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de </a:t>
            </a:r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Indicadores</a:t>
            </a:r>
            <a:r>
              <a:rPr lang="en-US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9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Institucionais</a:t>
            </a:r>
            <a:endParaRPr lang="pt-PT" sz="190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7745FDE0-C8CC-259B-30BA-003C2B77BEE7}"/>
              </a:ext>
            </a:extLst>
          </p:cNvPr>
          <p:cNvSpPr txBox="1">
            <a:spLocks/>
          </p:cNvSpPr>
          <p:nvPr/>
        </p:nvSpPr>
        <p:spPr>
          <a:xfrm>
            <a:off x="6545148" y="1620524"/>
            <a:ext cx="5350598" cy="47374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80000"/>
              </a:lnSpc>
            </a:pPr>
            <a:r>
              <a:rPr lang="pt-PT" sz="2800" i="1" u="sng">
                <a:solidFill>
                  <a:schemeClr val="bg1">
                    <a:lumMod val="85000"/>
                  </a:schemeClr>
                </a:solidFill>
              </a:rPr>
              <a:t>Parte II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pt-PT" sz="1900" b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CIÊNCIA</a:t>
            </a:r>
            <a:r>
              <a:rPr lang="pt-PT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VITAE @ Ecossistema de C&amp;T (I): ​</a:t>
            </a:r>
          </a:p>
          <a:p>
            <a:pPr lvl="1" fontAlgn="base"/>
            <a:endParaRPr lang="pt-PT" sz="18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lvl="1" fontAlgn="base"/>
            <a:r>
              <a:rPr lang="pt-PT" sz="18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Integração CRIS:CV – grupo de trabalho ​</a:t>
            </a:r>
          </a:p>
          <a:p>
            <a:pPr lvl="1" fontAlgn="base"/>
            <a:endParaRPr lang="pt-PT" sz="18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pt-PT" sz="1900" b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CIÊNCIA</a:t>
            </a:r>
            <a:r>
              <a:rPr lang="pt-PT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VITAE @ Ecossistema de C&amp;T (II): ​</a:t>
            </a:r>
          </a:p>
          <a:p>
            <a:pPr lvl="1" fontAlgn="base"/>
            <a:endParaRPr lang="pt-PT" sz="18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lvl="1" fontAlgn="base"/>
            <a:r>
              <a:rPr lang="pt-PT" sz="1800" err="1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PortAberta</a:t>
            </a:r>
            <a:r>
              <a:rPr lang="pt-PT" sz="18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 | U Minho &amp; IPB</a:t>
            </a:r>
          </a:p>
          <a:p>
            <a:pPr lvl="1" fontAlgn="base"/>
            <a:r>
              <a:rPr lang="pt-PT" sz="18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SITUA | U Açores​</a:t>
            </a:r>
          </a:p>
          <a:p>
            <a:pPr lvl="1" fontAlgn="base"/>
            <a:endParaRPr lang="pt-PT" sz="18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pt-PT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A Ciência da Ciência: Sistema de Indicadores do Ecossistema de C&amp;T</a:t>
            </a:r>
          </a:p>
          <a:p>
            <a:pPr fontAlgn="base"/>
            <a:endParaRPr lang="pt-PT" sz="19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pt-PT" sz="1900">
                <a:solidFill>
                  <a:schemeClr val="bg1">
                    <a:lumMod val="85000"/>
                  </a:schemeClr>
                </a:solidFill>
                <a:latin typeface="Montserrat" panose="00000500000000000000" pitchFamily="2" charset="0"/>
              </a:rPr>
              <a:t>Em busca do Santo Graal: Portal de Investigação </a:t>
            </a:r>
          </a:p>
          <a:p>
            <a:pPr fontAlgn="base"/>
            <a:endParaRPr lang="pt-PT" sz="18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fontAlgn="base"/>
            <a:endParaRPr lang="pt-PT" sz="18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  <a:p>
            <a:pPr fontAlgn="base"/>
            <a:endParaRPr lang="pt-PT" sz="1800">
              <a:solidFill>
                <a:schemeClr val="bg1">
                  <a:lumMod val="85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061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27B2D626-09B7-B48E-DEA1-A004733E7953}"/>
              </a:ext>
            </a:extLst>
          </p:cNvPr>
          <p:cNvSpPr/>
          <p:nvPr/>
        </p:nvSpPr>
        <p:spPr>
          <a:xfrm>
            <a:off x="4340585" y="5909899"/>
            <a:ext cx="2521979" cy="3873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5" name="Google Shape;405;p63">
            <a:extLst>
              <a:ext uri="{FF2B5EF4-FFF2-40B4-BE49-F238E27FC236}">
                <a16:creationId xmlns:a16="http://schemas.microsoft.com/office/drawing/2014/main" id="{39100BE6-40BC-28E0-BC18-633DB76225D4}"/>
              </a:ext>
            </a:extLst>
          </p:cNvPr>
          <p:cNvSpPr/>
          <p:nvPr/>
        </p:nvSpPr>
        <p:spPr>
          <a:xfrm rot="10800000">
            <a:off x="3722333" y="699900"/>
            <a:ext cx="630956" cy="5267304"/>
          </a:xfrm>
          <a:prstGeom prst="triangle">
            <a:avLst>
              <a:gd name="adj" fmla="val 10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793;p111">
            <a:extLst>
              <a:ext uri="{FF2B5EF4-FFF2-40B4-BE49-F238E27FC236}">
                <a16:creationId xmlns:a16="http://schemas.microsoft.com/office/drawing/2014/main" id="{32A36243-8372-4C73-356E-B353179605B5}"/>
              </a:ext>
            </a:extLst>
          </p:cNvPr>
          <p:cNvSpPr txBox="1"/>
          <p:nvPr/>
        </p:nvSpPr>
        <p:spPr>
          <a:xfrm>
            <a:off x="2788431" y="6338753"/>
            <a:ext cx="6669875" cy="49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SoS = Sistema de Sistemas = ecossistema</a:t>
            </a:r>
            <a:endParaRPr sz="1867"/>
          </a:p>
        </p:txBody>
      </p:sp>
      <p:sp>
        <p:nvSpPr>
          <p:cNvPr id="4" name="Google Shape;794;p111">
            <a:extLst>
              <a:ext uri="{FF2B5EF4-FFF2-40B4-BE49-F238E27FC236}">
                <a16:creationId xmlns:a16="http://schemas.microsoft.com/office/drawing/2014/main" id="{9DA1A59B-0E5F-1C88-FF97-B33B38CB2BC4}"/>
              </a:ext>
            </a:extLst>
          </p:cNvPr>
          <p:cNvSpPr/>
          <p:nvPr/>
        </p:nvSpPr>
        <p:spPr>
          <a:xfrm>
            <a:off x="585299" y="4211597"/>
            <a:ext cx="8756777" cy="465801"/>
          </a:xfrm>
          <a:custGeom>
            <a:avLst/>
            <a:gdLst/>
            <a:ahLst/>
            <a:cxnLst/>
            <a:rect l="l" t="t" r="r" b="b"/>
            <a:pathLst>
              <a:path w="8965983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8919403" y="0"/>
                </a:lnTo>
                <a:cubicBezTo>
                  <a:pt x="8945128" y="0"/>
                  <a:pt x="8965983" y="20855"/>
                  <a:pt x="8965983" y="46580"/>
                </a:cubicBezTo>
                <a:lnTo>
                  <a:pt x="8965983" y="419221"/>
                </a:lnTo>
                <a:cubicBezTo>
                  <a:pt x="8965983" y="444946"/>
                  <a:pt x="8945128" y="465801"/>
                  <a:pt x="8919403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B7B7B7"/>
          </a:solidFill>
          <a:ln w="952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67" tIns="66967" rIns="66967" bIns="66967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1600" b="1">
                <a:latin typeface="Calibri"/>
                <a:ea typeface="Calibri"/>
                <a:cs typeface="Calibri"/>
                <a:sym typeface="Calibri"/>
              </a:rPr>
              <a:t>Sistemas de Gestão Ciência Institucionais </a:t>
            </a:r>
            <a:endParaRPr sz="16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795;p111">
            <a:extLst>
              <a:ext uri="{FF2B5EF4-FFF2-40B4-BE49-F238E27FC236}">
                <a16:creationId xmlns:a16="http://schemas.microsoft.com/office/drawing/2014/main" id="{20EB892F-4C2B-DE77-D90B-28B736E4F6F0}"/>
              </a:ext>
            </a:extLst>
          </p:cNvPr>
          <p:cNvSpPr/>
          <p:nvPr/>
        </p:nvSpPr>
        <p:spPr>
          <a:xfrm>
            <a:off x="556731" y="4769764"/>
            <a:ext cx="10598217" cy="465801"/>
          </a:xfrm>
          <a:custGeom>
            <a:avLst/>
            <a:gdLst/>
            <a:ahLst/>
            <a:cxnLst/>
            <a:rect l="l" t="t" r="r" b="b"/>
            <a:pathLst>
              <a:path w="10888580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10842000" y="0"/>
                </a:lnTo>
                <a:cubicBezTo>
                  <a:pt x="10867725" y="0"/>
                  <a:pt x="10888580" y="20855"/>
                  <a:pt x="10888580" y="46580"/>
                </a:cubicBezTo>
                <a:lnTo>
                  <a:pt x="10888580" y="419221"/>
                </a:lnTo>
                <a:cubicBezTo>
                  <a:pt x="10888580" y="444946"/>
                  <a:pt x="10867725" y="465801"/>
                  <a:pt x="10842000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262626"/>
          </a:solidFill>
          <a:ln w="9525" cap="flat" cmpd="sng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67" tIns="66967" rIns="66967" bIns="66967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Portal de Investigação</a:t>
            </a:r>
            <a:endParaRPr sz="16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796;p111">
            <a:extLst>
              <a:ext uri="{FF2B5EF4-FFF2-40B4-BE49-F238E27FC236}">
                <a16:creationId xmlns:a16="http://schemas.microsoft.com/office/drawing/2014/main" id="{6C6FAFC5-0376-8FD2-1E32-439980C46BFE}"/>
              </a:ext>
            </a:extLst>
          </p:cNvPr>
          <p:cNvSpPr/>
          <p:nvPr/>
        </p:nvSpPr>
        <p:spPr>
          <a:xfrm>
            <a:off x="549911" y="5254809"/>
            <a:ext cx="10598217" cy="465801"/>
          </a:xfrm>
          <a:custGeom>
            <a:avLst/>
            <a:gdLst/>
            <a:ahLst/>
            <a:cxnLst/>
            <a:rect l="l" t="t" r="r" b="b"/>
            <a:pathLst>
              <a:path w="10888580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10842000" y="0"/>
                </a:lnTo>
                <a:cubicBezTo>
                  <a:pt x="10867725" y="0"/>
                  <a:pt x="10888580" y="20855"/>
                  <a:pt x="10888580" y="46580"/>
                </a:cubicBezTo>
                <a:lnTo>
                  <a:pt x="10888580" y="419221"/>
                </a:lnTo>
                <a:cubicBezTo>
                  <a:pt x="10888580" y="444946"/>
                  <a:pt x="10867725" y="465801"/>
                  <a:pt x="10842000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262626"/>
          </a:solidFill>
          <a:ln w="9525" cap="flat" cmpd="sng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67" tIns="66967" rIns="66967" bIns="66967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Indicadores</a:t>
            </a:r>
            <a:endParaRPr sz="16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97;p111">
            <a:extLst>
              <a:ext uri="{FF2B5EF4-FFF2-40B4-BE49-F238E27FC236}">
                <a16:creationId xmlns:a16="http://schemas.microsoft.com/office/drawing/2014/main" id="{C29DA12D-B188-167F-6B67-7E1604B5B34A}"/>
              </a:ext>
            </a:extLst>
          </p:cNvPr>
          <p:cNvSpPr/>
          <p:nvPr/>
        </p:nvSpPr>
        <p:spPr>
          <a:xfrm>
            <a:off x="537463" y="1597827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33" tIns="78633" rIns="78633" bIns="78633" anchor="ctr" anchorCtr="0">
            <a:noAutofit/>
          </a:bodyPr>
          <a:lstStyle/>
          <a:p>
            <a:pPr algn="ctr">
              <a:lnSpc>
                <a:spcPct val="90000"/>
              </a:lnSpc>
            </a:pPr>
            <a:endParaRPr sz="14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798;p111">
            <a:extLst>
              <a:ext uri="{FF2B5EF4-FFF2-40B4-BE49-F238E27FC236}">
                <a16:creationId xmlns:a16="http://schemas.microsoft.com/office/drawing/2014/main" id="{BCD81CB5-7907-CF70-0915-180C3A44377A}"/>
              </a:ext>
            </a:extLst>
          </p:cNvPr>
          <p:cNvSpPr/>
          <p:nvPr/>
        </p:nvSpPr>
        <p:spPr>
          <a:xfrm>
            <a:off x="4133039" y="1597827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33" tIns="78633" rIns="78633" bIns="78633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1467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Organizações</a:t>
            </a:r>
            <a:endParaRPr sz="1467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9" name="Google Shape;799;p111">
            <a:extLst>
              <a:ext uri="{FF2B5EF4-FFF2-40B4-BE49-F238E27FC236}">
                <a16:creationId xmlns:a16="http://schemas.microsoft.com/office/drawing/2014/main" id="{B034D385-AEB3-901B-A8B3-35AF8C3535EA}"/>
              </a:ext>
            </a:extLst>
          </p:cNvPr>
          <p:cNvSpPr/>
          <p:nvPr/>
        </p:nvSpPr>
        <p:spPr>
          <a:xfrm>
            <a:off x="5930827" y="1597827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33" tIns="78633" rIns="78633" bIns="78633" anchor="ctr" anchorCtr="0">
            <a:noAutofit/>
          </a:bodyPr>
          <a:lstStyle/>
          <a:p>
            <a:pPr algn="ctr">
              <a:lnSpc>
                <a:spcPct val="90000"/>
              </a:lnSpc>
            </a:pPr>
            <a:endParaRPr sz="1467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0" name="Google Shape;801;p111">
            <a:extLst>
              <a:ext uri="{FF2B5EF4-FFF2-40B4-BE49-F238E27FC236}">
                <a16:creationId xmlns:a16="http://schemas.microsoft.com/office/drawing/2014/main" id="{E5F4452B-B316-5C5A-2E02-D17C6CE2C1B4}"/>
              </a:ext>
            </a:extLst>
          </p:cNvPr>
          <p:cNvSpPr/>
          <p:nvPr/>
        </p:nvSpPr>
        <p:spPr>
          <a:xfrm>
            <a:off x="574853" y="3182963"/>
            <a:ext cx="8771601" cy="427711"/>
          </a:xfrm>
          <a:custGeom>
            <a:avLst/>
            <a:gdLst/>
            <a:ahLst/>
            <a:cxnLst/>
            <a:rect l="l" t="t" r="r" b="b"/>
            <a:pathLst>
              <a:path w="8920272" h="427710" extrusionOk="0">
                <a:moveTo>
                  <a:pt x="0" y="42771"/>
                </a:moveTo>
                <a:cubicBezTo>
                  <a:pt x="0" y="19149"/>
                  <a:pt x="19149" y="0"/>
                  <a:pt x="42771" y="0"/>
                </a:cubicBezTo>
                <a:lnTo>
                  <a:pt x="8877501" y="0"/>
                </a:lnTo>
                <a:cubicBezTo>
                  <a:pt x="8901123" y="0"/>
                  <a:pt x="8920272" y="19149"/>
                  <a:pt x="8920272" y="42771"/>
                </a:cubicBezTo>
                <a:lnTo>
                  <a:pt x="8920272" y="384939"/>
                </a:lnTo>
                <a:cubicBezTo>
                  <a:pt x="8920272" y="408561"/>
                  <a:pt x="8901123" y="427710"/>
                  <a:pt x="8877501" y="427710"/>
                </a:cubicBezTo>
                <a:lnTo>
                  <a:pt x="42771" y="427710"/>
                </a:lnTo>
                <a:cubicBezTo>
                  <a:pt x="19149" y="427710"/>
                  <a:pt x="0" y="408561"/>
                  <a:pt x="0" y="384939"/>
                </a:cubicBezTo>
                <a:lnTo>
                  <a:pt x="0" y="42771"/>
                </a:lnTo>
                <a:close/>
              </a:path>
            </a:pathLst>
          </a:custGeom>
          <a:solidFill>
            <a:srgbClr val="CFE2F3"/>
          </a:solidFill>
          <a:ln w="9525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67" tIns="65867" rIns="65867" bIns="65867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de Gestão Financiamento 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802;p111">
            <a:extLst>
              <a:ext uri="{FF2B5EF4-FFF2-40B4-BE49-F238E27FC236}">
                <a16:creationId xmlns:a16="http://schemas.microsoft.com/office/drawing/2014/main" id="{22B0BA9A-1A1B-314B-115D-50AFAF7D6803}"/>
              </a:ext>
            </a:extLst>
          </p:cNvPr>
          <p:cNvSpPr/>
          <p:nvPr/>
        </p:nvSpPr>
        <p:spPr>
          <a:xfrm>
            <a:off x="574865" y="3691563"/>
            <a:ext cx="8771601" cy="427711"/>
          </a:xfrm>
          <a:custGeom>
            <a:avLst/>
            <a:gdLst/>
            <a:ahLst/>
            <a:cxnLst/>
            <a:rect l="l" t="t" r="r" b="b"/>
            <a:pathLst>
              <a:path w="8920272" h="427710" extrusionOk="0">
                <a:moveTo>
                  <a:pt x="0" y="42771"/>
                </a:moveTo>
                <a:cubicBezTo>
                  <a:pt x="0" y="19149"/>
                  <a:pt x="19149" y="0"/>
                  <a:pt x="42771" y="0"/>
                </a:cubicBezTo>
                <a:lnTo>
                  <a:pt x="8877501" y="0"/>
                </a:lnTo>
                <a:cubicBezTo>
                  <a:pt x="8901123" y="0"/>
                  <a:pt x="8920272" y="19149"/>
                  <a:pt x="8920272" y="42771"/>
                </a:cubicBezTo>
                <a:lnTo>
                  <a:pt x="8920272" y="384939"/>
                </a:lnTo>
                <a:cubicBezTo>
                  <a:pt x="8920272" y="408561"/>
                  <a:pt x="8901123" y="427710"/>
                  <a:pt x="8877501" y="427710"/>
                </a:cubicBezTo>
                <a:lnTo>
                  <a:pt x="42771" y="427710"/>
                </a:lnTo>
                <a:cubicBezTo>
                  <a:pt x="19149" y="427710"/>
                  <a:pt x="0" y="408561"/>
                  <a:pt x="0" y="384939"/>
                </a:cubicBezTo>
                <a:lnTo>
                  <a:pt x="0" y="42771"/>
                </a:lnTo>
                <a:close/>
              </a:path>
            </a:pathLst>
          </a:custGeom>
          <a:solidFill>
            <a:srgbClr val="CFE2F3"/>
          </a:solidFill>
          <a:ln w="9525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67" tIns="65867" rIns="65867" bIns="65867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Gestão Ciência Nacionais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804;p111">
            <a:extLst>
              <a:ext uri="{FF2B5EF4-FFF2-40B4-BE49-F238E27FC236}">
                <a16:creationId xmlns:a16="http://schemas.microsoft.com/office/drawing/2014/main" id="{5E9AC211-2446-EE87-FB4A-6ED03ADAE002}"/>
              </a:ext>
            </a:extLst>
          </p:cNvPr>
          <p:cNvSpPr/>
          <p:nvPr/>
        </p:nvSpPr>
        <p:spPr>
          <a:xfrm>
            <a:off x="527631" y="1334029"/>
            <a:ext cx="725200" cy="63120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952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3" name="Google Shape;805;p111">
            <a:extLst>
              <a:ext uri="{FF2B5EF4-FFF2-40B4-BE49-F238E27FC236}">
                <a16:creationId xmlns:a16="http://schemas.microsoft.com/office/drawing/2014/main" id="{9A094B27-697B-E9D7-8EC7-AEB65A81961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6382" y="1435781"/>
            <a:ext cx="427700" cy="427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14" name="Google Shape;806;p111">
            <a:extLst>
              <a:ext uri="{FF2B5EF4-FFF2-40B4-BE49-F238E27FC236}">
                <a16:creationId xmlns:a16="http://schemas.microsoft.com/office/drawing/2014/main" id="{99A47DBD-709B-3F68-32D0-B601BDA2C4CF}"/>
              </a:ext>
            </a:extLst>
          </p:cNvPr>
          <p:cNvSpPr/>
          <p:nvPr/>
        </p:nvSpPr>
        <p:spPr>
          <a:xfrm>
            <a:off x="5932439" y="1334029"/>
            <a:ext cx="725200" cy="63120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952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" name="Google Shape;807;p111">
            <a:extLst>
              <a:ext uri="{FF2B5EF4-FFF2-40B4-BE49-F238E27FC236}">
                <a16:creationId xmlns:a16="http://schemas.microsoft.com/office/drawing/2014/main" id="{43321384-512F-267E-2246-18271CA2FF28}"/>
              </a:ext>
            </a:extLst>
          </p:cNvPr>
          <p:cNvSpPr/>
          <p:nvPr/>
        </p:nvSpPr>
        <p:spPr>
          <a:xfrm>
            <a:off x="4053748" y="1334047"/>
            <a:ext cx="725200" cy="63120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952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6" name="Google Shape;808;p111">
            <a:extLst>
              <a:ext uri="{FF2B5EF4-FFF2-40B4-BE49-F238E27FC236}">
                <a16:creationId xmlns:a16="http://schemas.microsoft.com/office/drawing/2014/main" id="{6C97FAC3-75D5-EC0D-7E23-CC56C26B13B6}"/>
              </a:ext>
            </a:extLst>
          </p:cNvPr>
          <p:cNvPicPr preferRelativeResize="0"/>
          <p:nvPr/>
        </p:nvPicPr>
        <p:blipFill rotWithShape="1">
          <a:blip r:embed="rId3">
            <a:alphaModFix amt="50000"/>
          </a:blip>
          <a:srcRect/>
          <a:stretch/>
        </p:blipFill>
        <p:spPr>
          <a:xfrm>
            <a:off x="4224231" y="1371480"/>
            <a:ext cx="427699" cy="427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17" name="Google Shape;809;p111">
            <a:extLst>
              <a:ext uri="{FF2B5EF4-FFF2-40B4-BE49-F238E27FC236}">
                <a16:creationId xmlns:a16="http://schemas.microsoft.com/office/drawing/2014/main" id="{E67F062C-CA94-9680-84EA-634EFDB6C8CA}"/>
              </a:ext>
            </a:extLst>
          </p:cNvPr>
          <p:cNvPicPr preferRelativeResize="0"/>
          <p:nvPr/>
        </p:nvPicPr>
        <p:blipFill rotWithShape="1">
          <a:blip r:embed="rId4">
            <a:alphaModFix amt="50000"/>
          </a:blip>
          <a:srcRect/>
          <a:stretch/>
        </p:blipFill>
        <p:spPr>
          <a:xfrm>
            <a:off x="6044914" y="1419725"/>
            <a:ext cx="481200" cy="481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18" name="Google Shape;810;p111">
            <a:extLst>
              <a:ext uri="{FF2B5EF4-FFF2-40B4-BE49-F238E27FC236}">
                <a16:creationId xmlns:a16="http://schemas.microsoft.com/office/drawing/2014/main" id="{92224A78-9E6F-AD88-9FBC-19B299F7109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6399" y="2168463"/>
            <a:ext cx="1388449" cy="188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811;p111">
            <a:extLst>
              <a:ext uri="{FF2B5EF4-FFF2-40B4-BE49-F238E27FC236}">
                <a16:creationId xmlns:a16="http://schemas.microsoft.com/office/drawing/2014/main" id="{1728C43C-6B00-9A74-1014-5C25C898F92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82565" y="1742790"/>
            <a:ext cx="1005965" cy="342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812;p111">
            <a:extLst>
              <a:ext uri="{FF2B5EF4-FFF2-40B4-BE49-F238E27FC236}">
                <a16:creationId xmlns:a16="http://schemas.microsoft.com/office/drawing/2014/main" id="{1932BBBA-886E-B684-0C4F-7EACDC053B8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67383" y="1743465"/>
            <a:ext cx="552329" cy="26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813;p111">
            <a:extLst>
              <a:ext uri="{FF2B5EF4-FFF2-40B4-BE49-F238E27FC236}">
                <a16:creationId xmlns:a16="http://schemas.microsoft.com/office/drawing/2014/main" id="{AC9E215D-7965-AF61-7342-39A0FBD85BA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37631" y="2041009"/>
            <a:ext cx="1053667" cy="33365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814;p111">
            <a:extLst>
              <a:ext uri="{FF2B5EF4-FFF2-40B4-BE49-F238E27FC236}">
                <a16:creationId xmlns:a16="http://schemas.microsoft.com/office/drawing/2014/main" id="{798B1C3E-AE09-A263-A0A3-52ECD4D6E53D}"/>
              </a:ext>
            </a:extLst>
          </p:cNvPr>
          <p:cNvSpPr/>
          <p:nvPr/>
        </p:nvSpPr>
        <p:spPr>
          <a:xfrm>
            <a:off x="576100" y="2674397"/>
            <a:ext cx="8771601" cy="427711"/>
          </a:xfrm>
          <a:custGeom>
            <a:avLst/>
            <a:gdLst/>
            <a:ahLst/>
            <a:cxnLst/>
            <a:rect l="l" t="t" r="r" b="b"/>
            <a:pathLst>
              <a:path w="8920272" h="427710" extrusionOk="0">
                <a:moveTo>
                  <a:pt x="0" y="42771"/>
                </a:moveTo>
                <a:cubicBezTo>
                  <a:pt x="0" y="19149"/>
                  <a:pt x="19149" y="0"/>
                  <a:pt x="42771" y="0"/>
                </a:cubicBezTo>
                <a:lnTo>
                  <a:pt x="8877501" y="0"/>
                </a:lnTo>
                <a:cubicBezTo>
                  <a:pt x="8901123" y="0"/>
                  <a:pt x="8920272" y="19149"/>
                  <a:pt x="8920272" y="42771"/>
                </a:cubicBezTo>
                <a:lnTo>
                  <a:pt x="8920272" y="384939"/>
                </a:lnTo>
                <a:cubicBezTo>
                  <a:pt x="8920272" y="408561"/>
                  <a:pt x="8901123" y="427710"/>
                  <a:pt x="8877501" y="427710"/>
                </a:cubicBezTo>
                <a:lnTo>
                  <a:pt x="42771" y="427710"/>
                </a:lnTo>
                <a:cubicBezTo>
                  <a:pt x="19149" y="427710"/>
                  <a:pt x="0" y="408561"/>
                  <a:pt x="0" y="384939"/>
                </a:cubicBezTo>
                <a:lnTo>
                  <a:pt x="0" y="42771"/>
                </a:lnTo>
                <a:close/>
              </a:path>
            </a:pathLst>
          </a:custGeom>
          <a:solidFill>
            <a:srgbClr val="CFE2F3"/>
          </a:solidFill>
          <a:ln w="9525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67" tIns="65867" rIns="65867" bIns="65867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 de Gestão Curricular 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AFF7EFC-1077-8DA6-2487-9FF338B15EE6}"/>
              </a:ext>
            </a:extLst>
          </p:cNvPr>
          <p:cNvGrpSpPr/>
          <p:nvPr/>
        </p:nvGrpSpPr>
        <p:grpSpPr>
          <a:xfrm>
            <a:off x="409662" y="1201485"/>
            <a:ext cx="1917200" cy="1348800"/>
            <a:chOff x="1199100" y="961683"/>
            <a:chExt cx="1917200" cy="1348800"/>
          </a:xfrm>
        </p:grpSpPr>
        <p:sp>
          <p:nvSpPr>
            <p:cNvPr id="24" name="Google Shape;815;p111">
              <a:extLst>
                <a:ext uri="{FF2B5EF4-FFF2-40B4-BE49-F238E27FC236}">
                  <a16:creationId xmlns:a16="http://schemas.microsoft.com/office/drawing/2014/main" id="{D1AE40E4-1999-F299-1F40-8028B7A137A4}"/>
                </a:ext>
              </a:extLst>
            </p:cNvPr>
            <p:cNvSpPr/>
            <p:nvPr/>
          </p:nvSpPr>
          <p:spPr>
            <a:xfrm>
              <a:off x="1199100" y="961683"/>
              <a:ext cx="1917200" cy="1348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5" name="Google Shape;816;p111">
              <a:extLst>
                <a:ext uri="{FF2B5EF4-FFF2-40B4-BE49-F238E27FC236}">
                  <a16:creationId xmlns:a16="http://schemas.microsoft.com/office/drawing/2014/main" id="{16309771-5411-4E9A-6FB4-4700839019CC}"/>
                </a:ext>
              </a:extLst>
            </p:cNvPr>
            <p:cNvGrpSpPr/>
            <p:nvPr/>
          </p:nvGrpSpPr>
          <p:grpSpPr>
            <a:xfrm>
              <a:off x="1304500" y="1347731"/>
              <a:ext cx="1677603" cy="880536"/>
              <a:chOff x="521175" y="1163198"/>
              <a:chExt cx="1258202" cy="660402"/>
            </a:xfrm>
          </p:grpSpPr>
          <p:sp>
            <p:nvSpPr>
              <p:cNvPr id="26" name="Google Shape;817;p111">
                <a:extLst>
                  <a:ext uri="{FF2B5EF4-FFF2-40B4-BE49-F238E27FC236}">
                    <a16:creationId xmlns:a16="http://schemas.microsoft.com/office/drawing/2014/main" id="{D466521B-B9F8-0CB1-1D66-D9766D7AEA07}"/>
                  </a:ext>
                </a:extLst>
              </p:cNvPr>
              <p:cNvSpPr/>
              <p:nvPr/>
            </p:nvSpPr>
            <p:spPr>
              <a:xfrm>
                <a:off x="559073" y="1170923"/>
                <a:ext cx="1220287" cy="648072"/>
              </a:xfrm>
              <a:custGeom>
                <a:avLst/>
                <a:gdLst/>
                <a:ahLst/>
                <a:cxnLst/>
                <a:rect l="l" t="t" r="r" b="b"/>
                <a:pathLst>
                  <a:path w="1574564" h="864096" extrusionOk="0">
                    <a:moveTo>
                      <a:pt x="0" y="86410"/>
                    </a:moveTo>
                    <a:cubicBezTo>
                      <a:pt x="0" y="38687"/>
                      <a:pt x="38687" y="0"/>
                      <a:pt x="86410" y="0"/>
                    </a:cubicBezTo>
                    <a:lnTo>
                      <a:pt x="1488154" y="0"/>
                    </a:lnTo>
                    <a:cubicBezTo>
                      <a:pt x="1535877" y="0"/>
                      <a:pt x="1574564" y="38687"/>
                      <a:pt x="1574564" y="86410"/>
                    </a:cubicBezTo>
                    <a:lnTo>
                      <a:pt x="1574564" y="777686"/>
                    </a:lnTo>
                    <a:cubicBezTo>
                      <a:pt x="1574564" y="825409"/>
                      <a:pt x="1535877" y="864096"/>
                      <a:pt x="1488154" y="864096"/>
                    </a:cubicBezTo>
                    <a:lnTo>
                      <a:pt x="86410" y="864096"/>
                    </a:lnTo>
                    <a:cubicBezTo>
                      <a:pt x="38687" y="864096"/>
                      <a:pt x="0" y="825409"/>
                      <a:pt x="0" y="777686"/>
                    </a:cubicBezTo>
                    <a:lnTo>
                      <a:pt x="0" y="8641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78633" tIns="78633" rIns="78633" bIns="78633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sz="1467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7" name="Google Shape;818;p111">
                <a:extLst>
                  <a:ext uri="{FF2B5EF4-FFF2-40B4-BE49-F238E27FC236}">
                    <a16:creationId xmlns:a16="http://schemas.microsoft.com/office/drawing/2014/main" id="{CBE6BC12-82E7-FCAF-DB0A-5BB1B7887D90}"/>
                  </a:ext>
                </a:extLst>
              </p:cNvPr>
              <p:cNvPicPr preferRelativeResize="0"/>
              <p:nvPr/>
            </p:nvPicPr>
            <p:blipFill>
              <a:blip r:embed="rId2">
                <a:alphaModFix amt="81000"/>
              </a:blip>
              <a:stretch>
                <a:fillRect/>
              </a:stretch>
            </p:blipFill>
            <p:spPr>
              <a:xfrm>
                <a:off x="935374" y="1201274"/>
                <a:ext cx="473400" cy="473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" name="Google Shape;819;p111">
                <a:extLst>
                  <a:ext uri="{FF2B5EF4-FFF2-40B4-BE49-F238E27FC236}">
                    <a16:creationId xmlns:a16="http://schemas.microsoft.com/office/drawing/2014/main" id="{D2FCC840-91FD-792B-BFA3-97BD53D61D57}"/>
                  </a:ext>
                </a:extLst>
              </p:cNvPr>
              <p:cNvSpPr/>
              <p:nvPr/>
            </p:nvSpPr>
            <p:spPr>
              <a:xfrm>
                <a:off x="559090" y="1163198"/>
                <a:ext cx="1220287" cy="648072"/>
              </a:xfrm>
              <a:custGeom>
                <a:avLst/>
                <a:gdLst/>
                <a:ahLst/>
                <a:cxnLst/>
                <a:rect l="l" t="t" r="r" b="b"/>
                <a:pathLst>
                  <a:path w="1574564" h="864096" extrusionOk="0">
                    <a:moveTo>
                      <a:pt x="0" y="86410"/>
                    </a:moveTo>
                    <a:cubicBezTo>
                      <a:pt x="0" y="38687"/>
                      <a:pt x="38687" y="0"/>
                      <a:pt x="86410" y="0"/>
                    </a:cubicBezTo>
                    <a:lnTo>
                      <a:pt x="1488154" y="0"/>
                    </a:lnTo>
                    <a:cubicBezTo>
                      <a:pt x="1535877" y="0"/>
                      <a:pt x="1574564" y="38687"/>
                      <a:pt x="1574564" y="86410"/>
                    </a:cubicBezTo>
                    <a:lnTo>
                      <a:pt x="1574564" y="777686"/>
                    </a:lnTo>
                    <a:cubicBezTo>
                      <a:pt x="1574564" y="825409"/>
                      <a:pt x="1535877" y="864096"/>
                      <a:pt x="1488154" y="864096"/>
                    </a:cubicBezTo>
                    <a:lnTo>
                      <a:pt x="86410" y="864096"/>
                    </a:lnTo>
                    <a:cubicBezTo>
                      <a:pt x="38687" y="864096"/>
                      <a:pt x="0" y="825409"/>
                      <a:pt x="0" y="777686"/>
                    </a:cubicBezTo>
                    <a:lnTo>
                      <a:pt x="0" y="8641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0AD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8633" tIns="78633" rIns="78633" bIns="78633" anchor="ctr" anchorCtr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" sz="1467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 </a:t>
                </a:r>
                <a:endParaRPr sz="1467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820;p111">
                <a:extLst>
                  <a:ext uri="{FF2B5EF4-FFF2-40B4-BE49-F238E27FC236}">
                    <a16:creationId xmlns:a16="http://schemas.microsoft.com/office/drawing/2014/main" id="{D01A8B35-3AA2-83CF-69F6-AACF411908BC}"/>
                  </a:ext>
                </a:extLst>
              </p:cNvPr>
              <p:cNvSpPr txBox="1"/>
              <p:nvPr/>
            </p:nvSpPr>
            <p:spPr>
              <a:xfrm>
                <a:off x="521175" y="1532300"/>
                <a:ext cx="1258200" cy="291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sz="1867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Investigadores</a:t>
                </a:r>
                <a:r>
                  <a:rPr lang="en" sz="1867">
                    <a:solidFill>
                      <a:srgbClr val="B7B7B7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 sz="1867">
                  <a:solidFill>
                    <a:srgbClr val="B7B7B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0" name="Google Shape;821;p111">
            <a:extLst>
              <a:ext uri="{FF2B5EF4-FFF2-40B4-BE49-F238E27FC236}">
                <a16:creationId xmlns:a16="http://schemas.microsoft.com/office/drawing/2014/main" id="{13DDC383-8BED-E53C-5CE6-7C831A2E5D44}"/>
              </a:ext>
            </a:extLst>
          </p:cNvPr>
          <p:cNvGrpSpPr/>
          <p:nvPr/>
        </p:nvGrpSpPr>
        <p:grpSpPr>
          <a:xfrm>
            <a:off x="3993294" y="1165947"/>
            <a:ext cx="1943255" cy="1344000"/>
            <a:chOff x="3841900" y="-292875"/>
            <a:chExt cx="1419600" cy="1008000"/>
          </a:xfrm>
        </p:grpSpPr>
        <p:sp>
          <p:nvSpPr>
            <p:cNvPr id="33" name="Google Shape;822;p111">
              <a:extLst>
                <a:ext uri="{FF2B5EF4-FFF2-40B4-BE49-F238E27FC236}">
                  <a16:creationId xmlns:a16="http://schemas.microsoft.com/office/drawing/2014/main" id="{F3B83EFA-7A93-7103-E523-3792D97B8BA4}"/>
                </a:ext>
              </a:extLst>
            </p:cNvPr>
            <p:cNvSpPr/>
            <p:nvPr/>
          </p:nvSpPr>
          <p:spPr>
            <a:xfrm>
              <a:off x="3841900" y="-292875"/>
              <a:ext cx="1419600" cy="100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823;p111">
              <a:extLst>
                <a:ext uri="{FF2B5EF4-FFF2-40B4-BE49-F238E27FC236}">
                  <a16:creationId xmlns:a16="http://schemas.microsoft.com/office/drawing/2014/main" id="{35CD7B19-A963-A199-84A6-21229B358A8C}"/>
                </a:ext>
              </a:extLst>
            </p:cNvPr>
            <p:cNvSpPr/>
            <p:nvPr/>
          </p:nvSpPr>
          <p:spPr>
            <a:xfrm>
              <a:off x="3941555" y="27923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00AD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33" tIns="78633" rIns="78633" bIns="78633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endParaRPr sz="14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" name="Google Shape;824;p111">
              <a:extLst>
                <a:ext uri="{FF2B5EF4-FFF2-40B4-BE49-F238E27FC236}">
                  <a16:creationId xmlns:a16="http://schemas.microsoft.com/office/drawing/2014/main" id="{4B851EA1-4674-D2C8-79B5-6D1DF0E3606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64000"/>
            </a:blip>
            <a:srcRect/>
            <a:stretch/>
          </p:blipFill>
          <p:spPr>
            <a:xfrm>
              <a:off x="4315000" y="50000"/>
              <a:ext cx="473400" cy="473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38" name="Google Shape;825;p111">
              <a:extLst>
                <a:ext uri="{FF2B5EF4-FFF2-40B4-BE49-F238E27FC236}">
                  <a16:creationId xmlns:a16="http://schemas.microsoft.com/office/drawing/2014/main" id="{625EE4DA-842A-413C-4D9F-CAE8925FC8D2}"/>
                </a:ext>
              </a:extLst>
            </p:cNvPr>
            <p:cNvSpPr txBox="1"/>
            <p:nvPr/>
          </p:nvSpPr>
          <p:spPr>
            <a:xfrm>
              <a:off x="3934238" y="389313"/>
              <a:ext cx="12582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"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Organizações</a:t>
              </a: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Google Shape;836;p111">
            <a:extLst>
              <a:ext uri="{FF2B5EF4-FFF2-40B4-BE49-F238E27FC236}">
                <a16:creationId xmlns:a16="http://schemas.microsoft.com/office/drawing/2014/main" id="{381FC98C-7EE3-155D-3600-EF57ED130B71}"/>
              </a:ext>
            </a:extLst>
          </p:cNvPr>
          <p:cNvSpPr/>
          <p:nvPr/>
        </p:nvSpPr>
        <p:spPr>
          <a:xfrm>
            <a:off x="2343815" y="1597827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9525" cap="flat" cmpd="sng">
            <a:solidFill>
              <a:srgbClr val="00AD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33" tIns="78633" rIns="78633" bIns="78633" anchor="ctr" anchorCtr="0">
            <a:noAutofit/>
          </a:bodyPr>
          <a:lstStyle/>
          <a:p>
            <a:pPr>
              <a:lnSpc>
                <a:spcPct val="90000"/>
              </a:lnSpc>
            </a:pPr>
            <a:endParaRPr sz="14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" name="Google Shape;837;p111">
            <a:extLst>
              <a:ext uri="{FF2B5EF4-FFF2-40B4-BE49-F238E27FC236}">
                <a16:creationId xmlns:a16="http://schemas.microsoft.com/office/drawing/2014/main" id="{CC196B02-5340-1FF5-389F-F366068AAC92}"/>
              </a:ext>
            </a:extLst>
          </p:cNvPr>
          <p:cNvPicPr preferRelativeResize="0"/>
          <p:nvPr/>
        </p:nvPicPr>
        <p:blipFill>
          <a:blip r:embed="rId2">
            <a:alphaModFix amt="79000"/>
          </a:blip>
          <a:stretch>
            <a:fillRect/>
          </a:stretch>
        </p:blipFill>
        <p:spPr>
          <a:xfrm>
            <a:off x="2421169" y="1672679"/>
            <a:ext cx="535943" cy="5431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45" name="Google Shape;838;p111">
            <a:extLst>
              <a:ext uri="{FF2B5EF4-FFF2-40B4-BE49-F238E27FC236}">
                <a16:creationId xmlns:a16="http://schemas.microsoft.com/office/drawing/2014/main" id="{DA19A56B-7E5A-B36C-1F97-7099F89A0766}"/>
              </a:ext>
            </a:extLst>
          </p:cNvPr>
          <p:cNvPicPr preferRelativeResize="0"/>
          <p:nvPr/>
        </p:nvPicPr>
        <p:blipFill rotWithShape="1">
          <a:blip r:embed="rId3">
            <a:alphaModFix amt="95000"/>
          </a:blip>
          <a:srcRect/>
          <a:stretch/>
        </p:blipFill>
        <p:spPr>
          <a:xfrm>
            <a:off x="3313428" y="1703664"/>
            <a:ext cx="474800" cy="481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cxnSp>
        <p:nvCxnSpPr>
          <p:cNvPr id="46" name="Google Shape;839;p111">
            <a:extLst>
              <a:ext uri="{FF2B5EF4-FFF2-40B4-BE49-F238E27FC236}">
                <a16:creationId xmlns:a16="http://schemas.microsoft.com/office/drawing/2014/main" id="{B48ACDD7-4256-C43A-7FAA-1DF8428B0852}"/>
              </a:ext>
            </a:extLst>
          </p:cNvPr>
          <p:cNvCxnSpPr/>
          <p:nvPr/>
        </p:nvCxnSpPr>
        <p:spPr>
          <a:xfrm>
            <a:off x="2958064" y="1992361"/>
            <a:ext cx="356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47" name="Google Shape;840;p111">
            <a:extLst>
              <a:ext uri="{FF2B5EF4-FFF2-40B4-BE49-F238E27FC236}">
                <a16:creationId xmlns:a16="http://schemas.microsoft.com/office/drawing/2014/main" id="{8AEFAA3A-E2B9-5EE5-9516-D66C83755C87}"/>
              </a:ext>
            </a:extLst>
          </p:cNvPr>
          <p:cNvSpPr txBox="1"/>
          <p:nvPr/>
        </p:nvSpPr>
        <p:spPr>
          <a:xfrm>
            <a:off x="2314296" y="2088695"/>
            <a:ext cx="1655200" cy="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Afiliações</a:t>
            </a: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" name="Picture 6">
            <a:extLst>
              <a:ext uri="{FF2B5EF4-FFF2-40B4-BE49-F238E27FC236}">
                <a16:creationId xmlns:a16="http://schemas.microsoft.com/office/drawing/2014/main" id="{A2AA2E2B-576B-8667-BA45-7AD70A259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623" y="2757000"/>
            <a:ext cx="2150958" cy="30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F6AA558-318C-6CE9-6702-56F1A79C28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218" y="3251500"/>
            <a:ext cx="895475" cy="323895"/>
          </a:xfrm>
          <a:prstGeom prst="rect">
            <a:avLst/>
          </a:prstGeom>
        </p:spPr>
      </p:pic>
      <p:pic>
        <p:nvPicPr>
          <p:cNvPr id="55" name="Google Shape;2079;p141">
            <a:extLst>
              <a:ext uri="{FF2B5EF4-FFF2-40B4-BE49-F238E27FC236}">
                <a16:creationId xmlns:a16="http://schemas.microsoft.com/office/drawing/2014/main" id="{CF4B5F25-5932-80DD-85D1-84FA623C25B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058458" y="2022766"/>
            <a:ext cx="1224676" cy="36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5" descr="A yellow circle with black letters&#10;&#10;Description automatically generated with medium confidence">
            <a:extLst>
              <a:ext uri="{FF2B5EF4-FFF2-40B4-BE49-F238E27FC236}">
                <a16:creationId xmlns:a16="http://schemas.microsoft.com/office/drawing/2014/main" id="{29DC4F42-3287-C1B1-2A27-2EFCC41659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564" y="1611551"/>
            <a:ext cx="931502" cy="465751"/>
          </a:xfrm>
          <a:prstGeom prst="rect">
            <a:avLst/>
          </a:prstGeom>
        </p:spPr>
      </p:pic>
      <p:pic>
        <p:nvPicPr>
          <p:cNvPr id="57" name="Picture 56" descr="A yellow circle with black letters&#10;&#10;Description automatically generated with medium confidence">
            <a:extLst>
              <a:ext uri="{FF2B5EF4-FFF2-40B4-BE49-F238E27FC236}">
                <a16:creationId xmlns:a16="http://schemas.microsoft.com/office/drawing/2014/main" id="{D5F05C76-8BD6-3329-D58B-8822AE75A2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612" y="1611445"/>
            <a:ext cx="931502" cy="465751"/>
          </a:xfrm>
          <a:prstGeom prst="rect">
            <a:avLst/>
          </a:prstGeom>
        </p:spPr>
      </p:pic>
      <p:grpSp>
        <p:nvGrpSpPr>
          <p:cNvPr id="59" name="Google Shape;826;p111">
            <a:extLst>
              <a:ext uri="{FF2B5EF4-FFF2-40B4-BE49-F238E27FC236}">
                <a16:creationId xmlns:a16="http://schemas.microsoft.com/office/drawing/2014/main" id="{93D52147-4FAA-6503-EF7B-38542A7D8794}"/>
              </a:ext>
            </a:extLst>
          </p:cNvPr>
          <p:cNvGrpSpPr/>
          <p:nvPr/>
        </p:nvGrpSpPr>
        <p:grpSpPr>
          <a:xfrm>
            <a:off x="5879412" y="1143757"/>
            <a:ext cx="1806000" cy="1391600"/>
            <a:chOff x="4994200" y="-310725"/>
            <a:chExt cx="1354500" cy="1043700"/>
          </a:xfrm>
        </p:grpSpPr>
        <p:sp>
          <p:nvSpPr>
            <p:cNvPr id="60" name="Google Shape;827;p111">
              <a:extLst>
                <a:ext uri="{FF2B5EF4-FFF2-40B4-BE49-F238E27FC236}">
                  <a16:creationId xmlns:a16="http://schemas.microsoft.com/office/drawing/2014/main" id="{23A114CB-70D9-2239-30F4-CE6E757FE49B}"/>
                </a:ext>
              </a:extLst>
            </p:cNvPr>
            <p:cNvSpPr/>
            <p:nvPr/>
          </p:nvSpPr>
          <p:spPr>
            <a:xfrm>
              <a:off x="4994200" y="-310725"/>
              <a:ext cx="1354500" cy="104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828;p111">
              <a:extLst>
                <a:ext uri="{FF2B5EF4-FFF2-40B4-BE49-F238E27FC236}">
                  <a16:creationId xmlns:a16="http://schemas.microsoft.com/office/drawing/2014/main" id="{559258FD-EBC2-D756-9220-727E34D46F36}"/>
                </a:ext>
              </a:extLst>
            </p:cNvPr>
            <p:cNvSpPr/>
            <p:nvPr/>
          </p:nvSpPr>
          <p:spPr>
            <a:xfrm>
              <a:off x="5061296" y="27923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00AD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33" tIns="78633" rIns="78633" bIns="78633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endParaRPr sz="14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3" name="Google Shape;829;p111">
              <a:extLst>
                <a:ext uri="{FF2B5EF4-FFF2-40B4-BE49-F238E27FC236}">
                  <a16:creationId xmlns:a16="http://schemas.microsoft.com/office/drawing/2014/main" id="{9829B865-93A2-4DE8-AF97-AE3A4B9683F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 amt="83000"/>
            </a:blip>
            <a:srcRect/>
            <a:stretch/>
          </p:blipFill>
          <p:spPr>
            <a:xfrm>
              <a:off x="5450037" y="65824"/>
              <a:ext cx="473400" cy="473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64" name="Google Shape;830;p111">
              <a:extLst>
                <a:ext uri="{FF2B5EF4-FFF2-40B4-BE49-F238E27FC236}">
                  <a16:creationId xmlns:a16="http://schemas.microsoft.com/office/drawing/2014/main" id="{ACC02633-8FD7-A818-284E-0B4908E89662}"/>
                </a:ext>
              </a:extLst>
            </p:cNvPr>
            <p:cNvSpPr txBox="1"/>
            <p:nvPr/>
          </p:nvSpPr>
          <p:spPr>
            <a:xfrm>
              <a:off x="5065588" y="379263"/>
              <a:ext cx="12582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"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Projetos/Fin.</a:t>
              </a: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" name="Google Shape;799;p111">
            <a:extLst>
              <a:ext uri="{FF2B5EF4-FFF2-40B4-BE49-F238E27FC236}">
                <a16:creationId xmlns:a16="http://schemas.microsoft.com/office/drawing/2014/main" id="{28A5FA4D-8108-4EDE-7559-33D5DFF9DBAC}"/>
              </a:ext>
            </a:extLst>
          </p:cNvPr>
          <p:cNvSpPr/>
          <p:nvPr/>
        </p:nvSpPr>
        <p:spPr>
          <a:xfrm>
            <a:off x="7724597" y="1608961"/>
            <a:ext cx="1627049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33" tIns="78633" rIns="78633" bIns="78633" anchor="ctr" anchorCtr="0">
            <a:noAutofit/>
          </a:bodyPr>
          <a:lstStyle/>
          <a:p>
            <a:pPr algn="ctr">
              <a:lnSpc>
                <a:spcPct val="90000"/>
              </a:lnSpc>
            </a:pPr>
            <a:endParaRPr sz="1467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66" name="Google Shape;806;p111">
            <a:extLst>
              <a:ext uri="{FF2B5EF4-FFF2-40B4-BE49-F238E27FC236}">
                <a16:creationId xmlns:a16="http://schemas.microsoft.com/office/drawing/2014/main" id="{0BB89B53-D5D1-813A-D0EF-C5899D438FBB}"/>
              </a:ext>
            </a:extLst>
          </p:cNvPr>
          <p:cNvSpPr/>
          <p:nvPr/>
        </p:nvSpPr>
        <p:spPr>
          <a:xfrm>
            <a:off x="7676189" y="1351763"/>
            <a:ext cx="725200" cy="63120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952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68" name="Google Shape;803;p111">
            <a:extLst>
              <a:ext uri="{FF2B5EF4-FFF2-40B4-BE49-F238E27FC236}">
                <a16:creationId xmlns:a16="http://schemas.microsoft.com/office/drawing/2014/main" id="{F07A2F76-9C9A-AA35-E238-A6D3CD16D3F0}"/>
              </a:ext>
            </a:extLst>
          </p:cNvPr>
          <p:cNvPicPr preferRelativeResize="0"/>
          <p:nvPr/>
        </p:nvPicPr>
        <p:blipFill rotWithShape="1">
          <a:blip r:embed="rId13">
            <a:alphaModFix amt="79000"/>
          </a:blip>
          <a:srcRect/>
          <a:stretch/>
        </p:blipFill>
        <p:spPr>
          <a:xfrm>
            <a:off x="7817443" y="1418122"/>
            <a:ext cx="442692" cy="46651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2F4D16CF-DD47-52C6-9697-16BB73212D5F}"/>
              </a:ext>
            </a:extLst>
          </p:cNvPr>
          <p:cNvSpPr txBox="1"/>
          <p:nvPr/>
        </p:nvSpPr>
        <p:spPr>
          <a:xfrm>
            <a:off x="7740439" y="2055445"/>
            <a:ext cx="1841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/>
              <a:t>RNOCT/DM2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73FC085-DC13-698F-652A-BBFC86B77853}"/>
              </a:ext>
            </a:extLst>
          </p:cNvPr>
          <p:cNvGrpSpPr/>
          <p:nvPr/>
        </p:nvGrpSpPr>
        <p:grpSpPr>
          <a:xfrm>
            <a:off x="7666241" y="1294905"/>
            <a:ext cx="1801301" cy="1296874"/>
            <a:chOff x="8481696" y="-183435"/>
            <a:chExt cx="1801301" cy="1296874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9B922204-EA39-9F8F-8C3F-721CAD25941A}"/>
                </a:ext>
              </a:extLst>
            </p:cNvPr>
            <p:cNvGrpSpPr/>
            <p:nvPr/>
          </p:nvGrpSpPr>
          <p:grpSpPr>
            <a:xfrm>
              <a:off x="8481696" y="-183435"/>
              <a:ext cx="1758259" cy="1296874"/>
              <a:chOff x="8481696" y="1064340"/>
              <a:chExt cx="1758259" cy="1296874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7EE815BE-E88E-C47E-987C-FF52245953F8}"/>
                  </a:ext>
                </a:extLst>
              </p:cNvPr>
              <p:cNvSpPr/>
              <p:nvPr/>
            </p:nvSpPr>
            <p:spPr>
              <a:xfrm>
                <a:off x="8481696" y="1064340"/>
                <a:ext cx="1758259" cy="12968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74" name="Google Shape;800;p111">
                <a:extLst>
                  <a:ext uri="{FF2B5EF4-FFF2-40B4-BE49-F238E27FC236}">
                    <a16:creationId xmlns:a16="http://schemas.microsoft.com/office/drawing/2014/main" id="{3DFACCE5-212E-00BD-43D4-B94A0272F23F}"/>
                  </a:ext>
                </a:extLst>
              </p:cNvPr>
              <p:cNvSpPr/>
              <p:nvPr/>
            </p:nvSpPr>
            <p:spPr>
              <a:xfrm>
                <a:off x="8546184" y="1358031"/>
                <a:ext cx="1627049" cy="864096"/>
              </a:xfrm>
              <a:custGeom>
                <a:avLst/>
                <a:gdLst/>
                <a:ahLst/>
                <a:cxnLst/>
                <a:rect l="l" t="t" r="r" b="b"/>
                <a:pathLst>
                  <a:path w="1574564" h="864096" extrusionOk="0">
                    <a:moveTo>
                      <a:pt x="0" y="86410"/>
                    </a:moveTo>
                    <a:cubicBezTo>
                      <a:pt x="0" y="38687"/>
                      <a:pt x="38687" y="0"/>
                      <a:pt x="86410" y="0"/>
                    </a:cubicBezTo>
                    <a:lnTo>
                      <a:pt x="1488154" y="0"/>
                    </a:lnTo>
                    <a:cubicBezTo>
                      <a:pt x="1535877" y="0"/>
                      <a:pt x="1574564" y="38687"/>
                      <a:pt x="1574564" y="86410"/>
                    </a:cubicBezTo>
                    <a:lnTo>
                      <a:pt x="1574564" y="777686"/>
                    </a:lnTo>
                    <a:cubicBezTo>
                      <a:pt x="1574564" y="825409"/>
                      <a:pt x="1535877" y="864096"/>
                      <a:pt x="1488154" y="864096"/>
                    </a:cubicBezTo>
                    <a:lnTo>
                      <a:pt x="86410" y="864096"/>
                    </a:lnTo>
                    <a:cubicBezTo>
                      <a:pt x="38687" y="864096"/>
                      <a:pt x="0" y="825409"/>
                      <a:pt x="0" y="777686"/>
                    </a:cubicBezTo>
                    <a:lnTo>
                      <a:pt x="0" y="8641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0AD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8633" tIns="78633" rIns="78633" bIns="78633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" sz="1467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Outcomes / outputs</a:t>
                </a:r>
                <a:endParaRPr sz="1467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5" name="Google Shape;803;p111">
                <a:extLst>
                  <a:ext uri="{FF2B5EF4-FFF2-40B4-BE49-F238E27FC236}">
                    <a16:creationId xmlns:a16="http://schemas.microsoft.com/office/drawing/2014/main" id="{62453E72-D4D2-E91A-B7BF-6DD3EFAC5A4E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 amt="79000"/>
              </a:blip>
              <a:srcRect/>
              <a:stretch/>
            </p:blipFill>
            <p:spPr>
              <a:xfrm>
                <a:off x="9006170" y="1349952"/>
                <a:ext cx="725167" cy="72516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</p:pic>
        </p:grpSp>
        <p:sp>
          <p:nvSpPr>
            <p:cNvPr id="72" name="Google Shape;831;p111">
              <a:extLst>
                <a:ext uri="{FF2B5EF4-FFF2-40B4-BE49-F238E27FC236}">
                  <a16:creationId xmlns:a16="http://schemas.microsoft.com/office/drawing/2014/main" id="{C7E25750-0F99-F4B1-14F2-3E30765BCA52}"/>
                </a:ext>
              </a:extLst>
            </p:cNvPr>
            <p:cNvSpPr txBox="1"/>
            <p:nvPr/>
          </p:nvSpPr>
          <p:spPr>
            <a:xfrm>
              <a:off x="8605397" y="589414"/>
              <a:ext cx="1677600" cy="38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"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Produções</a:t>
              </a: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886397F2-7106-CFBC-3013-2B566D5676D2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Google Shape;791;p111">
            <a:extLst>
              <a:ext uri="{FF2B5EF4-FFF2-40B4-BE49-F238E27FC236}">
                <a16:creationId xmlns:a16="http://schemas.microsoft.com/office/drawing/2014/main" id="{74E7FEC5-9355-3BC6-781F-880631A6041E}"/>
              </a:ext>
            </a:extLst>
          </p:cNvPr>
          <p:cNvSpPr txBox="1"/>
          <p:nvPr/>
        </p:nvSpPr>
        <p:spPr>
          <a:xfrm>
            <a:off x="383678" y="66738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PT</a:t>
            </a:r>
            <a:r>
              <a:rPr lang="pt-PT" sz="3600" b="1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CRIS </a:t>
            </a: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|</a:t>
            </a:r>
            <a:r>
              <a:rPr lang="pt-PT" sz="44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 </a:t>
            </a:r>
            <a:r>
              <a:rPr lang="pt-PT" sz="32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ecossistema integrado</a:t>
            </a:r>
          </a:p>
        </p:txBody>
      </p:sp>
      <p:grpSp>
        <p:nvGrpSpPr>
          <p:cNvPr id="39" name="Google Shape;832;p111">
            <a:extLst>
              <a:ext uri="{FF2B5EF4-FFF2-40B4-BE49-F238E27FC236}">
                <a16:creationId xmlns:a16="http://schemas.microsoft.com/office/drawing/2014/main" id="{B9536D3C-D866-79A0-265D-FF0FF2F5B5A9}"/>
              </a:ext>
            </a:extLst>
          </p:cNvPr>
          <p:cNvGrpSpPr/>
          <p:nvPr/>
        </p:nvGrpSpPr>
        <p:grpSpPr>
          <a:xfrm>
            <a:off x="9347135" y="1597827"/>
            <a:ext cx="2047600" cy="870252"/>
            <a:chOff x="7166328" y="1170923"/>
            <a:chExt cx="1535700" cy="652689"/>
          </a:xfrm>
        </p:grpSpPr>
        <p:sp>
          <p:nvSpPr>
            <p:cNvPr id="40" name="Google Shape;833;p111">
              <a:extLst>
                <a:ext uri="{FF2B5EF4-FFF2-40B4-BE49-F238E27FC236}">
                  <a16:creationId xmlns:a16="http://schemas.microsoft.com/office/drawing/2014/main" id="{BA08498C-FC66-1DE4-084D-B2C44E158978}"/>
                </a:ext>
              </a:extLst>
            </p:cNvPr>
            <p:cNvSpPr/>
            <p:nvPr/>
          </p:nvSpPr>
          <p:spPr>
            <a:xfrm>
              <a:off x="7324037" y="1170923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00AD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33" tIns="78633" rIns="78633" bIns="78633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" sz="1467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Outcomes / outputs</a:t>
              </a:r>
              <a:endParaRPr sz="14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1" name="Google Shape;834;p111">
              <a:extLst>
                <a:ext uri="{FF2B5EF4-FFF2-40B4-BE49-F238E27FC236}">
                  <a16:creationId xmlns:a16="http://schemas.microsoft.com/office/drawing/2014/main" id="{A300721E-EB11-E4B6-7CC6-46BF379BA80D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 amt="80000"/>
            </a:blip>
            <a:srcRect/>
            <a:stretch/>
          </p:blipFill>
          <p:spPr>
            <a:xfrm>
              <a:off x="7697477" y="1194498"/>
              <a:ext cx="360900" cy="45813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42" name="Google Shape;835;p111">
              <a:extLst>
                <a:ext uri="{FF2B5EF4-FFF2-40B4-BE49-F238E27FC236}">
                  <a16:creationId xmlns:a16="http://schemas.microsoft.com/office/drawing/2014/main" id="{33FFF1C6-C315-A3C2-73A1-5205CB637535}"/>
                </a:ext>
              </a:extLst>
            </p:cNvPr>
            <p:cNvSpPr txBox="1"/>
            <p:nvPr/>
          </p:nvSpPr>
          <p:spPr>
            <a:xfrm>
              <a:off x="7166328" y="1532313"/>
              <a:ext cx="15357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"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Infras.científicas</a:t>
              </a: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" name="Google Shape;796;p111">
            <a:extLst>
              <a:ext uri="{FF2B5EF4-FFF2-40B4-BE49-F238E27FC236}">
                <a16:creationId xmlns:a16="http://schemas.microsoft.com/office/drawing/2014/main" id="{20C9BA72-DA15-D5D5-3272-644797B981EF}"/>
              </a:ext>
            </a:extLst>
          </p:cNvPr>
          <p:cNvSpPr/>
          <p:nvPr/>
        </p:nvSpPr>
        <p:spPr>
          <a:xfrm>
            <a:off x="556730" y="5753380"/>
            <a:ext cx="10598217" cy="377221"/>
          </a:xfrm>
          <a:custGeom>
            <a:avLst/>
            <a:gdLst/>
            <a:ahLst/>
            <a:cxnLst/>
            <a:rect l="l" t="t" r="r" b="b"/>
            <a:pathLst>
              <a:path w="10888580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10842000" y="0"/>
                </a:lnTo>
                <a:cubicBezTo>
                  <a:pt x="10867725" y="0"/>
                  <a:pt x="10888580" y="20855"/>
                  <a:pt x="10888580" y="46580"/>
                </a:cubicBezTo>
                <a:lnTo>
                  <a:pt x="10888580" y="419221"/>
                </a:lnTo>
                <a:cubicBezTo>
                  <a:pt x="10888580" y="444946"/>
                  <a:pt x="10867725" y="465801"/>
                  <a:pt x="10842000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262626"/>
          </a:solidFill>
          <a:ln w="9525" cap="flat" cmpd="sng">
            <a:solidFill>
              <a:schemeClr val="accent5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67" tIns="66967" rIns="66967" bIns="66967" anchor="ctr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Monitorização e Compliance</a:t>
            </a:r>
            <a:endParaRPr sz="16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86746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357;p59">
            <a:extLst>
              <a:ext uri="{FF2B5EF4-FFF2-40B4-BE49-F238E27FC236}">
                <a16:creationId xmlns:a16="http://schemas.microsoft.com/office/drawing/2014/main" id="{92122B8D-E513-2B73-C996-FB33CA08DE3A}"/>
              </a:ext>
            </a:extLst>
          </p:cNvPr>
          <p:cNvSpPr/>
          <p:nvPr/>
        </p:nvSpPr>
        <p:spPr>
          <a:xfrm>
            <a:off x="251500" y="6103533"/>
            <a:ext cx="11713500" cy="70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359;p59">
            <a:extLst>
              <a:ext uri="{FF2B5EF4-FFF2-40B4-BE49-F238E27FC236}">
                <a16:creationId xmlns:a16="http://schemas.microsoft.com/office/drawing/2014/main" id="{F7588D80-E177-C06B-6160-24EAD6045730}"/>
              </a:ext>
            </a:extLst>
          </p:cNvPr>
          <p:cNvSpPr txBox="1"/>
          <p:nvPr/>
        </p:nvSpPr>
        <p:spPr>
          <a:xfrm>
            <a:off x="2084070" y="6357458"/>
            <a:ext cx="86268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SoS = Sistema de Sistemas = ecossistema</a:t>
            </a:r>
            <a:endParaRPr sz="1900"/>
          </a:p>
        </p:txBody>
      </p:sp>
      <p:sp>
        <p:nvSpPr>
          <p:cNvPr id="138" name="Google Shape;360;p59">
            <a:extLst>
              <a:ext uri="{FF2B5EF4-FFF2-40B4-BE49-F238E27FC236}">
                <a16:creationId xmlns:a16="http://schemas.microsoft.com/office/drawing/2014/main" id="{C0350729-3998-64BD-BE92-455C6047D640}"/>
              </a:ext>
            </a:extLst>
          </p:cNvPr>
          <p:cNvSpPr/>
          <p:nvPr/>
        </p:nvSpPr>
        <p:spPr>
          <a:xfrm>
            <a:off x="793267" y="4182905"/>
            <a:ext cx="8764248" cy="465801"/>
          </a:xfrm>
          <a:custGeom>
            <a:avLst/>
            <a:gdLst/>
            <a:ahLst/>
            <a:cxnLst/>
            <a:rect l="l" t="t" r="r" b="b"/>
            <a:pathLst>
              <a:path w="8965983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8919403" y="0"/>
                </a:lnTo>
                <a:cubicBezTo>
                  <a:pt x="8945128" y="0"/>
                  <a:pt x="8965983" y="20855"/>
                  <a:pt x="8965983" y="46580"/>
                </a:cubicBezTo>
                <a:lnTo>
                  <a:pt x="8965983" y="419221"/>
                </a:lnTo>
                <a:cubicBezTo>
                  <a:pt x="8965983" y="444946"/>
                  <a:pt x="8945128" y="465801"/>
                  <a:pt x="8919403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F3F3F3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75" tIns="66975" rIns="66975" bIns="669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Sistemas de Gestão Ciência Institucionais</a:t>
            </a:r>
            <a:r>
              <a:rPr lang="pt-PT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361;p59">
            <a:extLst>
              <a:ext uri="{FF2B5EF4-FFF2-40B4-BE49-F238E27FC236}">
                <a16:creationId xmlns:a16="http://schemas.microsoft.com/office/drawing/2014/main" id="{A2D308BB-D8A5-4D06-9F48-B7902A90D9F6}"/>
              </a:ext>
            </a:extLst>
          </p:cNvPr>
          <p:cNvSpPr/>
          <p:nvPr/>
        </p:nvSpPr>
        <p:spPr>
          <a:xfrm>
            <a:off x="764699" y="4741072"/>
            <a:ext cx="10589144" cy="465801"/>
          </a:xfrm>
          <a:custGeom>
            <a:avLst/>
            <a:gdLst/>
            <a:ahLst/>
            <a:cxnLst/>
            <a:rect l="l" t="t" r="r" b="b"/>
            <a:pathLst>
              <a:path w="10888580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10842000" y="0"/>
                </a:lnTo>
                <a:cubicBezTo>
                  <a:pt x="10867725" y="0"/>
                  <a:pt x="10888580" y="20855"/>
                  <a:pt x="10888580" y="46580"/>
                </a:cubicBezTo>
                <a:lnTo>
                  <a:pt x="10888580" y="419221"/>
                </a:lnTo>
                <a:cubicBezTo>
                  <a:pt x="10888580" y="444946"/>
                  <a:pt x="10867725" y="465801"/>
                  <a:pt x="10842000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F3F3F3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75" tIns="66975" rIns="66975" bIns="669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Portal de Investigação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362;p59">
            <a:extLst>
              <a:ext uri="{FF2B5EF4-FFF2-40B4-BE49-F238E27FC236}">
                <a16:creationId xmlns:a16="http://schemas.microsoft.com/office/drawing/2014/main" id="{4B1924EE-5C22-6927-D7F2-DA1C0287E57E}"/>
              </a:ext>
            </a:extLst>
          </p:cNvPr>
          <p:cNvSpPr/>
          <p:nvPr/>
        </p:nvSpPr>
        <p:spPr>
          <a:xfrm>
            <a:off x="764699" y="5299238"/>
            <a:ext cx="10589144" cy="465801"/>
          </a:xfrm>
          <a:custGeom>
            <a:avLst/>
            <a:gdLst/>
            <a:ahLst/>
            <a:cxnLst/>
            <a:rect l="l" t="t" r="r" b="b"/>
            <a:pathLst>
              <a:path w="10888580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10842000" y="0"/>
                </a:lnTo>
                <a:cubicBezTo>
                  <a:pt x="10867725" y="0"/>
                  <a:pt x="10888580" y="20855"/>
                  <a:pt x="10888580" y="46580"/>
                </a:cubicBezTo>
                <a:lnTo>
                  <a:pt x="10888580" y="419221"/>
                </a:lnTo>
                <a:cubicBezTo>
                  <a:pt x="10888580" y="444946"/>
                  <a:pt x="10867725" y="465801"/>
                  <a:pt x="10842000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F3F3F3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75" tIns="66975" rIns="66975" bIns="6697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PT" sz="1600" b="1">
                <a:solidFill>
                  <a:srgbClr val="D9D9D9"/>
                </a:solidFill>
                <a:latin typeface="Calibri"/>
                <a:cs typeface="Calibri"/>
                <a:sym typeface="Calibri"/>
              </a:rPr>
              <a:t>Indicadores</a:t>
            </a:r>
            <a:endParaRPr sz="1600" b="1">
              <a:solidFill>
                <a:srgbClr val="D9D9D9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41" name="Google Shape;363;p59">
            <a:extLst>
              <a:ext uri="{FF2B5EF4-FFF2-40B4-BE49-F238E27FC236}">
                <a16:creationId xmlns:a16="http://schemas.microsoft.com/office/drawing/2014/main" id="{499A09DC-687A-4EB3-FD09-012DABF68E13}"/>
              </a:ext>
            </a:extLst>
          </p:cNvPr>
          <p:cNvSpPr/>
          <p:nvPr/>
        </p:nvSpPr>
        <p:spPr>
          <a:xfrm>
            <a:off x="745431" y="1569136"/>
            <a:ext cx="1625737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364;p59">
            <a:extLst>
              <a:ext uri="{FF2B5EF4-FFF2-40B4-BE49-F238E27FC236}">
                <a16:creationId xmlns:a16="http://schemas.microsoft.com/office/drawing/2014/main" id="{DDC2FA73-60A2-DD47-A8F4-CA89D10FE9D2}"/>
              </a:ext>
            </a:extLst>
          </p:cNvPr>
          <p:cNvSpPr/>
          <p:nvPr/>
        </p:nvSpPr>
        <p:spPr>
          <a:xfrm>
            <a:off x="2543220" y="1569136"/>
            <a:ext cx="1625737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Afiliações</a:t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365;p59">
            <a:extLst>
              <a:ext uri="{FF2B5EF4-FFF2-40B4-BE49-F238E27FC236}">
                <a16:creationId xmlns:a16="http://schemas.microsoft.com/office/drawing/2014/main" id="{ECC05907-CE68-612F-193C-A8F3CFF38337}"/>
              </a:ext>
            </a:extLst>
          </p:cNvPr>
          <p:cNvSpPr/>
          <p:nvPr/>
        </p:nvSpPr>
        <p:spPr>
          <a:xfrm>
            <a:off x="4341007" y="1569136"/>
            <a:ext cx="1625737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254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Organizações</a:t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366;p59">
            <a:extLst>
              <a:ext uri="{FF2B5EF4-FFF2-40B4-BE49-F238E27FC236}">
                <a16:creationId xmlns:a16="http://schemas.microsoft.com/office/drawing/2014/main" id="{9FB6FFF1-CD30-85C8-444C-5568F839D687}"/>
              </a:ext>
            </a:extLst>
          </p:cNvPr>
          <p:cNvSpPr/>
          <p:nvPr/>
        </p:nvSpPr>
        <p:spPr>
          <a:xfrm>
            <a:off x="7936583" y="1569136"/>
            <a:ext cx="1625737" cy="864096"/>
          </a:xfrm>
          <a:custGeom>
            <a:avLst/>
            <a:gdLst/>
            <a:ahLst/>
            <a:cxnLst/>
            <a:rect l="l" t="t" r="r" b="b"/>
            <a:pathLst>
              <a:path w="1574564" h="864096" extrusionOk="0">
                <a:moveTo>
                  <a:pt x="0" y="86410"/>
                </a:moveTo>
                <a:cubicBezTo>
                  <a:pt x="0" y="38687"/>
                  <a:pt x="38687" y="0"/>
                  <a:pt x="86410" y="0"/>
                </a:cubicBezTo>
                <a:lnTo>
                  <a:pt x="1488154" y="0"/>
                </a:lnTo>
                <a:cubicBezTo>
                  <a:pt x="1535877" y="0"/>
                  <a:pt x="1574564" y="38687"/>
                  <a:pt x="1574564" y="86410"/>
                </a:cubicBezTo>
                <a:lnTo>
                  <a:pt x="1574564" y="777686"/>
                </a:lnTo>
                <a:cubicBezTo>
                  <a:pt x="1574564" y="825409"/>
                  <a:pt x="1535877" y="864096"/>
                  <a:pt x="1488154" y="864096"/>
                </a:cubicBezTo>
                <a:lnTo>
                  <a:pt x="86410" y="864096"/>
                </a:lnTo>
                <a:cubicBezTo>
                  <a:pt x="38687" y="864096"/>
                  <a:pt x="0" y="825409"/>
                  <a:pt x="0" y="777686"/>
                </a:cubicBezTo>
                <a:lnTo>
                  <a:pt x="0" y="86410"/>
                </a:lnTo>
                <a:close/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625" tIns="78625" rIns="78625" bIns="78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Outcomes / outputs</a:t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367;p59">
            <a:extLst>
              <a:ext uri="{FF2B5EF4-FFF2-40B4-BE49-F238E27FC236}">
                <a16:creationId xmlns:a16="http://schemas.microsoft.com/office/drawing/2014/main" id="{37B5AC91-C4FC-46FB-7546-BDFD5C5DE05B}"/>
              </a:ext>
            </a:extLst>
          </p:cNvPr>
          <p:cNvSpPr/>
          <p:nvPr/>
        </p:nvSpPr>
        <p:spPr>
          <a:xfrm>
            <a:off x="782821" y="3154272"/>
            <a:ext cx="8764167" cy="427710"/>
          </a:xfrm>
          <a:custGeom>
            <a:avLst/>
            <a:gdLst/>
            <a:ahLst/>
            <a:cxnLst/>
            <a:rect l="l" t="t" r="r" b="b"/>
            <a:pathLst>
              <a:path w="8920272" h="427710" extrusionOk="0">
                <a:moveTo>
                  <a:pt x="0" y="42771"/>
                </a:moveTo>
                <a:cubicBezTo>
                  <a:pt x="0" y="19149"/>
                  <a:pt x="19149" y="0"/>
                  <a:pt x="42771" y="0"/>
                </a:cubicBezTo>
                <a:lnTo>
                  <a:pt x="8877501" y="0"/>
                </a:lnTo>
                <a:cubicBezTo>
                  <a:pt x="8901123" y="0"/>
                  <a:pt x="8920272" y="19149"/>
                  <a:pt x="8920272" y="42771"/>
                </a:cubicBezTo>
                <a:lnTo>
                  <a:pt x="8920272" y="384939"/>
                </a:lnTo>
                <a:cubicBezTo>
                  <a:pt x="8920272" y="408561"/>
                  <a:pt x="8901123" y="427710"/>
                  <a:pt x="8877501" y="427710"/>
                </a:cubicBezTo>
                <a:lnTo>
                  <a:pt x="42771" y="427710"/>
                </a:lnTo>
                <a:cubicBezTo>
                  <a:pt x="19149" y="427710"/>
                  <a:pt x="0" y="408561"/>
                  <a:pt x="0" y="384939"/>
                </a:cubicBezTo>
                <a:lnTo>
                  <a:pt x="0" y="42771"/>
                </a:lnTo>
                <a:close/>
              </a:path>
            </a:pathLst>
          </a:custGeom>
          <a:solidFill>
            <a:srgbClr val="F3F3F3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75" tIns="65875" rIns="65875" bIns="658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Sistemas de Gestão Financiamento</a:t>
            </a:r>
            <a:r>
              <a:rPr lang="pt-PT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368;p59">
            <a:extLst>
              <a:ext uri="{FF2B5EF4-FFF2-40B4-BE49-F238E27FC236}">
                <a16:creationId xmlns:a16="http://schemas.microsoft.com/office/drawing/2014/main" id="{E5E365E7-DFEF-04A1-C33F-37576C457D74}"/>
              </a:ext>
            </a:extLst>
          </p:cNvPr>
          <p:cNvSpPr/>
          <p:nvPr/>
        </p:nvSpPr>
        <p:spPr>
          <a:xfrm>
            <a:off x="782833" y="3662872"/>
            <a:ext cx="8764167" cy="427710"/>
          </a:xfrm>
          <a:custGeom>
            <a:avLst/>
            <a:gdLst/>
            <a:ahLst/>
            <a:cxnLst/>
            <a:rect l="l" t="t" r="r" b="b"/>
            <a:pathLst>
              <a:path w="8920272" h="427710" extrusionOk="0">
                <a:moveTo>
                  <a:pt x="0" y="42771"/>
                </a:moveTo>
                <a:cubicBezTo>
                  <a:pt x="0" y="19149"/>
                  <a:pt x="19149" y="0"/>
                  <a:pt x="42771" y="0"/>
                </a:cubicBezTo>
                <a:lnTo>
                  <a:pt x="8877501" y="0"/>
                </a:lnTo>
                <a:cubicBezTo>
                  <a:pt x="8901123" y="0"/>
                  <a:pt x="8920272" y="19149"/>
                  <a:pt x="8920272" y="42771"/>
                </a:cubicBezTo>
                <a:lnTo>
                  <a:pt x="8920272" y="384939"/>
                </a:lnTo>
                <a:cubicBezTo>
                  <a:pt x="8920272" y="408561"/>
                  <a:pt x="8901123" y="427710"/>
                  <a:pt x="8877501" y="427710"/>
                </a:cubicBezTo>
                <a:lnTo>
                  <a:pt x="42771" y="427710"/>
                </a:lnTo>
                <a:cubicBezTo>
                  <a:pt x="19149" y="427710"/>
                  <a:pt x="0" y="408561"/>
                  <a:pt x="0" y="384939"/>
                </a:cubicBezTo>
                <a:lnTo>
                  <a:pt x="0" y="42771"/>
                </a:lnTo>
                <a:close/>
              </a:path>
            </a:pathLst>
          </a:custGeom>
          <a:solidFill>
            <a:srgbClr val="F3F3F3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75" tIns="65875" rIns="65875" bIns="658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Sistemas Gestão Ciência Nacionais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369;p59">
            <a:extLst>
              <a:ext uri="{FF2B5EF4-FFF2-40B4-BE49-F238E27FC236}">
                <a16:creationId xmlns:a16="http://schemas.microsoft.com/office/drawing/2014/main" id="{E87FC9C4-6189-20B9-47D0-1F984C850C47}"/>
              </a:ext>
            </a:extLst>
          </p:cNvPr>
          <p:cNvPicPr preferRelativeResize="0"/>
          <p:nvPr/>
        </p:nvPicPr>
        <p:blipFill rotWithShape="1">
          <a:blip r:embed="rId2">
            <a:alphaModFix amt="17000"/>
          </a:blip>
          <a:srcRect/>
          <a:stretch/>
        </p:blipFill>
        <p:spPr>
          <a:xfrm>
            <a:off x="8396569" y="1619672"/>
            <a:ext cx="725166" cy="72516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148" name="Google Shape;370;p59">
            <a:extLst>
              <a:ext uri="{FF2B5EF4-FFF2-40B4-BE49-F238E27FC236}">
                <a16:creationId xmlns:a16="http://schemas.microsoft.com/office/drawing/2014/main" id="{9B859359-094C-A6B8-9123-90217B058B04}"/>
              </a:ext>
            </a:extLst>
          </p:cNvPr>
          <p:cNvSpPr/>
          <p:nvPr/>
        </p:nvSpPr>
        <p:spPr>
          <a:xfrm>
            <a:off x="735600" y="1305338"/>
            <a:ext cx="725100" cy="631200"/>
          </a:xfrm>
          <a:prstGeom prst="ellipse">
            <a:avLst/>
          </a:prstGeom>
          <a:solidFill>
            <a:srgbClr val="D0E0E3"/>
          </a:solidFill>
          <a:ln w="9525" cap="flat" cmpd="sng">
            <a:solidFill>
              <a:srgbClr val="005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9" name="Google Shape;371;p59">
            <a:extLst>
              <a:ext uri="{FF2B5EF4-FFF2-40B4-BE49-F238E27FC236}">
                <a16:creationId xmlns:a16="http://schemas.microsoft.com/office/drawing/2014/main" id="{9F1A98D0-9727-569E-96C9-2FCA48FDAE1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4350" y="1407088"/>
            <a:ext cx="427700" cy="427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150" name="Google Shape;372;p59">
            <a:extLst>
              <a:ext uri="{FF2B5EF4-FFF2-40B4-BE49-F238E27FC236}">
                <a16:creationId xmlns:a16="http://schemas.microsoft.com/office/drawing/2014/main" id="{5EEC0B3D-477A-2FCD-C99C-C75B2CB2644F}"/>
              </a:ext>
            </a:extLst>
          </p:cNvPr>
          <p:cNvSpPr/>
          <p:nvPr/>
        </p:nvSpPr>
        <p:spPr>
          <a:xfrm>
            <a:off x="2497568" y="1241038"/>
            <a:ext cx="725100" cy="631200"/>
          </a:xfrm>
          <a:prstGeom prst="ellipse">
            <a:avLst/>
          </a:prstGeom>
          <a:solidFill>
            <a:srgbClr val="D0E0E3"/>
          </a:solidFill>
          <a:ln w="9525" cap="flat" cmpd="sng">
            <a:solidFill>
              <a:srgbClr val="005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" name="Google Shape;373;p59">
            <a:extLst>
              <a:ext uri="{FF2B5EF4-FFF2-40B4-BE49-F238E27FC236}">
                <a16:creationId xmlns:a16="http://schemas.microsoft.com/office/drawing/2014/main" id="{3035A5C7-1A97-F6D6-BE51-077C00E7E56D}"/>
              </a:ext>
            </a:extLst>
          </p:cNvPr>
          <p:cNvGrpSpPr/>
          <p:nvPr/>
        </p:nvGrpSpPr>
        <p:grpSpPr>
          <a:xfrm>
            <a:off x="2554577" y="1430830"/>
            <a:ext cx="598842" cy="251717"/>
            <a:chOff x="2431209" y="1296488"/>
            <a:chExt cx="1039115" cy="407375"/>
          </a:xfrm>
        </p:grpSpPr>
        <p:pic>
          <p:nvPicPr>
            <p:cNvPr id="152" name="Google Shape;374;p59">
              <a:extLst>
                <a:ext uri="{FF2B5EF4-FFF2-40B4-BE49-F238E27FC236}">
                  <a16:creationId xmlns:a16="http://schemas.microsoft.com/office/drawing/2014/main" id="{27C0543A-AE41-B5D4-9C50-36C74CADA19E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31209" y="1296488"/>
              <a:ext cx="407375" cy="40737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53" name="Google Shape;375;p59">
              <a:extLst>
                <a:ext uri="{FF2B5EF4-FFF2-40B4-BE49-F238E27FC236}">
                  <a16:creationId xmlns:a16="http://schemas.microsoft.com/office/drawing/2014/main" id="{29BCB509-C313-0CBA-1E1B-BAFE7E893EE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 amt="50000"/>
            </a:blip>
            <a:srcRect/>
            <a:stretch/>
          </p:blipFill>
          <p:spPr>
            <a:xfrm>
              <a:off x="3109425" y="1319727"/>
              <a:ext cx="360900" cy="3609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cxnSp>
          <p:nvCxnSpPr>
            <p:cNvPr id="154" name="Google Shape;376;p59">
              <a:extLst>
                <a:ext uri="{FF2B5EF4-FFF2-40B4-BE49-F238E27FC236}">
                  <a16:creationId xmlns:a16="http://schemas.microsoft.com/office/drawing/2014/main" id="{E0F75AFD-318B-2A5E-2DC8-D8279D5FF92E}"/>
                </a:ext>
              </a:extLst>
            </p:cNvPr>
            <p:cNvCxnSpPr/>
            <p:nvPr/>
          </p:nvCxnSpPr>
          <p:spPr>
            <a:xfrm>
              <a:off x="2839309" y="1536250"/>
              <a:ext cx="2709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</p:grpSp>
      <p:sp>
        <p:nvSpPr>
          <p:cNvPr id="155" name="Google Shape;377;p59">
            <a:extLst>
              <a:ext uri="{FF2B5EF4-FFF2-40B4-BE49-F238E27FC236}">
                <a16:creationId xmlns:a16="http://schemas.microsoft.com/office/drawing/2014/main" id="{0D42785B-57F9-A2FA-8954-513FA376FB25}"/>
              </a:ext>
            </a:extLst>
          </p:cNvPr>
          <p:cNvSpPr/>
          <p:nvPr/>
        </p:nvSpPr>
        <p:spPr>
          <a:xfrm>
            <a:off x="4261717" y="1305355"/>
            <a:ext cx="725100" cy="631200"/>
          </a:xfrm>
          <a:prstGeom prst="ellipse">
            <a:avLst/>
          </a:prstGeom>
          <a:solidFill>
            <a:srgbClr val="D0E0E3"/>
          </a:solidFill>
          <a:ln w="9525" cap="flat" cmpd="sng">
            <a:solidFill>
              <a:srgbClr val="005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6" name="Google Shape;378;p59">
            <a:extLst>
              <a:ext uri="{FF2B5EF4-FFF2-40B4-BE49-F238E27FC236}">
                <a16:creationId xmlns:a16="http://schemas.microsoft.com/office/drawing/2014/main" id="{8844E629-9401-94BA-05C7-FD8085FDE04E}"/>
              </a:ext>
            </a:extLst>
          </p:cNvPr>
          <p:cNvPicPr preferRelativeResize="0"/>
          <p:nvPr/>
        </p:nvPicPr>
        <p:blipFill rotWithShape="1">
          <a:blip r:embed="rId4">
            <a:alphaModFix amt="50000"/>
          </a:blip>
          <a:srcRect/>
          <a:stretch/>
        </p:blipFill>
        <p:spPr>
          <a:xfrm>
            <a:off x="4432200" y="1342788"/>
            <a:ext cx="427699" cy="427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157" name="Google Shape;379;p59">
            <a:extLst>
              <a:ext uri="{FF2B5EF4-FFF2-40B4-BE49-F238E27FC236}">
                <a16:creationId xmlns:a16="http://schemas.microsoft.com/office/drawing/2014/main" id="{4BDA49F0-7638-6A1F-8A31-58625906D42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4367" y="2139772"/>
            <a:ext cx="1388450" cy="188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380;p59">
            <a:extLst>
              <a:ext uri="{FF2B5EF4-FFF2-40B4-BE49-F238E27FC236}">
                <a16:creationId xmlns:a16="http://schemas.microsoft.com/office/drawing/2014/main" id="{C19EDFC2-BE56-495A-39FC-2336AB91DF3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90534" y="1714098"/>
            <a:ext cx="1005965" cy="34213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381;p59">
            <a:extLst>
              <a:ext uri="{FF2B5EF4-FFF2-40B4-BE49-F238E27FC236}">
                <a16:creationId xmlns:a16="http://schemas.microsoft.com/office/drawing/2014/main" id="{91276314-09CE-6339-A9EB-4BF72588F5DD}"/>
              </a:ext>
            </a:extLst>
          </p:cNvPr>
          <p:cNvSpPr txBox="1"/>
          <p:nvPr/>
        </p:nvSpPr>
        <p:spPr>
          <a:xfrm>
            <a:off x="2599170" y="1834805"/>
            <a:ext cx="15423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500" b="1">
                <a:latin typeface="Calibri"/>
                <a:ea typeface="Calibri"/>
                <a:cs typeface="Calibri"/>
                <a:sym typeface="Calibri"/>
              </a:rPr>
              <a:t>Registo Central Afiliações</a:t>
            </a:r>
            <a:endParaRPr sz="15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382;p59">
            <a:extLst>
              <a:ext uri="{FF2B5EF4-FFF2-40B4-BE49-F238E27FC236}">
                <a16:creationId xmlns:a16="http://schemas.microsoft.com/office/drawing/2014/main" id="{A3869DE5-B4B1-36B0-2B95-DD17D47778C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75351" y="1714774"/>
            <a:ext cx="552329" cy="26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383;p59">
            <a:extLst>
              <a:ext uri="{FF2B5EF4-FFF2-40B4-BE49-F238E27FC236}">
                <a16:creationId xmlns:a16="http://schemas.microsoft.com/office/drawing/2014/main" id="{589AFABA-7080-9E29-EF0C-CE473C5146F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45600" y="2012318"/>
            <a:ext cx="1053666" cy="3336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" name="Google Shape;385;p59">
            <a:extLst>
              <a:ext uri="{FF2B5EF4-FFF2-40B4-BE49-F238E27FC236}">
                <a16:creationId xmlns:a16="http://schemas.microsoft.com/office/drawing/2014/main" id="{80E0D61A-FA2E-A0D5-6926-1D1B52A2A318}"/>
              </a:ext>
            </a:extLst>
          </p:cNvPr>
          <p:cNvGrpSpPr/>
          <p:nvPr/>
        </p:nvGrpSpPr>
        <p:grpSpPr>
          <a:xfrm>
            <a:off x="589379" y="1172792"/>
            <a:ext cx="1917152" cy="1348766"/>
            <a:chOff x="3642525" y="-116938"/>
            <a:chExt cx="1437900" cy="1011600"/>
          </a:xfrm>
        </p:grpSpPr>
        <p:sp>
          <p:nvSpPr>
            <p:cNvPr id="163" name="Google Shape;386;p59">
              <a:extLst>
                <a:ext uri="{FF2B5EF4-FFF2-40B4-BE49-F238E27FC236}">
                  <a16:creationId xmlns:a16="http://schemas.microsoft.com/office/drawing/2014/main" id="{ED79BFE4-D743-1D5F-76F2-ACB7E155C1B9}"/>
                </a:ext>
              </a:extLst>
            </p:cNvPr>
            <p:cNvSpPr/>
            <p:nvPr/>
          </p:nvSpPr>
          <p:spPr>
            <a:xfrm>
              <a:off x="3642525" y="-116938"/>
              <a:ext cx="1437900" cy="1011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4" name="Google Shape;387;p59">
              <a:extLst>
                <a:ext uri="{FF2B5EF4-FFF2-40B4-BE49-F238E27FC236}">
                  <a16:creationId xmlns:a16="http://schemas.microsoft.com/office/drawing/2014/main" id="{398D3348-C73F-DD07-5CF2-7BDFD8A614C5}"/>
                </a:ext>
              </a:extLst>
            </p:cNvPr>
            <p:cNvGrpSpPr/>
            <p:nvPr/>
          </p:nvGrpSpPr>
          <p:grpSpPr>
            <a:xfrm>
              <a:off x="3721575" y="172598"/>
              <a:ext cx="1258202" cy="660402"/>
              <a:chOff x="521175" y="1163198"/>
              <a:chExt cx="1258202" cy="660402"/>
            </a:xfrm>
          </p:grpSpPr>
          <p:sp>
            <p:nvSpPr>
              <p:cNvPr id="165" name="Google Shape;388;p59">
                <a:extLst>
                  <a:ext uri="{FF2B5EF4-FFF2-40B4-BE49-F238E27FC236}">
                    <a16:creationId xmlns:a16="http://schemas.microsoft.com/office/drawing/2014/main" id="{BE9C942C-86D3-D021-D8D8-A548D1530CC9}"/>
                  </a:ext>
                </a:extLst>
              </p:cNvPr>
              <p:cNvSpPr/>
              <p:nvPr/>
            </p:nvSpPr>
            <p:spPr>
              <a:xfrm>
                <a:off x="559073" y="1170923"/>
                <a:ext cx="1220287" cy="648072"/>
              </a:xfrm>
              <a:custGeom>
                <a:avLst/>
                <a:gdLst/>
                <a:ahLst/>
                <a:cxnLst/>
                <a:rect l="l" t="t" r="r" b="b"/>
                <a:pathLst>
                  <a:path w="1574564" h="864096" extrusionOk="0">
                    <a:moveTo>
                      <a:pt x="0" y="86410"/>
                    </a:moveTo>
                    <a:cubicBezTo>
                      <a:pt x="0" y="38687"/>
                      <a:pt x="38687" y="0"/>
                      <a:pt x="86410" y="0"/>
                    </a:cubicBezTo>
                    <a:lnTo>
                      <a:pt x="1488154" y="0"/>
                    </a:lnTo>
                    <a:cubicBezTo>
                      <a:pt x="1535877" y="0"/>
                      <a:pt x="1574564" y="38687"/>
                      <a:pt x="1574564" y="86410"/>
                    </a:cubicBezTo>
                    <a:lnTo>
                      <a:pt x="1574564" y="777686"/>
                    </a:lnTo>
                    <a:cubicBezTo>
                      <a:pt x="1574564" y="825409"/>
                      <a:pt x="1535877" y="864096"/>
                      <a:pt x="1488154" y="864096"/>
                    </a:cubicBezTo>
                    <a:lnTo>
                      <a:pt x="86410" y="864096"/>
                    </a:lnTo>
                    <a:cubicBezTo>
                      <a:pt x="38687" y="864096"/>
                      <a:pt x="0" y="825409"/>
                      <a:pt x="0" y="777686"/>
                    </a:cubicBezTo>
                    <a:lnTo>
                      <a:pt x="0" y="8641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78625" tIns="78625" rIns="78625" bIns="786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66" name="Google Shape;389;p59">
                <a:extLst>
                  <a:ext uri="{FF2B5EF4-FFF2-40B4-BE49-F238E27FC236}">
                    <a16:creationId xmlns:a16="http://schemas.microsoft.com/office/drawing/2014/main" id="{C0B56614-EAEE-066F-5CDB-155FCB3DDD6B}"/>
                  </a:ext>
                </a:extLst>
              </p:cNvPr>
              <p:cNvPicPr preferRelativeResize="0"/>
              <p:nvPr/>
            </p:nvPicPr>
            <p:blipFill>
              <a:blip r:embed="rId3">
                <a:alphaModFix amt="17000"/>
              </a:blip>
              <a:stretch>
                <a:fillRect/>
              </a:stretch>
            </p:blipFill>
            <p:spPr>
              <a:xfrm>
                <a:off x="935374" y="1201274"/>
                <a:ext cx="473400" cy="4734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</p:pic>
          <p:sp>
            <p:nvSpPr>
              <p:cNvPr id="167" name="Google Shape;390;p59">
                <a:extLst>
                  <a:ext uri="{FF2B5EF4-FFF2-40B4-BE49-F238E27FC236}">
                    <a16:creationId xmlns:a16="http://schemas.microsoft.com/office/drawing/2014/main" id="{71C86EE1-7637-AE2C-9E1F-DDD40440009C}"/>
                  </a:ext>
                </a:extLst>
              </p:cNvPr>
              <p:cNvSpPr/>
              <p:nvPr/>
            </p:nvSpPr>
            <p:spPr>
              <a:xfrm>
                <a:off x="559090" y="1163198"/>
                <a:ext cx="1220287" cy="648072"/>
              </a:xfrm>
              <a:custGeom>
                <a:avLst/>
                <a:gdLst/>
                <a:ahLst/>
                <a:cxnLst/>
                <a:rect l="l" t="t" r="r" b="b"/>
                <a:pathLst>
                  <a:path w="1574564" h="864096" extrusionOk="0">
                    <a:moveTo>
                      <a:pt x="0" y="86410"/>
                    </a:moveTo>
                    <a:cubicBezTo>
                      <a:pt x="0" y="38687"/>
                      <a:pt x="38687" y="0"/>
                      <a:pt x="86410" y="0"/>
                    </a:cubicBezTo>
                    <a:lnTo>
                      <a:pt x="1488154" y="0"/>
                    </a:lnTo>
                    <a:cubicBezTo>
                      <a:pt x="1535877" y="0"/>
                      <a:pt x="1574564" y="38687"/>
                      <a:pt x="1574564" y="86410"/>
                    </a:cubicBezTo>
                    <a:lnTo>
                      <a:pt x="1574564" y="777686"/>
                    </a:lnTo>
                    <a:cubicBezTo>
                      <a:pt x="1574564" y="825409"/>
                      <a:pt x="1535877" y="864096"/>
                      <a:pt x="1488154" y="864096"/>
                    </a:cubicBezTo>
                    <a:lnTo>
                      <a:pt x="86410" y="864096"/>
                    </a:lnTo>
                    <a:cubicBezTo>
                      <a:pt x="38687" y="864096"/>
                      <a:pt x="0" y="825409"/>
                      <a:pt x="0" y="777686"/>
                    </a:cubicBezTo>
                    <a:lnTo>
                      <a:pt x="0" y="8641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8625" tIns="78625" rIns="78625" bIns="78625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PT" sz="1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 </a:t>
                </a:r>
                <a:endParaRPr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391;p59">
                <a:extLst>
                  <a:ext uri="{FF2B5EF4-FFF2-40B4-BE49-F238E27FC236}">
                    <a16:creationId xmlns:a16="http://schemas.microsoft.com/office/drawing/2014/main" id="{A66C7FD4-9E30-1FDE-E142-B221983F40E7}"/>
                  </a:ext>
                </a:extLst>
              </p:cNvPr>
              <p:cNvSpPr txBox="1"/>
              <p:nvPr/>
            </p:nvSpPr>
            <p:spPr>
              <a:xfrm>
                <a:off x="521175" y="1532300"/>
                <a:ext cx="1258200" cy="291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PT" sz="1900">
                    <a:solidFill>
                      <a:srgbClr val="D9D9D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Investigadores </a:t>
                </a:r>
                <a:endParaRPr sz="1900">
                  <a:solidFill>
                    <a:srgbClr val="D9D9D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9" name="Google Shape;392;p59">
            <a:extLst>
              <a:ext uri="{FF2B5EF4-FFF2-40B4-BE49-F238E27FC236}">
                <a16:creationId xmlns:a16="http://schemas.microsoft.com/office/drawing/2014/main" id="{2348C0F8-060E-BA71-071F-81153F863F41}"/>
              </a:ext>
            </a:extLst>
          </p:cNvPr>
          <p:cNvGrpSpPr/>
          <p:nvPr/>
        </p:nvGrpSpPr>
        <p:grpSpPr>
          <a:xfrm>
            <a:off x="2431949" y="1220856"/>
            <a:ext cx="1848286" cy="1343966"/>
            <a:chOff x="2281325" y="-538100"/>
            <a:chExt cx="1404900" cy="1008000"/>
          </a:xfrm>
        </p:grpSpPr>
        <p:sp>
          <p:nvSpPr>
            <p:cNvPr id="170" name="Google Shape;393;p59">
              <a:extLst>
                <a:ext uri="{FF2B5EF4-FFF2-40B4-BE49-F238E27FC236}">
                  <a16:creationId xmlns:a16="http://schemas.microsoft.com/office/drawing/2014/main" id="{BE63165E-9610-C355-99F3-32103D1BF932}"/>
                </a:ext>
              </a:extLst>
            </p:cNvPr>
            <p:cNvSpPr/>
            <p:nvPr/>
          </p:nvSpPr>
          <p:spPr>
            <a:xfrm>
              <a:off x="2281325" y="-538100"/>
              <a:ext cx="1404900" cy="100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94;p59">
              <a:extLst>
                <a:ext uri="{FF2B5EF4-FFF2-40B4-BE49-F238E27FC236}">
                  <a16:creationId xmlns:a16="http://schemas.microsoft.com/office/drawing/2014/main" id="{291128DA-0786-A561-D2FE-12C4004CA4F5}"/>
                </a:ext>
              </a:extLst>
            </p:cNvPr>
            <p:cNvSpPr/>
            <p:nvPr/>
          </p:nvSpPr>
          <p:spPr>
            <a:xfrm>
              <a:off x="2364615" y="-270102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25" tIns="78625" rIns="78625" bIns="78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Afiliações</a:t>
              </a: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2" name="Google Shape;395;p59">
              <a:extLst>
                <a:ext uri="{FF2B5EF4-FFF2-40B4-BE49-F238E27FC236}">
                  <a16:creationId xmlns:a16="http://schemas.microsoft.com/office/drawing/2014/main" id="{D263B5B1-C3EE-F29C-2442-005F7CF26C22}"/>
                </a:ext>
              </a:extLst>
            </p:cNvPr>
            <p:cNvPicPr preferRelativeResize="0"/>
            <p:nvPr/>
          </p:nvPicPr>
          <p:blipFill>
            <a:blip r:embed="rId3">
              <a:alphaModFix amt="18000"/>
            </a:blip>
            <a:stretch>
              <a:fillRect/>
            </a:stretch>
          </p:blipFill>
          <p:spPr>
            <a:xfrm>
              <a:off x="2431209" y="-220737"/>
              <a:ext cx="407375" cy="40737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73" name="Google Shape;396;p59">
              <a:extLst>
                <a:ext uri="{FF2B5EF4-FFF2-40B4-BE49-F238E27FC236}">
                  <a16:creationId xmlns:a16="http://schemas.microsoft.com/office/drawing/2014/main" id="{E7AF5CC8-A96A-451D-7A1C-2E3A0CD7C44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 amt="16000"/>
            </a:blip>
            <a:srcRect/>
            <a:stretch/>
          </p:blipFill>
          <p:spPr>
            <a:xfrm>
              <a:off x="3109425" y="-197498"/>
              <a:ext cx="360900" cy="3609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cxnSp>
          <p:nvCxnSpPr>
            <p:cNvPr id="174" name="Google Shape;397;p59">
              <a:extLst>
                <a:ext uri="{FF2B5EF4-FFF2-40B4-BE49-F238E27FC236}">
                  <a16:creationId xmlns:a16="http://schemas.microsoft.com/office/drawing/2014/main" id="{D551BC61-F0E5-DF66-0E12-319A22D8D30A}"/>
                </a:ext>
              </a:extLst>
            </p:cNvPr>
            <p:cNvCxnSpPr/>
            <p:nvPr/>
          </p:nvCxnSpPr>
          <p:spPr>
            <a:xfrm>
              <a:off x="2839309" y="19025"/>
              <a:ext cx="2709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sp>
          <p:nvSpPr>
            <p:cNvPr id="175" name="Google Shape;398;p59">
              <a:extLst>
                <a:ext uri="{FF2B5EF4-FFF2-40B4-BE49-F238E27FC236}">
                  <a16:creationId xmlns:a16="http://schemas.microsoft.com/office/drawing/2014/main" id="{E745088C-3A0D-887D-6A30-AF59565F121B}"/>
                </a:ext>
              </a:extLst>
            </p:cNvPr>
            <p:cNvSpPr txBox="1"/>
            <p:nvPr/>
          </p:nvSpPr>
          <p:spPr>
            <a:xfrm>
              <a:off x="2349975" y="91275"/>
              <a:ext cx="12582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>
                  <a:solidFill>
                    <a:srgbClr val="D9D9D9"/>
                  </a:solidFill>
                  <a:latin typeface="Calibri"/>
                  <a:ea typeface="Calibri"/>
                  <a:cs typeface="Calibri"/>
                  <a:sym typeface="Calibri"/>
                </a:rPr>
                <a:t>Afiliações</a:t>
              </a:r>
              <a:endParaRPr sz="190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6" name="Google Shape;399;p59">
            <a:extLst>
              <a:ext uri="{FF2B5EF4-FFF2-40B4-BE49-F238E27FC236}">
                <a16:creationId xmlns:a16="http://schemas.microsoft.com/office/drawing/2014/main" id="{B7B0622D-C169-0CAC-CFBF-7B2AE5330D34}"/>
              </a:ext>
            </a:extLst>
          </p:cNvPr>
          <p:cNvGrpSpPr/>
          <p:nvPr/>
        </p:nvGrpSpPr>
        <p:grpSpPr>
          <a:xfrm>
            <a:off x="4208005" y="1141415"/>
            <a:ext cx="1892753" cy="1343966"/>
            <a:chOff x="3841900" y="-292875"/>
            <a:chExt cx="1419600" cy="1008000"/>
          </a:xfrm>
        </p:grpSpPr>
        <p:sp>
          <p:nvSpPr>
            <p:cNvPr id="177" name="Google Shape;400;p59">
              <a:extLst>
                <a:ext uri="{FF2B5EF4-FFF2-40B4-BE49-F238E27FC236}">
                  <a16:creationId xmlns:a16="http://schemas.microsoft.com/office/drawing/2014/main" id="{F7CCB870-7242-3FDF-F70A-660ECBC69672}"/>
                </a:ext>
              </a:extLst>
            </p:cNvPr>
            <p:cNvSpPr/>
            <p:nvPr/>
          </p:nvSpPr>
          <p:spPr>
            <a:xfrm>
              <a:off x="3841900" y="-292875"/>
              <a:ext cx="1419600" cy="100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01;p59">
              <a:extLst>
                <a:ext uri="{FF2B5EF4-FFF2-40B4-BE49-F238E27FC236}">
                  <a16:creationId xmlns:a16="http://schemas.microsoft.com/office/drawing/2014/main" id="{3AB5135C-D8DE-AED5-D4E1-BC805408EAE4}"/>
                </a:ext>
              </a:extLst>
            </p:cNvPr>
            <p:cNvSpPr/>
            <p:nvPr/>
          </p:nvSpPr>
          <p:spPr>
            <a:xfrm>
              <a:off x="3941555" y="27923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25" tIns="78625" rIns="78625" bIns="78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9" name="Google Shape;402;p59">
              <a:extLst>
                <a:ext uri="{FF2B5EF4-FFF2-40B4-BE49-F238E27FC236}">
                  <a16:creationId xmlns:a16="http://schemas.microsoft.com/office/drawing/2014/main" id="{8AB267FE-F843-C652-11F4-534CC03A0ED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 amt="17000"/>
            </a:blip>
            <a:srcRect/>
            <a:stretch/>
          </p:blipFill>
          <p:spPr>
            <a:xfrm>
              <a:off x="4315000" y="50000"/>
              <a:ext cx="473400" cy="473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180" name="Google Shape;403;p59">
              <a:extLst>
                <a:ext uri="{FF2B5EF4-FFF2-40B4-BE49-F238E27FC236}">
                  <a16:creationId xmlns:a16="http://schemas.microsoft.com/office/drawing/2014/main" id="{C1AD2883-9744-2B43-50CA-D4FA57632267}"/>
                </a:ext>
              </a:extLst>
            </p:cNvPr>
            <p:cNvSpPr txBox="1"/>
            <p:nvPr/>
          </p:nvSpPr>
          <p:spPr>
            <a:xfrm>
              <a:off x="3934238" y="389313"/>
              <a:ext cx="12582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>
                  <a:solidFill>
                    <a:srgbClr val="CCCCCC"/>
                  </a:solidFill>
                  <a:latin typeface="Calibri"/>
                  <a:ea typeface="Calibri"/>
                  <a:cs typeface="Calibri"/>
                  <a:sym typeface="Calibri"/>
                </a:rPr>
                <a:t>Organizações</a:t>
              </a:r>
              <a:endParaRPr sz="1900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1" name="Google Shape;404;p59">
            <a:extLst>
              <a:ext uri="{FF2B5EF4-FFF2-40B4-BE49-F238E27FC236}">
                <a16:creationId xmlns:a16="http://schemas.microsoft.com/office/drawing/2014/main" id="{7DDBCE8A-8038-F0E0-FDD9-2BA62A4ACB6E}"/>
              </a:ext>
            </a:extLst>
          </p:cNvPr>
          <p:cNvSpPr txBox="1"/>
          <p:nvPr/>
        </p:nvSpPr>
        <p:spPr>
          <a:xfrm>
            <a:off x="7926783" y="2065788"/>
            <a:ext cx="16776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Produções</a:t>
            </a:r>
            <a:endParaRPr sz="1900">
              <a:solidFill>
                <a:srgbClr val="D9D9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2" name="Google Shape;405;p59">
            <a:extLst>
              <a:ext uri="{FF2B5EF4-FFF2-40B4-BE49-F238E27FC236}">
                <a16:creationId xmlns:a16="http://schemas.microsoft.com/office/drawing/2014/main" id="{1EEEB260-C87B-87C6-5318-4475283E9AB5}"/>
              </a:ext>
            </a:extLst>
          </p:cNvPr>
          <p:cNvGrpSpPr/>
          <p:nvPr/>
        </p:nvGrpSpPr>
        <p:grpSpPr>
          <a:xfrm>
            <a:off x="9554865" y="1569097"/>
            <a:ext cx="2047549" cy="870231"/>
            <a:chOff x="7166328" y="1170923"/>
            <a:chExt cx="1535700" cy="652689"/>
          </a:xfrm>
        </p:grpSpPr>
        <p:sp>
          <p:nvSpPr>
            <p:cNvPr id="183" name="Google Shape;406;p59">
              <a:extLst>
                <a:ext uri="{FF2B5EF4-FFF2-40B4-BE49-F238E27FC236}">
                  <a16:creationId xmlns:a16="http://schemas.microsoft.com/office/drawing/2014/main" id="{543A0F37-0AC7-D9BC-A71E-6E3607FD7844}"/>
                </a:ext>
              </a:extLst>
            </p:cNvPr>
            <p:cNvSpPr/>
            <p:nvPr/>
          </p:nvSpPr>
          <p:spPr>
            <a:xfrm>
              <a:off x="7324037" y="1170923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25" tIns="78625" rIns="78625" bIns="78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Outcomes / outputs</a:t>
              </a: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4" name="Google Shape;407;p59">
              <a:extLst>
                <a:ext uri="{FF2B5EF4-FFF2-40B4-BE49-F238E27FC236}">
                  <a16:creationId xmlns:a16="http://schemas.microsoft.com/office/drawing/2014/main" id="{C9F14AB1-45CD-33EB-9972-EA362DA2E0AD}"/>
                </a:ext>
              </a:extLst>
            </p:cNvPr>
            <p:cNvPicPr preferRelativeResize="0"/>
            <p:nvPr/>
          </p:nvPicPr>
          <p:blipFill rotWithShape="1">
            <a:blip r:embed="rId9">
              <a:alphaModFix amt="18000"/>
            </a:blip>
            <a:srcRect/>
            <a:stretch/>
          </p:blipFill>
          <p:spPr>
            <a:xfrm>
              <a:off x="7697477" y="1194498"/>
              <a:ext cx="360900" cy="45813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185" name="Google Shape;408;p59">
              <a:extLst>
                <a:ext uri="{FF2B5EF4-FFF2-40B4-BE49-F238E27FC236}">
                  <a16:creationId xmlns:a16="http://schemas.microsoft.com/office/drawing/2014/main" id="{5D9AC314-5E29-1F52-723A-BF4BB6AC769B}"/>
                </a:ext>
              </a:extLst>
            </p:cNvPr>
            <p:cNvSpPr txBox="1"/>
            <p:nvPr/>
          </p:nvSpPr>
          <p:spPr>
            <a:xfrm>
              <a:off x="7166328" y="1532313"/>
              <a:ext cx="15357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>
                  <a:solidFill>
                    <a:srgbClr val="D9D9D9"/>
                  </a:solidFill>
                  <a:latin typeface="Calibri"/>
                  <a:ea typeface="Calibri"/>
                  <a:cs typeface="Calibri"/>
                  <a:sym typeface="Calibri"/>
                </a:rPr>
                <a:t>Infras.científicas</a:t>
              </a:r>
              <a:endParaRPr sz="190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6" name="Google Shape;409;p59">
            <a:extLst>
              <a:ext uri="{FF2B5EF4-FFF2-40B4-BE49-F238E27FC236}">
                <a16:creationId xmlns:a16="http://schemas.microsoft.com/office/drawing/2014/main" id="{FD2E4F47-8735-B34F-4D83-7C4B4F265567}"/>
              </a:ext>
            </a:extLst>
          </p:cNvPr>
          <p:cNvSpPr/>
          <p:nvPr/>
        </p:nvSpPr>
        <p:spPr>
          <a:xfrm>
            <a:off x="772296" y="2645697"/>
            <a:ext cx="8764167" cy="427710"/>
          </a:xfrm>
          <a:custGeom>
            <a:avLst/>
            <a:gdLst/>
            <a:ahLst/>
            <a:cxnLst/>
            <a:rect l="l" t="t" r="r" b="b"/>
            <a:pathLst>
              <a:path w="8920272" h="427710" extrusionOk="0">
                <a:moveTo>
                  <a:pt x="0" y="42771"/>
                </a:moveTo>
                <a:cubicBezTo>
                  <a:pt x="0" y="19149"/>
                  <a:pt x="19149" y="0"/>
                  <a:pt x="42771" y="0"/>
                </a:cubicBezTo>
                <a:lnTo>
                  <a:pt x="8877501" y="0"/>
                </a:lnTo>
                <a:cubicBezTo>
                  <a:pt x="8901123" y="0"/>
                  <a:pt x="8920272" y="19149"/>
                  <a:pt x="8920272" y="42771"/>
                </a:cubicBezTo>
                <a:lnTo>
                  <a:pt x="8920272" y="384939"/>
                </a:lnTo>
                <a:cubicBezTo>
                  <a:pt x="8920272" y="408561"/>
                  <a:pt x="8901123" y="427710"/>
                  <a:pt x="8877501" y="427710"/>
                </a:cubicBezTo>
                <a:lnTo>
                  <a:pt x="42771" y="427710"/>
                </a:lnTo>
                <a:cubicBezTo>
                  <a:pt x="19149" y="427710"/>
                  <a:pt x="0" y="408561"/>
                  <a:pt x="0" y="384939"/>
                </a:cubicBezTo>
                <a:lnTo>
                  <a:pt x="0" y="4277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25000"/>
            </a:schemeClr>
          </a:solidFill>
          <a:ln w="9525" cap="flat" cmpd="sng">
            <a:solidFill>
              <a:schemeClr val="bg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75" tIns="65875" rIns="65875" bIns="6587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PT" sz="1600" b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Sistema de Gestão Curricular </a:t>
            </a:r>
            <a:endParaRPr sz="1600" b="1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grpSp>
        <p:nvGrpSpPr>
          <p:cNvPr id="187" name="Google Shape;410;p59">
            <a:extLst>
              <a:ext uri="{FF2B5EF4-FFF2-40B4-BE49-F238E27FC236}">
                <a16:creationId xmlns:a16="http://schemas.microsoft.com/office/drawing/2014/main" id="{A859DBF1-8A6A-0C2F-3A55-64F45A453487}"/>
              </a:ext>
            </a:extLst>
          </p:cNvPr>
          <p:cNvGrpSpPr/>
          <p:nvPr/>
        </p:nvGrpSpPr>
        <p:grpSpPr>
          <a:xfrm>
            <a:off x="6049167" y="1117615"/>
            <a:ext cx="1805955" cy="1391565"/>
            <a:chOff x="4994200" y="-310725"/>
            <a:chExt cx="1354500" cy="1043700"/>
          </a:xfrm>
        </p:grpSpPr>
        <p:sp>
          <p:nvSpPr>
            <p:cNvPr id="188" name="Google Shape;411;p59">
              <a:extLst>
                <a:ext uri="{FF2B5EF4-FFF2-40B4-BE49-F238E27FC236}">
                  <a16:creationId xmlns:a16="http://schemas.microsoft.com/office/drawing/2014/main" id="{95C1A332-2BA5-877E-B1AF-59775CCBAEDF}"/>
                </a:ext>
              </a:extLst>
            </p:cNvPr>
            <p:cNvSpPr/>
            <p:nvPr/>
          </p:nvSpPr>
          <p:spPr>
            <a:xfrm>
              <a:off x="4994200" y="-310725"/>
              <a:ext cx="1354500" cy="104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12;p59">
              <a:extLst>
                <a:ext uri="{FF2B5EF4-FFF2-40B4-BE49-F238E27FC236}">
                  <a16:creationId xmlns:a16="http://schemas.microsoft.com/office/drawing/2014/main" id="{35AE0051-C9A4-7373-8941-3AAC1C544EF0}"/>
                </a:ext>
              </a:extLst>
            </p:cNvPr>
            <p:cNvSpPr/>
            <p:nvPr/>
          </p:nvSpPr>
          <p:spPr>
            <a:xfrm>
              <a:off x="5061296" y="27923"/>
              <a:ext cx="1220287" cy="648072"/>
            </a:xfrm>
            <a:custGeom>
              <a:avLst/>
              <a:gdLst/>
              <a:ahLst/>
              <a:cxnLst/>
              <a:rect l="l" t="t" r="r" b="b"/>
              <a:pathLst>
                <a:path w="1574564" h="864096" extrusionOk="0">
                  <a:moveTo>
                    <a:pt x="0" y="86410"/>
                  </a:moveTo>
                  <a:cubicBezTo>
                    <a:pt x="0" y="38687"/>
                    <a:pt x="38687" y="0"/>
                    <a:pt x="86410" y="0"/>
                  </a:cubicBezTo>
                  <a:lnTo>
                    <a:pt x="1488154" y="0"/>
                  </a:lnTo>
                  <a:cubicBezTo>
                    <a:pt x="1535877" y="0"/>
                    <a:pt x="1574564" y="38687"/>
                    <a:pt x="1574564" y="86410"/>
                  </a:cubicBezTo>
                  <a:lnTo>
                    <a:pt x="1574564" y="777686"/>
                  </a:lnTo>
                  <a:cubicBezTo>
                    <a:pt x="1574564" y="825409"/>
                    <a:pt x="1535877" y="864096"/>
                    <a:pt x="1488154" y="864096"/>
                  </a:cubicBezTo>
                  <a:lnTo>
                    <a:pt x="86410" y="864096"/>
                  </a:lnTo>
                  <a:cubicBezTo>
                    <a:pt x="38687" y="864096"/>
                    <a:pt x="0" y="825409"/>
                    <a:pt x="0" y="777686"/>
                  </a:cubicBezTo>
                  <a:lnTo>
                    <a:pt x="0" y="86410"/>
                  </a:lnTo>
                  <a:close/>
                </a:path>
              </a:pathLst>
            </a:custGeom>
            <a:noFill/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625" tIns="78625" rIns="78625" bIns="78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Financiamento / projetos</a:t>
              </a: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414;p59">
              <a:extLst>
                <a:ext uri="{FF2B5EF4-FFF2-40B4-BE49-F238E27FC236}">
                  <a16:creationId xmlns:a16="http://schemas.microsoft.com/office/drawing/2014/main" id="{37E60775-7ACA-A1B1-0DE5-1587216D95F6}"/>
                </a:ext>
              </a:extLst>
            </p:cNvPr>
            <p:cNvSpPr txBox="1"/>
            <p:nvPr/>
          </p:nvSpPr>
          <p:spPr>
            <a:xfrm>
              <a:off x="5065588" y="379263"/>
              <a:ext cx="12582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>
                  <a:solidFill>
                    <a:schemeClr val="bg1">
                      <a:lumMod val="8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Projetos/</a:t>
              </a:r>
              <a:r>
                <a:rPr lang="pt-PT" sz="1900" err="1">
                  <a:solidFill>
                    <a:schemeClr val="bg1">
                      <a:lumMod val="8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Fin</a:t>
              </a:r>
              <a:r>
                <a:rPr lang="pt-PT" sz="1900">
                  <a:solidFill>
                    <a:schemeClr val="bg1">
                      <a:lumMod val="8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900">
                <a:solidFill>
                  <a:schemeClr val="bg1">
                    <a:lumMod val="85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Google Shape;829;p111">
            <a:extLst>
              <a:ext uri="{FF2B5EF4-FFF2-40B4-BE49-F238E27FC236}">
                <a16:creationId xmlns:a16="http://schemas.microsoft.com/office/drawing/2014/main" id="{A7CD311C-8A46-0713-BE0F-E097B8362D18}"/>
              </a:ext>
            </a:extLst>
          </p:cNvPr>
          <p:cNvPicPr preferRelativeResize="0"/>
          <p:nvPr/>
        </p:nvPicPr>
        <p:blipFill rotWithShape="1">
          <a:blip r:embed="rId10">
            <a:alphaModFix amt="20000"/>
          </a:blip>
          <a:srcRect/>
          <a:stretch/>
        </p:blipFill>
        <p:spPr>
          <a:xfrm>
            <a:off x="6637921" y="1618085"/>
            <a:ext cx="631200" cy="631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C1E0D4-9892-0C38-2B4B-4E26105A5C92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Google Shape;791;p111">
            <a:extLst>
              <a:ext uri="{FF2B5EF4-FFF2-40B4-BE49-F238E27FC236}">
                <a16:creationId xmlns:a16="http://schemas.microsoft.com/office/drawing/2014/main" id="{E68FB09C-52F9-C05E-11BD-A592B258295C}"/>
              </a:ext>
            </a:extLst>
          </p:cNvPr>
          <p:cNvSpPr txBox="1"/>
          <p:nvPr/>
        </p:nvSpPr>
        <p:spPr>
          <a:xfrm>
            <a:off x="383678" y="66738"/>
            <a:ext cx="116036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PT</a:t>
            </a:r>
            <a:r>
              <a:rPr lang="pt-PT" sz="3600" b="1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CRIS </a:t>
            </a: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|</a:t>
            </a:r>
            <a:r>
              <a:rPr lang="pt-PT" sz="44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 </a:t>
            </a:r>
            <a:r>
              <a:rPr lang="pt-PT" sz="32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ecossistema integrado</a:t>
            </a:r>
          </a:p>
        </p:txBody>
      </p:sp>
      <p:sp>
        <p:nvSpPr>
          <p:cNvPr id="5" name="Google Shape;796;p111">
            <a:extLst>
              <a:ext uri="{FF2B5EF4-FFF2-40B4-BE49-F238E27FC236}">
                <a16:creationId xmlns:a16="http://schemas.microsoft.com/office/drawing/2014/main" id="{CF31FB1B-C2A0-3D51-17C9-37ECE9DFD52F}"/>
              </a:ext>
            </a:extLst>
          </p:cNvPr>
          <p:cNvSpPr/>
          <p:nvPr/>
        </p:nvSpPr>
        <p:spPr>
          <a:xfrm>
            <a:off x="745305" y="5832754"/>
            <a:ext cx="10598217" cy="377221"/>
          </a:xfrm>
          <a:custGeom>
            <a:avLst/>
            <a:gdLst/>
            <a:ahLst/>
            <a:cxnLst/>
            <a:rect l="l" t="t" r="r" b="b"/>
            <a:pathLst>
              <a:path w="10888580" h="465801" extrusionOk="0">
                <a:moveTo>
                  <a:pt x="0" y="46580"/>
                </a:moveTo>
                <a:cubicBezTo>
                  <a:pt x="0" y="20855"/>
                  <a:pt x="20855" y="0"/>
                  <a:pt x="46580" y="0"/>
                </a:cubicBezTo>
                <a:lnTo>
                  <a:pt x="10842000" y="0"/>
                </a:lnTo>
                <a:cubicBezTo>
                  <a:pt x="10867725" y="0"/>
                  <a:pt x="10888580" y="20855"/>
                  <a:pt x="10888580" y="46580"/>
                </a:cubicBezTo>
                <a:lnTo>
                  <a:pt x="10888580" y="419221"/>
                </a:lnTo>
                <a:cubicBezTo>
                  <a:pt x="10888580" y="444946"/>
                  <a:pt x="10867725" y="465801"/>
                  <a:pt x="10842000" y="465801"/>
                </a:cubicBezTo>
                <a:lnTo>
                  <a:pt x="46580" y="465801"/>
                </a:lnTo>
                <a:cubicBezTo>
                  <a:pt x="20855" y="465801"/>
                  <a:pt x="0" y="444946"/>
                  <a:pt x="0" y="419221"/>
                </a:cubicBezTo>
                <a:lnTo>
                  <a:pt x="0" y="46580"/>
                </a:lnTo>
                <a:close/>
              </a:path>
            </a:pathLst>
          </a:custGeom>
          <a:solidFill>
            <a:srgbClr val="F3F3F3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6975" tIns="66975" rIns="66975" bIns="66975" anchor="ctr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" sz="1600" b="1">
                <a:solidFill>
                  <a:srgbClr val="D9D9D9"/>
                </a:solidFill>
                <a:latin typeface="Calibri"/>
                <a:cs typeface="Calibri"/>
                <a:sym typeface="Calibri"/>
              </a:rPr>
              <a:t>Monitorização e Compliance</a:t>
            </a:r>
            <a:endParaRPr sz="1600" b="1">
              <a:solidFill>
                <a:srgbClr val="D9D9D9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86DFB08-9112-EF81-AF2C-A66E2A306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304" y="2695401"/>
            <a:ext cx="2150958" cy="30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9976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A0BD11-6ED7-E94A-DC71-E21274A74DC2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5F37EC-4BBD-E58C-440F-15B5257A62F8}"/>
              </a:ext>
            </a:extLst>
          </p:cNvPr>
          <p:cNvSpPr/>
          <p:nvPr/>
        </p:nvSpPr>
        <p:spPr>
          <a:xfrm>
            <a:off x="4838140" y="6445624"/>
            <a:ext cx="7252447" cy="322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DF2ED41-4DFF-4F12-A138-E4D3AFE9088D}"/>
              </a:ext>
              <a:ext uri="{147F2762-F138-4A5C-976F-8EAC2B608ADB}">
                <a16:predDERef xmlns:a16="http://schemas.microsoft.com/office/drawing/2014/main" pre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7146063"/>
              </p:ext>
            </p:extLst>
          </p:nvPr>
        </p:nvGraphicFramePr>
        <p:xfrm>
          <a:off x="1492064" y="1655669"/>
          <a:ext cx="9794501" cy="4670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Google Shape;2213;p130">
            <a:extLst>
              <a:ext uri="{FF2B5EF4-FFF2-40B4-BE49-F238E27FC236}">
                <a16:creationId xmlns:a16="http://schemas.microsoft.com/office/drawing/2014/main" id="{EF50746A-995B-317E-7D5A-1B225FB303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7637" y="268580"/>
            <a:ext cx="10881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4 anos de </a:t>
            </a:r>
            <a:r>
              <a:rPr lang="pt-PT" sz="3200" b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CIÊNCIA</a:t>
            </a:r>
            <a:r>
              <a:rPr lang="pt-PT" sz="3200" b="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VITAE...</a:t>
            </a:r>
          </a:p>
        </p:txBody>
      </p:sp>
      <p:sp>
        <p:nvSpPr>
          <p:cNvPr id="6" name="Google Shape;2214;p130">
            <a:extLst>
              <a:ext uri="{FF2B5EF4-FFF2-40B4-BE49-F238E27FC236}">
                <a16:creationId xmlns:a16="http://schemas.microsoft.com/office/drawing/2014/main" id="{D70F41A6-85B6-FE0B-EBAF-381F5130739A}"/>
              </a:ext>
            </a:extLst>
          </p:cNvPr>
          <p:cNvSpPr txBox="1"/>
          <p:nvPr/>
        </p:nvSpPr>
        <p:spPr>
          <a:xfrm>
            <a:off x="2567297" y="6392991"/>
            <a:ext cx="1007299" cy="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115</a:t>
            </a:r>
            <a:endParaRPr sz="1600" b="1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Google Shape;2215;p130">
            <a:extLst>
              <a:ext uri="{FF2B5EF4-FFF2-40B4-BE49-F238E27FC236}">
                <a16:creationId xmlns:a16="http://schemas.microsoft.com/office/drawing/2014/main" id="{5D6D37EB-D1CE-5454-143C-C89310332A9A}"/>
              </a:ext>
            </a:extLst>
          </p:cNvPr>
          <p:cNvCxnSpPr>
            <a:cxnSpLocks/>
          </p:cNvCxnSpPr>
          <p:nvPr/>
        </p:nvCxnSpPr>
        <p:spPr>
          <a:xfrm flipV="1">
            <a:off x="2774112" y="6412006"/>
            <a:ext cx="540588" cy="1661"/>
          </a:xfrm>
          <a:prstGeom prst="straightConnector1">
            <a:avLst/>
          </a:prstGeom>
          <a:noFill/>
          <a:ln w="9525" cap="flat" cmpd="sng">
            <a:solidFill>
              <a:schemeClr val="accent4">
                <a:lumMod val="75000"/>
              </a:schemeClr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8" name="Google Shape;2217;p130">
            <a:extLst>
              <a:ext uri="{FF2B5EF4-FFF2-40B4-BE49-F238E27FC236}">
                <a16:creationId xmlns:a16="http://schemas.microsoft.com/office/drawing/2014/main" id="{5AF24E7F-F320-1817-4DC8-95317424E3F3}"/>
              </a:ext>
            </a:extLst>
          </p:cNvPr>
          <p:cNvSpPr txBox="1"/>
          <p:nvPr/>
        </p:nvSpPr>
        <p:spPr>
          <a:xfrm>
            <a:off x="4501752" y="6388368"/>
            <a:ext cx="996226" cy="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183</a:t>
            </a:r>
            <a:endParaRPr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217;p130">
            <a:extLst>
              <a:ext uri="{FF2B5EF4-FFF2-40B4-BE49-F238E27FC236}">
                <a16:creationId xmlns:a16="http://schemas.microsoft.com/office/drawing/2014/main" id="{D6C66B01-FF9F-4DE8-AF9D-57318F70645C}"/>
              </a:ext>
            </a:extLst>
          </p:cNvPr>
          <p:cNvSpPr txBox="1"/>
          <p:nvPr/>
        </p:nvSpPr>
        <p:spPr>
          <a:xfrm>
            <a:off x="6435364" y="6377621"/>
            <a:ext cx="996226" cy="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78</a:t>
            </a:r>
            <a:endParaRPr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217;p130">
            <a:extLst>
              <a:ext uri="{FF2B5EF4-FFF2-40B4-BE49-F238E27FC236}">
                <a16:creationId xmlns:a16="http://schemas.microsoft.com/office/drawing/2014/main" id="{C62CD13B-F839-CE55-A684-74001B337599}"/>
              </a:ext>
            </a:extLst>
          </p:cNvPr>
          <p:cNvSpPr txBox="1"/>
          <p:nvPr/>
        </p:nvSpPr>
        <p:spPr>
          <a:xfrm>
            <a:off x="8375006" y="6385444"/>
            <a:ext cx="996226" cy="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81</a:t>
            </a:r>
            <a:endParaRPr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2222;p130">
            <a:extLst>
              <a:ext uri="{FF2B5EF4-FFF2-40B4-BE49-F238E27FC236}">
                <a16:creationId xmlns:a16="http://schemas.microsoft.com/office/drawing/2014/main" id="{C0162262-62E6-38F7-FD02-988BC976C554}"/>
              </a:ext>
            </a:extLst>
          </p:cNvPr>
          <p:cNvSpPr txBox="1"/>
          <p:nvPr/>
        </p:nvSpPr>
        <p:spPr>
          <a:xfrm>
            <a:off x="957689" y="6255468"/>
            <a:ext cx="10276621" cy="575664"/>
          </a:xfrm>
          <a:prstGeom prst="rect">
            <a:avLst/>
          </a:prstGeom>
          <a:solidFill>
            <a:schemeClr val="accent4">
              <a:lumMod val="50000"/>
              <a:alpha val="16078"/>
            </a:schemeClr>
          </a:solidFill>
          <a:ln>
            <a:noFill/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 err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CVs</a:t>
            </a:r>
            <a:r>
              <a:rPr lang="pt-PT" sz="1600" b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/dia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(média)</a:t>
            </a:r>
            <a:endParaRPr sz="14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" name="Google Shape;2215;p130">
            <a:extLst>
              <a:ext uri="{FF2B5EF4-FFF2-40B4-BE49-F238E27FC236}">
                <a16:creationId xmlns:a16="http://schemas.microsoft.com/office/drawing/2014/main" id="{9EF2CE01-DF48-C74A-5F89-E639BB44DFBA}"/>
              </a:ext>
            </a:extLst>
          </p:cNvPr>
          <p:cNvCxnSpPr>
            <a:cxnSpLocks/>
          </p:cNvCxnSpPr>
          <p:nvPr/>
        </p:nvCxnSpPr>
        <p:spPr>
          <a:xfrm flipV="1">
            <a:off x="4723164" y="6443163"/>
            <a:ext cx="540588" cy="1661"/>
          </a:xfrm>
          <a:prstGeom prst="straightConnector1">
            <a:avLst/>
          </a:prstGeom>
          <a:noFill/>
          <a:ln w="9525" cap="flat" cmpd="sng">
            <a:solidFill>
              <a:schemeClr val="accent4">
                <a:lumMod val="75000"/>
              </a:schemeClr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18" name="Google Shape;2215;p130">
            <a:extLst>
              <a:ext uri="{FF2B5EF4-FFF2-40B4-BE49-F238E27FC236}">
                <a16:creationId xmlns:a16="http://schemas.microsoft.com/office/drawing/2014/main" id="{CB77986A-7AF4-49A0-5A3C-D056E6AAE868}"/>
              </a:ext>
            </a:extLst>
          </p:cNvPr>
          <p:cNvCxnSpPr>
            <a:cxnSpLocks/>
          </p:cNvCxnSpPr>
          <p:nvPr/>
        </p:nvCxnSpPr>
        <p:spPr>
          <a:xfrm flipV="1">
            <a:off x="6644514" y="6441502"/>
            <a:ext cx="540588" cy="1661"/>
          </a:xfrm>
          <a:prstGeom prst="straightConnector1">
            <a:avLst/>
          </a:prstGeom>
          <a:noFill/>
          <a:ln w="9525" cap="flat" cmpd="sng">
            <a:solidFill>
              <a:schemeClr val="accent4">
                <a:lumMod val="75000"/>
              </a:schemeClr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19" name="Google Shape;2215;p130">
            <a:extLst>
              <a:ext uri="{FF2B5EF4-FFF2-40B4-BE49-F238E27FC236}">
                <a16:creationId xmlns:a16="http://schemas.microsoft.com/office/drawing/2014/main" id="{26927B7C-18F1-EF0A-0927-D24FE52EE932}"/>
              </a:ext>
            </a:extLst>
          </p:cNvPr>
          <p:cNvCxnSpPr>
            <a:cxnSpLocks/>
          </p:cNvCxnSpPr>
          <p:nvPr/>
        </p:nvCxnSpPr>
        <p:spPr>
          <a:xfrm flipV="1">
            <a:off x="8581323" y="6450325"/>
            <a:ext cx="540588" cy="1661"/>
          </a:xfrm>
          <a:prstGeom prst="straightConnector1">
            <a:avLst/>
          </a:prstGeom>
          <a:noFill/>
          <a:ln w="9525" cap="flat" cmpd="sng">
            <a:solidFill>
              <a:schemeClr val="accent4">
                <a:lumMod val="75000"/>
              </a:schemeClr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20" name="Google Shape;2215;p130">
            <a:extLst>
              <a:ext uri="{FF2B5EF4-FFF2-40B4-BE49-F238E27FC236}">
                <a16:creationId xmlns:a16="http://schemas.microsoft.com/office/drawing/2014/main" id="{C2318D9F-21DA-5194-28AA-DE67FE4DE31F}"/>
              </a:ext>
            </a:extLst>
          </p:cNvPr>
          <p:cNvCxnSpPr>
            <a:cxnSpLocks/>
          </p:cNvCxnSpPr>
          <p:nvPr/>
        </p:nvCxnSpPr>
        <p:spPr>
          <a:xfrm flipV="1">
            <a:off x="10482750" y="6450325"/>
            <a:ext cx="540588" cy="1661"/>
          </a:xfrm>
          <a:prstGeom prst="straightConnector1">
            <a:avLst/>
          </a:prstGeom>
          <a:noFill/>
          <a:ln w="9525" cap="flat" cmpd="sng">
            <a:solidFill>
              <a:schemeClr val="accent4">
                <a:lumMod val="75000"/>
              </a:schemeClr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21" name="Google Shape;2217;p130">
            <a:extLst>
              <a:ext uri="{FF2B5EF4-FFF2-40B4-BE49-F238E27FC236}">
                <a16:creationId xmlns:a16="http://schemas.microsoft.com/office/drawing/2014/main" id="{D40C09FB-0962-84B0-5832-54896CB66714}"/>
              </a:ext>
            </a:extLst>
          </p:cNvPr>
          <p:cNvSpPr txBox="1"/>
          <p:nvPr/>
        </p:nvSpPr>
        <p:spPr>
          <a:xfrm>
            <a:off x="10292358" y="6385444"/>
            <a:ext cx="996226" cy="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46</a:t>
            </a:r>
            <a:endParaRPr sz="15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20;p130">
            <a:extLst>
              <a:ext uri="{FF2B5EF4-FFF2-40B4-BE49-F238E27FC236}">
                <a16:creationId xmlns:a16="http://schemas.microsoft.com/office/drawing/2014/main" id="{E00EFB25-849D-56CC-E734-4F2766D5C6CD}"/>
              </a:ext>
            </a:extLst>
          </p:cNvPr>
          <p:cNvSpPr/>
          <p:nvPr/>
        </p:nvSpPr>
        <p:spPr>
          <a:xfrm>
            <a:off x="2148283" y="4122879"/>
            <a:ext cx="1600500" cy="538500"/>
          </a:xfrm>
          <a:prstGeom prst="wedgeRectCallout">
            <a:avLst>
              <a:gd name="adj1" fmla="val -48591"/>
              <a:gd name="adj2" fmla="val 208358"/>
            </a:avLst>
          </a:prstGeom>
          <a:solidFill>
            <a:srgbClr val="858585"/>
          </a:solidFill>
          <a:ln w="9525" cap="flat" cmpd="sng">
            <a:solidFill>
              <a:schemeClr val="accent3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300" u="sng">
                <a:solidFill>
                  <a:srgbClr val="FFFFFF"/>
                </a:solidFill>
              </a:rPr>
              <a:t>26 Set 2018</a:t>
            </a:r>
            <a:endParaRPr sz="1300" u="sng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solidFill>
                  <a:srgbClr val="FFFFFF"/>
                </a:solidFill>
              </a:rPr>
              <a:t>830</a:t>
            </a:r>
            <a:endParaRPr sz="1600" b="1">
              <a:solidFill>
                <a:srgbClr val="FFFFFF"/>
              </a:solidFill>
            </a:endParaRPr>
          </a:p>
        </p:txBody>
      </p:sp>
      <p:sp>
        <p:nvSpPr>
          <p:cNvPr id="23" name="Google Shape;2223;p130">
            <a:extLst>
              <a:ext uri="{FF2B5EF4-FFF2-40B4-BE49-F238E27FC236}">
                <a16:creationId xmlns:a16="http://schemas.microsoft.com/office/drawing/2014/main" id="{5F72252D-DF36-BB70-AE63-47B5E991CDE6}"/>
              </a:ext>
            </a:extLst>
          </p:cNvPr>
          <p:cNvSpPr txBox="1"/>
          <p:nvPr/>
        </p:nvSpPr>
        <p:spPr>
          <a:xfrm rot="16200000">
            <a:off x="18075" y="1911525"/>
            <a:ext cx="257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i="1">
                <a:latin typeface="Calibri"/>
                <a:ea typeface="Calibri"/>
                <a:cs typeface="Calibri"/>
                <a:sym typeface="Calibri"/>
              </a:rPr>
              <a:t>nº de currículos</a:t>
            </a:r>
            <a:endParaRPr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220;p130">
            <a:extLst>
              <a:ext uri="{FF2B5EF4-FFF2-40B4-BE49-F238E27FC236}">
                <a16:creationId xmlns:a16="http://schemas.microsoft.com/office/drawing/2014/main" id="{40D7D1E8-81D8-7B9F-0E05-D12A9A2967D9}"/>
              </a:ext>
            </a:extLst>
          </p:cNvPr>
          <p:cNvSpPr/>
          <p:nvPr/>
        </p:nvSpPr>
        <p:spPr>
          <a:xfrm>
            <a:off x="9099436" y="1117169"/>
            <a:ext cx="1600500" cy="538500"/>
          </a:xfrm>
          <a:prstGeom prst="wedgeRectCallout">
            <a:avLst>
              <a:gd name="adj1" fmla="val 76385"/>
              <a:gd name="adj2" fmla="val 96923"/>
            </a:avLst>
          </a:prstGeom>
          <a:solidFill>
            <a:srgbClr val="858585"/>
          </a:solidFill>
          <a:ln w="9525" cap="flat" cmpd="sng">
            <a:solidFill>
              <a:schemeClr val="accent3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300" u="sng">
                <a:solidFill>
                  <a:srgbClr val="FFFFFF"/>
                </a:solidFill>
              </a:rPr>
              <a:t>30 Abril 2023</a:t>
            </a:r>
            <a:endParaRPr sz="1300" u="sng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solidFill>
                  <a:srgbClr val="FFFFFF"/>
                </a:solidFill>
              </a:rPr>
              <a:t>88809</a:t>
            </a:r>
            <a:endParaRPr sz="16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74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50;p132">
            <a:extLst>
              <a:ext uri="{FF2B5EF4-FFF2-40B4-BE49-F238E27FC236}">
                <a16:creationId xmlns:a16="http://schemas.microsoft.com/office/drawing/2014/main" id="{199A878D-3E11-BBFB-0294-8BEB60E47812}"/>
              </a:ext>
            </a:extLst>
          </p:cNvPr>
          <p:cNvSpPr/>
          <p:nvPr/>
        </p:nvSpPr>
        <p:spPr>
          <a:xfrm>
            <a:off x="291500" y="6277523"/>
            <a:ext cx="11775900" cy="58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251;p132">
            <a:extLst>
              <a:ext uri="{FF2B5EF4-FFF2-40B4-BE49-F238E27FC236}">
                <a16:creationId xmlns:a16="http://schemas.microsoft.com/office/drawing/2014/main" id="{77DDA9C1-DA18-18B8-D29B-82DFBF0CE29E}"/>
              </a:ext>
            </a:extLst>
          </p:cNvPr>
          <p:cNvSpPr/>
          <p:nvPr/>
        </p:nvSpPr>
        <p:spPr>
          <a:xfrm>
            <a:off x="5535200" y="1564673"/>
            <a:ext cx="6362400" cy="5230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253;p132">
            <a:extLst>
              <a:ext uri="{FF2B5EF4-FFF2-40B4-BE49-F238E27FC236}">
                <a16:creationId xmlns:a16="http://schemas.microsoft.com/office/drawing/2014/main" id="{688B2B63-8EDA-82A3-C708-9D6E204EB169}"/>
              </a:ext>
            </a:extLst>
          </p:cNvPr>
          <p:cNvSpPr/>
          <p:nvPr/>
        </p:nvSpPr>
        <p:spPr>
          <a:xfrm>
            <a:off x="226187" y="1564673"/>
            <a:ext cx="5048013" cy="5230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2255;p132">
            <a:extLst>
              <a:ext uri="{FF2B5EF4-FFF2-40B4-BE49-F238E27FC236}">
                <a16:creationId xmlns:a16="http://schemas.microsoft.com/office/drawing/2014/main" id="{4566787A-2D26-DEF2-3750-76CFAB6B84E3}"/>
              </a:ext>
            </a:extLst>
          </p:cNvPr>
          <p:cNvSpPr/>
          <p:nvPr/>
        </p:nvSpPr>
        <p:spPr>
          <a:xfrm>
            <a:off x="536800" y="5578973"/>
            <a:ext cx="2222400" cy="940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00038" dist="2000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256;p132">
            <a:extLst>
              <a:ext uri="{FF2B5EF4-FFF2-40B4-BE49-F238E27FC236}">
                <a16:creationId xmlns:a16="http://schemas.microsoft.com/office/drawing/2014/main" id="{81F82EF9-E09D-E360-D883-1767D1B13395}"/>
              </a:ext>
            </a:extLst>
          </p:cNvPr>
          <p:cNvSpPr/>
          <p:nvPr/>
        </p:nvSpPr>
        <p:spPr>
          <a:xfrm>
            <a:off x="2901967" y="5578973"/>
            <a:ext cx="2222400" cy="940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00038" dist="2000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257;p132">
            <a:extLst>
              <a:ext uri="{FF2B5EF4-FFF2-40B4-BE49-F238E27FC236}">
                <a16:creationId xmlns:a16="http://schemas.microsoft.com/office/drawing/2014/main" id="{6C28EA42-ADAE-E206-39AD-1D1B84F20E51}"/>
              </a:ext>
            </a:extLst>
          </p:cNvPr>
          <p:cNvSpPr txBox="1"/>
          <p:nvPr/>
        </p:nvSpPr>
        <p:spPr>
          <a:xfrm>
            <a:off x="511000" y="5444573"/>
            <a:ext cx="2401500" cy="12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900" b="1">
                <a:solidFill>
                  <a:schemeClr val="accent3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37%</a:t>
            </a:r>
            <a:endParaRPr sz="3900" b="1">
              <a:solidFill>
                <a:schemeClr val="accent3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>
                <a:solidFill>
                  <a:schemeClr val="accent3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Doutoramento</a:t>
            </a:r>
            <a:endParaRPr sz="1900">
              <a:solidFill>
                <a:schemeClr val="accent3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2258;p132">
            <a:extLst>
              <a:ext uri="{FF2B5EF4-FFF2-40B4-BE49-F238E27FC236}">
                <a16:creationId xmlns:a16="http://schemas.microsoft.com/office/drawing/2014/main" id="{2F63514D-4D5E-AC6F-2AAF-10F446986165}"/>
              </a:ext>
            </a:extLst>
          </p:cNvPr>
          <p:cNvSpPr txBox="1"/>
          <p:nvPr/>
        </p:nvSpPr>
        <p:spPr>
          <a:xfrm>
            <a:off x="2759200" y="5444573"/>
            <a:ext cx="2775900" cy="12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900" b="1">
                <a:solidFill>
                  <a:schemeClr val="accent3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76%</a:t>
            </a:r>
            <a:endParaRPr sz="3900" b="1">
              <a:solidFill>
                <a:schemeClr val="accent3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>
                <a:solidFill>
                  <a:schemeClr val="accent3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[25-54 anos]</a:t>
            </a:r>
            <a:endParaRPr sz="1900">
              <a:solidFill>
                <a:schemeClr val="accent3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259;p132">
            <a:extLst>
              <a:ext uri="{FF2B5EF4-FFF2-40B4-BE49-F238E27FC236}">
                <a16:creationId xmlns:a16="http://schemas.microsoft.com/office/drawing/2014/main" id="{CE3FC2CA-BD68-A351-EF6C-014D48EF8B02}"/>
              </a:ext>
            </a:extLst>
          </p:cNvPr>
          <p:cNvSpPr/>
          <p:nvPr/>
        </p:nvSpPr>
        <p:spPr>
          <a:xfrm>
            <a:off x="5661200" y="2156673"/>
            <a:ext cx="3086600" cy="12735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300038" dist="2000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2261;p132">
            <a:extLst>
              <a:ext uri="{FF2B5EF4-FFF2-40B4-BE49-F238E27FC236}">
                <a16:creationId xmlns:a16="http://schemas.microsoft.com/office/drawing/2014/main" id="{C44F32E1-1994-A853-C940-76739A161FE7}"/>
              </a:ext>
            </a:extLst>
          </p:cNvPr>
          <p:cNvSpPr/>
          <p:nvPr/>
        </p:nvSpPr>
        <p:spPr>
          <a:xfrm>
            <a:off x="8873800" y="2156673"/>
            <a:ext cx="2917500" cy="12735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300038" dist="2000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2262;p132">
            <a:extLst>
              <a:ext uri="{FF2B5EF4-FFF2-40B4-BE49-F238E27FC236}">
                <a16:creationId xmlns:a16="http://schemas.microsoft.com/office/drawing/2014/main" id="{24A02D6F-CD76-ECCB-6B1A-0FB10C5FD5AC}"/>
              </a:ext>
            </a:extLst>
          </p:cNvPr>
          <p:cNvSpPr txBox="1"/>
          <p:nvPr/>
        </p:nvSpPr>
        <p:spPr>
          <a:xfrm>
            <a:off x="8963130" y="2156673"/>
            <a:ext cx="2712646" cy="12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9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67%</a:t>
            </a:r>
            <a:endParaRPr sz="39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Com ORCID</a:t>
            </a:r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2263;p132">
            <a:extLst>
              <a:ext uri="{FF2B5EF4-FFF2-40B4-BE49-F238E27FC236}">
                <a16:creationId xmlns:a16="http://schemas.microsoft.com/office/drawing/2014/main" id="{934CB220-5DB5-41AA-4A38-AFA44B176A22}"/>
              </a:ext>
            </a:extLst>
          </p:cNvPr>
          <p:cNvSpPr txBox="1"/>
          <p:nvPr/>
        </p:nvSpPr>
        <p:spPr>
          <a:xfrm>
            <a:off x="976933" y="1634023"/>
            <a:ext cx="34725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>
                <a:latin typeface="Montserrat"/>
                <a:ea typeface="Montserrat"/>
                <a:cs typeface="Montserrat"/>
                <a:sym typeface="Montserrat"/>
              </a:rPr>
              <a:t>Perfil do Utilizador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2264;p132">
            <a:extLst>
              <a:ext uri="{FF2B5EF4-FFF2-40B4-BE49-F238E27FC236}">
                <a16:creationId xmlns:a16="http://schemas.microsoft.com/office/drawing/2014/main" id="{0C275ACE-309D-C565-7D35-999CD65BDDCC}"/>
              </a:ext>
            </a:extLst>
          </p:cNvPr>
          <p:cNvSpPr txBox="1"/>
          <p:nvPr/>
        </p:nvSpPr>
        <p:spPr>
          <a:xfrm>
            <a:off x="6980200" y="1576023"/>
            <a:ext cx="34725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>
                <a:latin typeface="Montserrat"/>
                <a:ea typeface="Montserrat"/>
                <a:cs typeface="Montserrat"/>
                <a:sym typeface="Montserrat"/>
              </a:rPr>
              <a:t>Perfil de Utilização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86782E1-51A9-687E-4D63-079300DF345C}"/>
              </a:ext>
            </a:extLst>
          </p:cNvPr>
          <p:cNvGrpSpPr/>
          <p:nvPr/>
        </p:nvGrpSpPr>
        <p:grpSpPr>
          <a:xfrm>
            <a:off x="326667" y="2256401"/>
            <a:ext cx="4828031" cy="3016380"/>
            <a:chOff x="326667" y="2407126"/>
            <a:chExt cx="4828031" cy="3016380"/>
          </a:xfrm>
        </p:grpSpPr>
        <p:sp>
          <p:nvSpPr>
            <p:cNvPr id="15" name="Google Shape;2254;p132">
              <a:extLst>
                <a:ext uri="{FF2B5EF4-FFF2-40B4-BE49-F238E27FC236}">
                  <a16:creationId xmlns:a16="http://schemas.microsoft.com/office/drawing/2014/main" id="{724F066F-8B34-41B4-C6AF-9B1455278DEA}"/>
                </a:ext>
              </a:extLst>
            </p:cNvPr>
            <p:cNvSpPr/>
            <p:nvPr/>
          </p:nvSpPr>
          <p:spPr>
            <a:xfrm>
              <a:off x="326667" y="2407126"/>
              <a:ext cx="4828031" cy="30163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300038" dist="2000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aphicFrame>
          <p:nvGraphicFramePr>
            <p:cNvPr id="45" name="Chart 44">
              <a:extLst>
                <a:ext uri="{FF2B5EF4-FFF2-40B4-BE49-F238E27FC236}">
                  <a16:creationId xmlns:a16="http://schemas.microsoft.com/office/drawing/2014/main" id="{E1F5F6C8-EF38-7F77-7AEA-03F89F83937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66284336"/>
                </p:ext>
              </p:extLst>
            </p:nvPr>
          </p:nvGraphicFramePr>
          <p:xfrm>
            <a:off x="392938" y="2719293"/>
            <a:ext cx="4730676" cy="25740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E39C83C-9801-B544-DD23-EC5DFB7EB70D}"/>
                </a:ext>
              </a:extLst>
            </p:cNvPr>
            <p:cNvSpPr/>
            <p:nvPr/>
          </p:nvSpPr>
          <p:spPr>
            <a:xfrm>
              <a:off x="2426318" y="2724196"/>
              <a:ext cx="2607906" cy="3035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4" name="Google Shape;2266;p132">
              <a:extLst>
                <a:ext uri="{FF2B5EF4-FFF2-40B4-BE49-F238E27FC236}">
                  <a16:creationId xmlns:a16="http://schemas.microsoft.com/office/drawing/2014/main" id="{192277FA-8334-CF5D-BF38-1403DCF25EC4}"/>
                </a:ext>
              </a:extLst>
            </p:cNvPr>
            <p:cNvSpPr txBox="1"/>
            <p:nvPr/>
          </p:nvSpPr>
          <p:spPr>
            <a:xfrm>
              <a:off x="517750" y="2474586"/>
              <a:ext cx="3531900" cy="5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900">
                  <a:latin typeface="Calibri"/>
                  <a:ea typeface="Calibri"/>
                  <a:cs typeface="Calibri"/>
                  <a:sym typeface="Calibri"/>
                </a:rPr>
                <a:t>Nº currículos/instituição</a:t>
              </a:r>
              <a:endParaRPr sz="19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" name="Google Shape;2262;p132">
            <a:extLst>
              <a:ext uri="{FF2B5EF4-FFF2-40B4-BE49-F238E27FC236}">
                <a16:creationId xmlns:a16="http://schemas.microsoft.com/office/drawing/2014/main" id="{C7ECE72D-1217-AA7D-FEDA-63B96FB7C7A1}"/>
              </a:ext>
            </a:extLst>
          </p:cNvPr>
          <p:cNvSpPr txBox="1"/>
          <p:nvPr/>
        </p:nvSpPr>
        <p:spPr>
          <a:xfrm>
            <a:off x="5660050" y="2149193"/>
            <a:ext cx="3168000" cy="12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9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77%</a:t>
            </a:r>
            <a:endParaRPr sz="39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Currículos publicados</a:t>
            </a:r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52" name="Chart 51">
            <a:extLst>
              <a:ext uri="{FF2B5EF4-FFF2-40B4-BE49-F238E27FC236}">
                <a16:creationId xmlns:a16="http://schemas.microsoft.com/office/drawing/2014/main" id="{4C1D782F-15C3-C7E7-7D3B-C3C44F963C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4894953"/>
              </p:ext>
            </p:extLst>
          </p:nvPr>
        </p:nvGraphicFramePr>
        <p:xfrm>
          <a:off x="6140728" y="3729775"/>
          <a:ext cx="5756872" cy="3071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A9C060B-2D7C-08A1-A1BA-B2FC45F0204A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Google Shape;2213;p130">
            <a:extLst>
              <a:ext uri="{FF2B5EF4-FFF2-40B4-BE49-F238E27FC236}">
                <a16:creationId xmlns:a16="http://schemas.microsoft.com/office/drawing/2014/main" id="{C008D816-2965-D81E-BA6C-3A7FF28FA076}"/>
              </a:ext>
            </a:extLst>
          </p:cNvPr>
          <p:cNvSpPr txBox="1">
            <a:spLocks/>
          </p:cNvSpPr>
          <p:nvPr/>
        </p:nvSpPr>
        <p:spPr>
          <a:xfrm>
            <a:off x="387637" y="268580"/>
            <a:ext cx="108812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PT" sz="32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4 anos de </a:t>
            </a:r>
            <a:r>
              <a:rPr lang="pt-PT" sz="3200" b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CIÊNCIA</a:t>
            </a:r>
            <a:r>
              <a:rPr lang="pt-PT" sz="32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VITAE...</a:t>
            </a:r>
          </a:p>
        </p:txBody>
      </p:sp>
    </p:spTree>
    <p:extLst>
      <p:ext uri="{BB962C8B-B14F-4D97-AF65-F5344CB8AC3E}">
        <p14:creationId xmlns:p14="http://schemas.microsoft.com/office/powerpoint/2010/main" val="6990791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A9C060B-2D7C-08A1-A1BA-B2FC45F0204A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Google Shape;2213;p130">
            <a:extLst>
              <a:ext uri="{FF2B5EF4-FFF2-40B4-BE49-F238E27FC236}">
                <a16:creationId xmlns:a16="http://schemas.microsoft.com/office/drawing/2014/main" id="{C008D816-2965-D81E-BA6C-3A7FF28FA076}"/>
              </a:ext>
            </a:extLst>
          </p:cNvPr>
          <p:cNvSpPr txBox="1">
            <a:spLocks/>
          </p:cNvSpPr>
          <p:nvPr/>
        </p:nvSpPr>
        <p:spPr>
          <a:xfrm>
            <a:off x="387637" y="268580"/>
            <a:ext cx="108812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PT" sz="3200" b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CIÊNCIA</a:t>
            </a:r>
            <a:r>
              <a:rPr lang="pt-PT" sz="32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VITAE em números</a:t>
            </a:r>
          </a:p>
        </p:txBody>
      </p:sp>
      <p:pic>
        <p:nvPicPr>
          <p:cNvPr id="2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FCDC424D-AF80-A1A1-19E7-27C3010576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95" r="-153" b="50000"/>
          <a:stretch/>
        </p:blipFill>
        <p:spPr>
          <a:xfrm>
            <a:off x="700668" y="1733085"/>
            <a:ext cx="10260986" cy="873478"/>
          </a:xfrm>
          <a:prstGeom prst="rect">
            <a:avLst/>
          </a:prstGeom>
        </p:spPr>
      </p:pic>
      <p:pic>
        <p:nvPicPr>
          <p:cNvPr id="4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831BC3E-6498-82AF-077E-0B7E26A85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547" y="2733491"/>
            <a:ext cx="10233102" cy="27663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086A5A6-B981-F3F7-107F-2DE6C1870906}"/>
              </a:ext>
            </a:extLst>
          </p:cNvPr>
          <p:cNvSpPr/>
          <p:nvPr/>
        </p:nvSpPr>
        <p:spPr>
          <a:xfrm>
            <a:off x="4962292" y="3391829"/>
            <a:ext cx="2174487" cy="27878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4734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A9C060B-2D7C-08A1-A1BA-B2FC45F0204A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Google Shape;2213;p130">
            <a:extLst>
              <a:ext uri="{FF2B5EF4-FFF2-40B4-BE49-F238E27FC236}">
                <a16:creationId xmlns:a16="http://schemas.microsoft.com/office/drawing/2014/main" id="{C008D816-2965-D81E-BA6C-3A7FF28FA076}"/>
              </a:ext>
            </a:extLst>
          </p:cNvPr>
          <p:cNvSpPr txBox="1">
            <a:spLocks/>
          </p:cNvSpPr>
          <p:nvPr/>
        </p:nvSpPr>
        <p:spPr>
          <a:xfrm>
            <a:off x="387637" y="268580"/>
            <a:ext cx="108812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PT" sz="3200" b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CIÊNCIA</a:t>
            </a:r>
            <a:r>
              <a:rPr lang="pt-PT" sz="32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VITAE em números</a:t>
            </a:r>
          </a:p>
        </p:txBody>
      </p:sp>
      <p:pic>
        <p:nvPicPr>
          <p:cNvPr id="3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C3111E0D-13A8-D630-6079-DD30BDD86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961" y="1446179"/>
            <a:ext cx="9796345" cy="535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60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65;p62">
            <a:extLst>
              <a:ext uri="{FF2B5EF4-FFF2-40B4-BE49-F238E27FC236}">
                <a16:creationId xmlns:a16="http://schemas.microsoft.com/office/drawing/2014/main" id="{B11813B2-5F7A-71B1-3310-9AC1046822D1}"/>
              </a:ext>
            </a:extLst>
          </p:cNvPr>
          <p:cNvSpPr txBox="1"/>
          <p:nvPr/>
        </p:nvSpPr>
        <p:spPr>
          <a:xfrm>
            <a:off x="851200" y="2385850"/>
            <a:ext cx="79026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800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Registar</a:t>
            </a:r>
            <a:r>
              <a:rPr lang="pt-PT" sz="5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 uma vez,</a:t>
            </a:r>
            <a:endParaRPr sz="58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Google Shape;366;p62">
            <a:extLst>
              <a:ext uri="{FF2B5EF4-FFF2-40B4-BE49-F238E27FC236}">
                <a16:creationId xmlns:a16="http://schemas.microsoft.com/office/drawing/2014/main" id="{06085487-D789-637E-FC4A-29412CBB188F}"/>
              </a:ext>
            </a:extLst>
          </p:cNvPr>
          <p:cNvSpPr txBox="1"/>
          <p:nvPr/>
        </p:nvSpPr>
        <p:spPr>
          <a:xfrm>
            <a:off x="3247700" y="3967350"/>
            <a:ext cx="79026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800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Reutilizar </a:t>
            </a:r>
            <a:r>
              <a:rPr lang="pt-PT" sz="5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sempre.</a:t>
            </a:r>
            <a:endParaRPr sz="58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Google Shape;367;p62">
            <a:extLst>
              <a:ext uri="{FF2B5EF4-FFF2-40B4-BE49-F238E27FC236}">
                <a16:creationId xmlns:a16="http://schemas.microsoft.com/office/drawing/2014/main" id="{56FE9F9B-8459-6000-0962-2FAA6CF4FF8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77400" y="415273"/>
            <a:ext cx="2921600" cy="13987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ADC43A0-026B-A6D8-8251-682FC17B7D04}"/>
              </a:ext>
            </a:extLst>
          </p:cNvPr>
          <p:cNvSpPr/>
          <p:nvPr/>
        </p:nvSpPr>
        <p:spPr>
          <a:xfrm>
            <a:off x="10239274" y="0"/>
            <a:ext cx="1969475" cy="182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E8843C6-A6CE-A09A-4734-6DB6CD21956E}"/>
              </a:ext>
            </a:extLst>
          </p:cNvPr>
          <p:cNvGrpSpPr/>
          <p:nvPr/>
        </p:nvGrpSpPr>
        <p:grpSpPr>
          <a:xfrm>
            <a:off x="10721648" y="-4291"/>
            <a:ext cx="1447231" cy="1444260"/>
            <a:chOff x="713884" y="2153856"/>
            <a:chExt cx="3165600" cy="3257394"/>
          </a:xfrm>
        </p:grpSpPr>
        <p:pic>
          <p:nvPicPr>
            <p:cNvPr id="6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A80863E1-F215-37E2-6E34-48F1D33D0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  <p:sp>
          <p:nvSpPr>
            <p:cNvPr id="8" name="Google Shape;426;p97">
              <a:extLst>
                <a:ext uri="{FF2B5EF4-FFF2-40B4-BE49-F238E27FC236}">
                  <a16:creationId xmlns:a16="http://schemas.microsoft.com/office/drawing/2014/main" id="{D7A9A5BF-C9A6-02B9-742D-B2ACA55468AA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r>
                <a:rPr lang="en" sz="6600" b="1">
                  <a:latin typeface="Montserrat"/>
                  <a:ea typeface="Montserrat"/>
                  <a:cs typeface="Montserrat"/>
                  <a:sym typeface="Montserrat"/>
                </a:rPr>
                <a:t>?</a:t>
              </a: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</p:grpSp>
      <p:pic>
        <p:nvPicPr>
          <p:cNvPr id="5122" name="Picture 2">
            <a:extLst>
              <a:ext uri="{FF2B5EF4-FFF2-40B4-BE49-F238E27FC236}">
                <a16:creationId xmlns:a16="http://schemas.microsoft.com/office/drawing/2014/main" id="{C7F28BEC-BBEA-A13B-2FDF-A87C9483F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189" y="193885"/>
            <a:ext cx="11525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788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5CDD0D2-6C4E-DDBF-DED2-1F74363118F2}"/>
              </a:ext>
            </a:extLst>
          </p:cNvPr>
          <p:cNvSpPr/>
          <p:nvPr/>
        </p:nvSpPr>
        <p:spPr>
          <a:xfrm>
            <a:off x="3858567" y="6229978"/>
            <a:ext cx="4353787" cy="600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24" name="Google Shape;1293;p99">
            <a:extLst>
              <a:ext uri="{FF2B5EF4-FFF2-40B4-BE49-F238E27FC236}">
                <a16:creationId xmlns:a16="http://schemas.microsoft.com/office/drawing/2014/main" id="{C7164B88-8A3C-E6E0-14B1-2BD7802DFAEA}"/>
              </a:ext>
            </a:extLst>
          </p:cNvPr>
          <p:cNvGrpSpPr/>
          <p:nvPr/>
        </p:nvGrpSpPr>
        <p:grpSpPr>
          <a:xfrm>
            <a:off x="80386" y="1720000"/>
            <a:ext cx="11806529" cy="4880466"/>
            <a:chOff x="-28020" y="374406"/>
            <a:chExt cx="12210700" cy="6027499"/>
          </a:xfrm>
        </p:grpSpPr>
        <p:sp>
          <p:nvSpPr>
            <p:cNvPr id="25" name="Google Shape;1294;p99">
              <a:extLst>
                <a:ext uri="{FF2B5EF4-FFF2-40B4-BE49-F238E27FC236}">
                  <a16:creationId xmlns:a16="http://schemas.microsoft.com/office/drawing/2014/main" id="{96EBCE79-7B74-E79F-E582-0768D1BBEC00}"/>
                </a:ext>
              </a:extLst>
            </p:cNvPr>
            <p:cNvSpPr/>
            <p:nvPr/>
          </p:nvSpPr>
          <p:spPr>
            <a:xfrm>
              <a:off x="-9320" y="382017"/>
              <a:ext cx="12192000" cy="5873640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85000">
                  <a:schemeClr val="accent6">
                    <a:lumMod val="40000"/>
                    <a:lumOff val="60000"/>
                  </a:schemeClr>
                </a:gs>
                <a:gs pos="94000">
                  <a:schemeClr val="accent5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295;p99">
              <a:extLst>
                <a:ext uri="{FF2B5EF4-FFF2-40B4-BE49-F238E27FC236}">
                  <a16:creationId xmlns:a16="http://schemas.microsoft.com/office/drawing/2014/main" id="{273D63D0-029C-FA4A-A967-193E7B0AE628}"/>
                </a:ext>
              </a:extLst>
            </p:cNvPr>
            <p:cNvSpPr/>
            <p:nvPr/>
          </p:nvSpPr>
          <p:spPr>
            <a:xfrm>
              <a:off x="-28020" y="374406"/>
              <a:ext cx="3886997" cy="58812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327;p99">
              <a:extLst>
                <a:ext uri="{FF2B5EF4-FFF2-40B4-BE49-F238E27FC236}">
                  <a16:creationId xmlns:a16="http://schemas.microsoft.com/office/drawing/2014/main" id="{B557608D-F63C-E39C-A3D3-93A0D3BB462F}"/>
                </a:ext>
              </a:extLst>
            </p:cNvPr>
            <p:cNvSpPr/>
            <p:nvPr/>
          </p:nvSpPr>
          <p:spPr>
            <a:xfrm rot="10800000">
              <a:off x="3848735" y="374406"/>
              <a:ext cx="667200" cy="6027499"/>
            </a:xfrm>
            <a:prstGeom prst="triangle">
              <a:avLst>
                <a:gd name="adj" fmla="val 10000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algn="l" rotWithShape="0">
                <a:srgbClr val="000000">
                  <a:alpha val="3373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328;p99">
              <a:extLst>
                <a:ext uri="{FF2B5EF4-FFF2-40B4-BE49-F238E27FC236}">
                  <a16:creationId xmlns:a16="http://schemas.microsoft.com/office/drawing/2014/main" id="{29F78C51-49AA-8A84-54F4-F5D05561B7AF}"/>
                </a:ext>
              </a:extLst>
            </p:cNvPr>
            <p:cNvSpPr/>
            <p:nvPr/>
          </p:nvSpPr>
          <p:spPr>
            <a:xfrm rot="10800000">
              <a:off x="3487051" y="374406"/>
              <a:ext cx="713541" cy="5580980"/>
            </a:xfrm>
            <a:prstGeom prst="triangle">
              <a:avLst>
                <a:gd name="adj" fmla="val 10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" name="Google Shape;1333;p99">
            <a:extLst>
              <a:ext uri="{FF2B5EF4-FFF2-40B4-BE49-F238E27FC236}">
                <a16:creationId xmlns:a16="http://schemas.microsoft.com/office/drawing/2014/main" id="{B9B9AF82-3BD8-983C-D5B7-8A3A5C877735}"/>
              </a:ext>
            </a:extLst>
          </p:cNvPr>
          <p:cNvSpPr txBox="1"/>
          <p:nvPr/>
        </p:nvSpPr>
        <p:spPr>
          <a:xfrm>
            <a:off x="1484975" y="2289237"/>
            <a:ext cx="42384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Utilizadores</a:t>
            </a:r>
            <a:endParaRPr lang="pt-PT" sz="2400" i="0" u="none" strike="noStrike" cap="none">
              <a:solidFill>
                <a:schemeClr val="accent5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1335;p99">
            <a:extLst>
              <a:ext uri="{FF2B5EF4-FFF2-40B4-BE49-F238E27FC236}">
                <a16:creationId xmlns:a16="http://schemas.microsoft.com/office/drawing/2014/main" id="{77B99783-2205-AF44-F0EB-47B0DF4A5296}"/>
              </a:ext>
            </a:extLst>
          </p:cNvPr>
          <p:cNvSpPr txBox="1"/>
          <p:nvPr/>
        </p:nvSpPr>
        <p:spPr>
          <a:xfrm>
            <a:off x="1496731" y="3712946"/>
            <a:ext cx="286558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solidFill>
                  <a:schemeClr val="accent5">
                    <a:lumMod val="75000"/>
                  </a:schemeClr>
                </a:solidFill>
                <a:latin typeface="Montserrat"/>
                <a:sym typeface="Montserrat"/>
              </a:rPr>
              <a:t>Instituições</a:t>
            </a:r>
          </a:p>
        </p:txBody>
      </p:sp>
      <p:sp>
        <p:nvSpPr>
          <p:cNvPr id="31" name="Google Shape;1336;p99">
            <a:extLst>
              <a:ext uri="{FF2B5EF4-FFF2-40B4-BE49-F238E27FC236}">
                <a16:creationId xmlns:a16="http://schemas.microsoft.com/office/drawing/2014/main" id="{915494ED-78D8-FCEF-BB8E-5CEF88A518C0}"/>
              </a:ext>
            </a:extLst>
          </p:cNvPr>
          <p:cNvSpPr txBox="1"/>
          <p:nvPr/>
        </p:nvSpPr>
        <p:spPr>
          <a:xfrm>
            <a:off x="1510431" y="5140574"/>
            <a:ext cx="37312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Integrações</a:t>
            </a:r>
            <a:endParaRPr lang="pt-PT" sz="24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2300;p134">
            <a:extLst>
              <a:ext uri="{FF2B5EF4-FFF2-40B4-BE49-F238E27FC236}">
                <a16:creationId xmlns:a16="http://schemas.microsoft.com/office/drawing/2014/main" id="{026C4E30-E4CC-2432-8AD6-58828F9EF2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62764" y="3424992"/>
            <a:ext cx="5499179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300" b="1">
                <a:solidFill>
                  <a:schemeClr val="accent5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CIÊNCIA</a:t>
            </a:r>
            <a:r>
              <a:rPr lang="pt-PT" sz="4300" b="0">
                <a:solidFill>
                  <a:schemeClr val="accent5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VITAE</a:t>
            </a:r>
            <a:r>
              <a:rPr lang="pt-PT" sz="1900">
                <a:solidFill>
                  <a:schemeClr val="accent5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pt-PT" sz="1900">
                <a:solidFill>
                  <a:schemeClr val="accent5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PT" sz="3700" b="0">
                <a:solidFill>
                  <a:schemeClr val="accent5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prioridades estratégicas</a:t>
            </a:r>
            <a:endParaRPr sz="3700" b="0">
              <a:solidFill>
                <a:schemeClr val="accent5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523418-1A62-8F16-2DC0-2D24E8E0A69D}"/>
              </a:ext>
            </a:extLst>
          </p:cNvPr>
          <p:cNvGrpSpPr/>
          <p:nvPr/>
        </p:nvGrpSpPr>
        <p:grpSpPr>
          <a:xfrm>
            <a:off x="305085" y="1981261"/>
            <a:ext cx="1145355" cy="1145354"/>
            <a:chOff x="3807645" y="275271"/>
            <a:chExt cx="1145355" cy="1145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67A0A47-3ED6-6657-453F-6E7A861621B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07645" y="275271"/>
              <a:ext cx="1145355" cy="1145354"/>
              <a:chOff x="3482938" y="1869896"/>
              <a:chExt cx="2712379" cy="271237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23E98BF-2017-C6A8-3C20-D48DBF399C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686" t="5183" r="3258" b="4325"/>
              <a:stretch/>
            </p:blipFill>
            <p:spPr>
              <a:xfrm>
                <a:off x="3482938" y="1869896"/>
                <a:ext cx="2712379" cy="2712377"/>
              </a:xfrm>
              <a:prstGeom prst="rect">
                <a:avLst/>
              </a:prstGeom>
            </p:spPr>
          </p:pic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15DDE4C-BA1E-B550-CA65-FA279F97A5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7861" y="2395366"/>
                <a:ext cx="1661436" cy="166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2B67AA5-AE89-0E18-2FEE-500C1EE4C370}"/>
                </a:ext>
              </a:extLst>
            </p:cNvPr>
            <p:cNvGrpSpPr/>
            <p:nvPr/>
          </p:nvGrpSpPr>
          <p:grpSpPr>
            <a:xfrm>
              <a:off x="4147509" y="536593"/>
              <a:ext cx="429603" cy="522471"/>
              <a:chOff x="594553" y="2271280"/>
              <a:chExt cx="429603" cy="522471"/>
            </a:xfrm>
          </p:grpSpPr>
          <p:pic>
            <p:nvPicPr>
              <p:cNvPr id="33" name="Google Shape;2311;p134" descr="Resultado de imagem para user">
                <a:extLst>
                  <a:ext uri="{FF2B5EF4-FFF2-40B4-BE49-F238E27FC236}">
                    <a16:creationId xmlns:a16="http://schemas.microsoft.com/office/drawing/2014/main" id="{B3D594D7-EE99-88C6-5ACF-E3BE970E263F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94563" y="2473837"/>
                <a:ext cx="429593" cy="3199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" name="Google Shape;2312;p134">
                <a:extLst>
                  <a:ext uri="{FF2B5EF4-FFF2-40B4-BE49-F238E27FC236}">
                    <a16:creationId xmlns:a16="http://schemas.microsoft.com/office/drawing/2014/main" id="{884EE657-E94C-5CD5-E36C-C02102FC3096}"/>
                  </a:ext>
                </a:extLst>
              </p:cNvPr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594553" y="2271280"/>
                <a:ext cx="429593" cy="31779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807258-ECC1-31D4-78D5-0075373A9838}"/>
              </a:ext>
            </a:extLst>
          </p:cNvPr>
          <p:cNvGrpSpPr/>
          <p:nvPr/>
        </p:nvGrpSpPr>
        <p:grpSpPr>
          <a:xfrm>
            <a:off x="296408" y="3389877"/>
            <a:ext cx="1145355" cy="1145354"/>
            <a:chOff x="6226995" y="304072"/>
            <a:chExt cx="1145355" cy="114535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6BB688E-61AC-E9C2-B803-223F5D32B6C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26995" y="304072"/>
              <a:ext cx="1145355" cy="1145354"/>
              <a:chOff x="3482938" y="1869896"/>
              <a:chExt cx="2712379" cy="271237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5814563-8B2C-CB5C-8730-76F7A4344C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686" t="5183" r="3258" b="4325"/>
              <a:stretch/>
            </p:blipFill>
            <p:spPr>
              <a:xfrm>
                <a:off x="3482938" y="1869896"/>
                <a:ext cx="2712379" cy="2712377"/>
              </a:xfrm>
              <a:prstGeom prst="rect">
                <a:avLst/>
              </a:prstGeom>
            </p:spPr>
          </p:pic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F29CF349-C142-995B-922F-F6605B4CB5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7861" y="2395366"/>
                <a:ext cx="1661436" cy="166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pic>
          <p:nvPicPr>
            <p:cNvPr id="45" name="Google Shape;692;p50">
              <a:extLst>
                <a:ext uri="{FF2B5EF4-FFF2-40B4-BE49-F238E27FC236}">
                  <a16:creationId xmlns:a16="http://schemas.microsoft.com/office/drawing/2014/main" id="{D47B8F78-0782-0008-0CF8-3C008994D25F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561237" y="584505"/>
              <a:ext cx="459517" cy="4906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B6153F2-AD78-5225-46CE-F69480C150AF}"/>
              </a:ext>
            </a:extLst>
          </p:cNvPr>
          <p:cNvGrpSpPr>
            <a:grpSpLocks noChangeAspect="1"/>
          </p:cNvGrpSpPr>
          <p:nvPr/>
        </p:nvGrpSpPr>
        <p:grpSpPr>
          <a:xfrm>
            <a:off x="296408" y="4823226"/>
            <a:ext cx="1145355" cy="1145354"/>
            <a:chOff x="3482938" y="1869896"/>
            <a:chExt cx="2712379" cy="271237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BE57408-9A23-7213-F0E8-7070DFC4A7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686" t="5183" r="3258" b="4325"/>
            <a:stretch/>
          </p:blipFill>
          <p:spPr>
            <a:xfrm>
              <a:off x="3482938" y="1869896"/>
              <a:ext cx="2712379" cy="2712377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36E759C-0138-D893-8269-5A5640A35A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87861" y="2395366"/>
              <a:ext cx="1661436" cy="16614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34C54B-1A70-4C20-2F81-7CDBA8E74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64" y="5061481"/>
            <a:ext cx="701574" cy="67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6475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5CDD0D2-6C4E-DDBF-DED2-1F74363118F2}"/>
              </a:ext>
            </a:extLst>
          </p:cNvPr>
          <p:cNvSpPr/>
          <p:nvPr/>
        </p:nvSpPr>
        <p:spPr>
          <a:xfrm>
            <a:off x="3858567" y="6229978"/>
            <a:ext cx="4353787" cy="600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24" name="Google Shape;1293;p99">
            <a:extLst>
              <a:ext uri="{FF2B5EF4-FFF2-40B4-BE49-F238E27FC236}">
                <a16:creationId xmlns:a16="http://schemas.microsoft.com/office/drawing/2014/main" id="{C7164B88-8A3C-E6E0-14B1-2BD7802DFAEA}"/>
              </a:ext>
            </a:extLst>
          </p:cNvPr>
          <p:cNvGrpSpPr/>
          <p:nvPr/>
        </p:nvGrpSpPr>
        <p:grpSpPr>
          <a:xfrm>
            <a:off x="80386" y="1720000"/>
            <a:ext cx="11806529" cy="4880466"/>
            <a:chOff x="-28020" y="374406"/>
            <a:chExt cx="12210700" cy="6027499"/>
          </a:xfrm>
        </p:grpSpPr>
        <p:sp>
          <p:nvSpPr>
            <p:cNvPr id="25" name="Google Shape;1294;p99">
              <a:extLst>
                <a:ext uri="{FF2B5EF4-FFF2-40B4-BE49-F238E27FC236}">
                  <a16:creationId xmlns:a16="http://schemas.microsoft.com/office/drawing/2014/main" id="{96EBCE79-7B74-E79F-E582-0768D1BBEC00}"/>
                </a:ext>
              </a:extLst>
            </p:cNvPr>
            <p:cNvSpPr/>
            <p:nvPr/>
          </p:nvSpPr>
          <p:spPr>
            <a:xfrm>
              <a:off x="-9320" y="382017"/>
              <a:ext cx="12192000" cy="5873640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85000">
                  <a:schemeClr val="accent6">
                    <a:lumMod val="40000"/>
                    <a:lumOff val="60000"/>
                  </a:schemeClr>
                </a:gs>
                <a:gs pos="94000">
                  <a:schemeClr val="accent5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295;p99">
              <a:extLst>
                <a:ext uri="{FF2B5EF4-FFF2-40B4-BE49-F238E27FC236}">
                  <a16:creationId xmlns:a16="http://schemas.microsoft.com/office/drawing/2014/main" id="{273D63D0-029C-FA4A-A967-193E7B0AE628}"/>
                </a:ext>
              </a:extLst>
            </p:cNvPr>
            <p:cNvSpPr/>
            <p:nvPr/>
          </p:nvSpPr>
          <p:spPr>
            <a:xfrm>
              <a:off x="-28020" y="374406"/>
              <a:ext cx="3886997" cy="58812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327;p99">
              <a:extLst>
                <a:ext uri="{FF2B5EF4-FFF2-40B4-BE49-F238E27FC236}">
                  <a16:creationId xmlns:a16="http://schemas.microsoft.com/office/drawing/2014/main" id="{B557608D-F63C-E39C-A3D3-93A0D3BB462F}"/>
                </a:ext>
              </a:extLst>
            </p:cNvPr>
            <p:cNvSpPr/>
            <p:nvPr/>
          </p:nvSpPr>
          <p:spPr>
            <a:xfrm rot="10800000">
              <a:off x="3848735" y="374406"/>
              <a:ext cx="667200" cy="6027499"/>
            </a:xfrm>
            <a:prstGeom prst="triangle">
              <a:avLst>
                <a:gd name="adj" fmla="val 10000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algn="l" rotWithShape="0">
                <a:srgbClr val="000000">
                  <a:alpha val="3373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328;p99">
              <a:extLst>
                <a:ext uri="{FF2B5EF4-FFF2-40B4-BE49-F238E27FC236}">
                  <a16:creationId xmlns:a16="http://schemas.microsoft.com/office/drawing/2014/main" id="{29F78C51-49AA-8A84-54F4-F5D05561B7AF}"/>
                </a:ext>
              </a:extLst>
            </p:cNvPr>
            <p:cNvSpPr/>
            <p:nvPr/>
          </p:nvSpPr>
          <p:spPr>
            <a:xfrm rot="10800000">
              <a:off x="3487051" y="374406"/>
              <a:ext cx="713541" cy="5580980"/>
            </a:xfrm>
            <a:prstGeom prst="triangle">
              <a:avLst>
                <a:gd name="adj" fmla="val 10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" name="Google Shape;1333;p99">
            <a:extLst>
              <a:ext uri="{FF2B5EF4-FFF2-40B4-BE49-F238E27FC236}">
                <a16:creationId xmlns:a16="http://schemas.microsoft.com/office/drawing/2014/main" id="{B9B9AF82-3BD8-983C-D5B7-8A3A5C877735}"/>
              </a:ext>
            </a:extLst>
          </p:cNvPr>
          <p:cNvSpPr txBox="1"/>
          <p:nvPr/>
        </p:nvSpPr>
        <p:spPr>
          <a:xfrm>
            <a:off x="1484975" y="2289237"/>
            <a:ext cx="42384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latin typeface="Montserrat"/>
                <a:ea typeface="Montserrat"/>
                <a:cs typeface="Montserrat"/>
                <a:sym typeface="Montserrat"/>
              </a:rPr>
              <a:t>Utilizadores</a:t>
            </a:r>
            <a:endParaRPr sz="2400" i="0" u="none" strike="noStrike" cap="none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1335;p99">
            <a:extLst>
              <a:ext uri="{FF2B5EF4-FFF2-40B4-BE49-F238E27FC236}">
                <a16:creationId xmlns:a16="http://schemas.microsoft.com/office/drawing/2014/main" id="{77B99783-2205-AF44-F0EB-47B0DF4A5296}"/>
              </a:ext>
            </a:extLst>
          </p:cNvPr>
          <p:cNvSpPr txBox="1"/>
          <p:nvPr/>
        </p:nvSpPr>
        <p:spPr>
          <a:xfrm>
            <a:off x="1496731" y="3712946"/>
            <a:ext cx="286558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solidFill>
                  <a:schemeClr val="bg1">
                    <a:lumMod val="85000"/>
                  </a:schemeClr>
                </a:solidFill>
                <a:latin typeface="Montserrat"/>
                <a:sym typeface="Montserrat"/>
              </a:rPr>
              <a:t>Instituições</a:t>
            </a:r>
            <a:endParaRPr sz="2400">
              <a:solidFill>
                <a:schemeClr val="bg1">
                  <a:lumMod val="85000"/>
                </a:schemeClr>
              </a:solidFill>
              <a:latin typeface="Montserrat"/>
              <a:sym typeface="Montserrat"/>
            </a:endParaRPr>
          </a:p>
        </p:txBody>
      </p:sp>
      <p:sp>
        <p:nvSpPr>
          <p:cNvPr id="31" name="Google Shape;1336;p99">
            <a:extLst>
              <a:ext uri="{FF2B5EF4-FFF2-40B4-BE49-F238E27FC236}">
                <a16:creationId xmlns:a16="http://schemas.microsoft.com/office/drawing/2014/main" id="{915494ED-78D8-FCEF-BB8E-5CEF88A518C0}"/>
              </a:ext>
            </a:extLst>
          </p:cNvPr>
          <p:cNvSpPr txBox="1"/>
          <p:nvPr/>
        </p:nvSpPr>
        <p:spPr>
          <a:xfrm>
            <a:off x="1510431" y="5140574"/>
            <a:ext cx="37312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solidFill>
                  <a:schemeClr val="bg1">
                    <a:lumMod val="8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Integrações</a:t>
            </a:r>
            <a:endParaRPr sz="2400" b="0" i="0" u="none" strike="noStrike" cap="none">
              <a:solidFill>
                <a:schemeClr val="bg1">
                  <a:lumMod val="8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523418-1A62-8F16-2DC0-2D24E8E0A69D}"/>
              </a:ext>
            </a:extLst>
          </p:cNvPr>
          <p:cNvGrpSpPr/>
          <p:nvPr/>
        </p:nvGrpSpPr>
        <p:grpSpPr>
          <a:xfrm>
            <a:off x="305085" y="1981261"/>
            <a:ext cx="1145355" cy="1145354"/>
            <a:chOff x="3807645" y="275271"/>
            <a:chExt cx="1145355" cy="1145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67A0A47-3ED6-6657-453F-6E7A861621B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07645" y="275271"/>
              <a:ext cx="1145355" cy="1145354"/>
              <a:chOff x="3482938" y="1869896"/>
              <a:chExt cx="2712379" cy="271237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23E98BF-2017-C6A8-3C20-D48DBF399C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686" t="5183" r="3258" b="4325"/>
              <a:stretch/>
            </p:blipFill>
            <p:spPr>
              <a:xfrm>
                <a:off x="3482938" y="1869896"/>
                <a:ext cx="2712379" cy="2712377"/>
              </a:xfrm>
              <a:prstGeom prst="rect">
                <a:avLst/>
              </a:prstGeom>
            </p:spPr>
          </p:pic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15DDE4C-BA1E-B550-CA65-FA279F97A5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7861" y="2395366"/>
                <a:ext cx="1661436" cy="166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2B67AA5-AE89-0E18-2FEE-500C1EE4C370}"/>
                </a:ext>
              </a:extLst>
            </p:cNvPr>
            <p:cNvGrpSpPr/>
            <p:nvPr/>
          </p:nvGrpSpPr>
          <p:grpSpPr>
            <a:xfrm>
              <a:off x="4147509" y="536593"/>
              <a:ext cx="429603" cy="522471"/>
              <a:chOff x="594553" y="2271280"/>
              <a:chExt cx="429603" cy="522471"/>
            </a:xfrm>
          </p:grpSpPr>
          <p:pic>
            <p:nvPicPr>
              <p:cNvPr id="33" name="Google Shape;2311;p134" descr="Resultado de imagem para user">
                <a:extLst>
                  <a:ext uri="{FF2B5EF4-FFF2-40B4-BE49-F238E27FC236}">
                    <a16:creationId xmlns:a16="http://schemas.microsoft.com/office/drawing/2014/main" id="{B3D594D7-EE99-88C6-5ACF-E3BE970E263F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94563" y="2473837"/>
                <a:ext cx="429593" cy="3199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" name="Google Shape;2312;p134">
                <a:extLst>
                  <a:ext uri="{FF2B5EF4-FFF2-40B4-BE49-F238E27FC236}">
                    <a16:creationId xmlns:a16="http://schemas.microsoft.com/office/drawing/2014/main" id="{884EE657-E94C-5CD5-E36C-C02102FC3096}"/>
                  </a:ext>
                </a:extLst>
              </p:cNvPr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594553" y="2271280"/>
                <a:ext cx="429593" cy="31779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807258-ECC1-31D4-78D5-0075373A9838}"/>
              </a:ext>
            </a:extLst>
          </p:cNvPr>
          <p:cNvGrpSpPr/>
          <p:nvPr/>
        </p:nvGrpSpPr>
        <p:grpSpPr>
          <a:xfrm>
            <a:off x="296408" y="3389877"/>
            <a:ext cx="1145355" cy="1145354"/>
            <a:chOff x="6226995" y="304072"/>
            <a:chExt cx="1145355" cy="114535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6BB688E-61AC-E9C2-B803-223F5D32B6C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26995" y="304072"/>
              <a:ext cx="1145355" cy="1145354"/>
              <a:chOff x="3482938" y="1869896"/>
              <a:chExt cx="2712379" cy="271237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5814563-8B2C-CB5C-8730-76F7A4344C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lum bright="70000" contrast="-70000"/>
              </a:blip>
              <a:srcRect l="3686" t="5183" r="3258" b="4325"/>
              <a:stretch/>
            </p:blipFill>
            <p:spPr>
              <a:xfrm>
                <a:off x="3482938" y="1869896"/>
                <a:ext cx="2712379" cy="2712377"/>
              </a:xfrm>
              <a:prstGeom prst="rect">
                <a:avLst/>
              </a:prstGeom>
            </p:spPr>
          </p:pic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F29CF349-C142-995B-922F-F6605B4CB5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7861" y="2395366"/>
                <a:ext cx="1661436" cy="166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pic>
          <p:nvPicPr>
            <p:cNvPr id="45" name="Google Shape;692;p50">
              <a:extLst>
                <a:ext uri="{FF2B5EF4-FFF2-40B4-BE49-F238E27FC236}">
                  <a16:creationId xmlns:a16="http://schemas.microsoft.com/office/drawing/2014/main" id="{D47B8F78-0782-0008-0CF8-3C008994D25F}"/>
                </a:ext>
              </a:extLst>
            </p:cNvPr>
            <p:cNvPicPr preferRelativeResize="0"/>
            <p:nvPr/>
          </p:nvPicPr>
          <p:blipFill>
            <a:blip r:embed="rId5">
              <a:alphaModFix/>
              <a:lum bright="70000" contrast="-70000"/>
            </a:blip>
            <a:stretch>
              <a:fillRect/>
            </a:stretch>
          </p:blipFill>
          <p:spPr>
            <a:xfrm>
              <a:off x="6561237" y="584505"/>
              <a:ext cx="459517" cy="4906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B6153F2-AD78-5225-46CE-F69480C150AF}"/>
              </a:ext>
            </a:extLst>
          </p:cNvPr>
          <p:cNvGrpSpPr>
            <a:grpSpLocks noChangeAspect="1"/>
          </p:cNvGrpSpPr>
          <p:nvPr/>
        </p:nvGrpSpPr>
        <p:grpSpPr>
          <a:xfrm>
            <a:off x="296408" y="4823226"/>
            <a:ext cx="1145355" cy="1145354"/>
            <a:chOff x="3482938" y="1869896"/>
            <a:chExt cx="2712379" cy="271237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BE57408-9A23-7213-F0E8-7070DFC4A7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lum bright="70000" contrast="-70000"/>
            </a:blip>
            <a:srcRect l="3686" t="5183" r="3258" b="4325"/>
            <a:stretch/>
          </p:blipFill>
          <p:spPr>
            <a:xfrm>
              <a:off x="3482938" y="1869896"/>
              <a:ext cx="2712379" cy="2712377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36E759C-0138-D893-8269-5A5640A35A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87861" y="2395366"/>
              <a:ext cx="1661436" cy="16614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34C54B-1A70-4C20-2F81-7CDBA8E74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64" y="5061481"/>
            <a:ext cx="701574" cy="67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4484D6-0648-5784-A721-AF29EA2D566D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Google Shape;2213;p130">
            <a:extLst>
              <a:ext uri="{FF2B5EF4-FFF2-40B4-BE49-F238E27FC236}">
                <a16:creationId xmlns:a16="http://schemas.microsoft.com/office/drawing/2014/main" id="{ED83440D-038A-8D38-CEDB-D85E2BA8071D}"/>
              </a:ext>
            </a:extLst>
          </p:cNvPr>
          <p:cNvSpPr txBox="1">
            <a:spLocks/>
          </p:cNvSpPr>
          <p:nvPr/>
        </p:nvSpPr>
        <p:spPr>
          <a:xfrm>
            <a:off x="378112" y="221596"/>
            <a:ext cx="108812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PT" sz="3600" b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CIÊNCIA</a:t>
            </a:r>
            <a:r>
              <a:rPr lang="pt-PT" sz="3600" b="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VITAE</a:t>
            </a: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3600" b="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|</a:t>
            </a: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3200" b="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prioridades estratégicas</a:t>
            </a:r>
            <a:endParaRPr lang="pt-PT" sz="3200">
              <a:solidFill>
                <a:schemeClr val="accent5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BCADA2-5EB6-A467-2981-D7CD2E49FD7C}"/>
              </a:ext>
            </a:extLst>
          </p:cNvPr>
          <p:cNvSpPr txBox="1"/>
          <p:nvPr/>
        </p:nvSpPr>
        <p:spPr>
          <a:xfrm>
            <a:off x="4775122" y="2087362"/>
            <a:ext cx="7216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400" b="0" i="1" u="none" strike="noStrike" err="1">
                <a:solidFill>
                  <a:schemeClr val="accent5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Highlight</a:t>
            </a:r>
            <a:r>
              <a:rPr lang="pt-PT" sz="2400" b="0" i="0" u="none" strike="noStrike">
                <a:solidFill>
                  <a:schemeClr val="accent5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 de campos exportados (ex. PDF) ou visualizados no portal</a:t>
            </a:r>
            <a:r>
              <a:rPr lang="pt-PT" sz="2400" b="0" i="0">
                <a:solidFill>
                  <a:schemeClr val="accent5">
                    <a:lumMod val="50000"/>
                  </a:schemeClr>
                </a:solidFill>
                <a:effectLst/>
                <a:latin typeface="Montserrat" panose="00000500000000000000" pitchFamily="2" charset="0"/>
              </a:rPr>
              <a:t>​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6432E0-CA17-3781-ECA4-5551AEEBACB4}"/>
              </a:ext>
            </a:extLst>
          </p:cNvPr>
          <p:cNvSpPr txBox="1"/>
          <p:nvPr/>
        </p:nvSpPr>
        <p:spPr>
          <a:xfrm>
            <a:off x="7165205" y="5691369"/>
            <a:ext cx="1622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(…)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9401374-4232-B902-3F36-0BE0B0753FE9}"/>
              </a:ext>
            </a:extLst>
          </p:cNvPr>
          <p:cNvSpPr txBox="1"/>
          <p:nvPr/>
        </p:nvSpPr>
        <p:spPr>
          <a:xfrm>
            <a:off x="4586200" y="3642675"/>
            <a:ext cx="7513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i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Pesquisa de Produções na base de dados </a:t>
            </a:r>
            <a:r>
              <a:rPr lang="pt-PT" sz="2400" i="1" err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OpenAIRE</a:t>
            </a:r>
            <a:endParaRPr lang="pt-PT" sz="2400">
              <a:solidFill>
                <a:schemeClr val="accent5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4C14523-86DB-D942-8E4E-449486F1083E}"/>
              </a:ext>
            </a:extLst>
          </p:cNvPr>
          <p:cNvSpPr txBox="1"/>
          <p:nvPr/>
        </p:nvSpPr>
        <p:spPr>
          <a:xfrm>
            <a:off x="4477674" y="5068385"/>
            <a:ext cx="7513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i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Novas tipologias de Produções</a:t>
            </a:r>
            <a:endParaRPr lang="pt-PT" sz="2400">
              <a:solidFill>
                <a:schemeClr val="accent5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6688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5CDD0D2-6C4E-DDBF-DED2-1F74363118F2}"/>
              </a:ext>
            </a:extLst>
          </p:cNvPr>
          <p:cNvSpPr/>
          <p:nvPr/>
        </p:nvSpPr>
        <p:spPr>
          <a:xfrm>
            <a:off x="3858567" y="6229978"/>
            <a:ext cx="4353787" cy="600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24" name="Google Shape;1293;p99">
            <a:extLst>
              <a:ext uri="{FF2B5EF4-FFF2-40B4-BE49-F238E27FC236}">
                <a16:creationId xmlns:a16="http://schemas.microsoft.com/office/drawing/2014/main" id="{C7164B88-8A3C-E6E0-14B1-2BD7802DFAEA}"/>
              </a:ext>
            </a:extLst>
          </p:cNvPr>
          <p:cNvGrpSpPr/>
          <p:nvPr/>
        </p:nvGrpSpPr>
        <p:grpSpPr>
          <a:xfrm>
            <a:off x="80386" y="1720000"/>
            <a:ext cx="11806529" cy="4880466"/>
            <a:chOff x="-28020" y="374406"/>
            <a:chExt cx="12210700" cy="6027499"/>
          </a:xfrm>
        </p:grpSpPr>
        <p:sp>
          <p:nvSpPr>
            <p:cNvPr id="25" name="Google Shape;1294;p99">
              <a:extLst>
                <a:ext uri="{FF2B5EF4-FFF2-40B4-BE49-F238E27FC236}">
                  <a16:creationId xmlns:a16="http://schemas.microsoft.com/office/drawing/2014/main" id="{96EBCE79-7B74-E79F-E582-0768D1BBEC00}"/>
                </a:ext>
              </a:extLst>
            </p:cNvPr>
            <p:cNvSpPr/>
            <p:nvPr/>
          </p:nvSpPr>
          <p:spPr>
            <a:xfrm>
              <a:off x="-9320" y="382017"/>
              <a:ext cx="12192000" cy="5873640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85000">
                  <a:schemeClr val="accent6">
                    <a:lumMod val="40000"/>
                    <a:lumOff val="60000"/>
                  </a:schemeClr>
                </a:gs>
                <a:gs pos="94000">
                  <a:schemeClr val="accent5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295;p99">
              <a:extLst>
                <a:ext uri="{FF2B5EF4-FFF2-40B4-BE49-F238E27FC236}">
                  <a16:creationId xmlns:a16="http://schemas.microsoft.com/office/drawing/2014/main" id="{273D63D0-029C-FA4A-A967-193E7B0AE628}"/>
                </a:ext>
              </a:extLst>
            </p:cNvPr>
            <p:cNvSpPr/>
            <p:nvPr/>
          </p:nvSpPr>
          <p:spPr>
            <a:xfrm>
              <a:off x="-28020" y="374406"/>
              <a:ext cx="3886997" cy="58812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327;p99">
              <a:extLst>
                <a:ext uri="{FF2B5EF4-FFF2-40B4-BE49-F238E27FC236}">
                  <a16:creationId xmlns:a16="http://schemas.microsoft.com/office/drawing/2014/main" id="{B557608D-F63C-E39C-A3D3-93A0D3BB462F}"/>
                </a:ext>
              </a:extLst>
            </p:cNvPr>
            <p:cNvSpPr/>
            <p:nvPr/>
          </p:nvSpPr>
          <p:spPr>
            <a:xfrm rot="10800000">
              <a:off x="3848735" y="374406"/>
              <a:ext cx="667200" cy="6027499"/>
            </a:xfrm>
            <a:prstGeom prst="triangle">
              <a:avLst>
                <a:gd name="adj" fmla="val 10000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algn="l" rotWithShape="0">
                <a:srgbClr val="000000">
                  <a:alpha val="3373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328;p99">
              <a:extLst>
                <a:ext uri="{FF2B5EF4-FFF2-40B4-BE49-F238E27FC236}">
                  <a16:creationId xmlns:a16="http://schemas.microsoft.com/office/drawing/2014/main" id="{29F78C51-49AA-8A84-54F4-F5D05561B7AF}"/>
                </a:ext>
              </a:extLst>
            </p:cNvPr>
            <p:cNvSpPr/>
            <p:nvPr/>
          </p:nvSpPr>
          <p:spPr>
            <a:xfrm rot="10800000">
              <a:off x="3487051" y="374406"/>
              <a:ext cx="713541" cy="5580980"/>
            </a:xfrm>
            <a:prstGeom prst="triangle">
              <a:avLst>
                <a:gd name="adj" fmla="val 10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" name="Google Shape;1333;p99">
            <a:extLst>
              <a:ext uri="{FF2B5EF4-FFF2-40B4-BE49-F238E27FC236}">
                <a16:creationId xmlns:a16="http://schemas.microsoft.com/office/drawing/2014/main" id="{B9B9AF82-3BD8-983C-D5B7-8A3A5C877735}"/>
              </a:ext>
            </a:extLst>
          </p:cNvPr>
          <p:cNvSpPr txBox="1"/>
          <p:nvPr/>
        </p:nvSpPr>
        <p:spPr>
          <a:xfrm>
            <a:off x="1484975" y="2289237"/>
            <a:ext cx="42384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latin typeface="Montserrat"/>
                <a:ea typeface="Montserrat"/>
                <a:cs typeface="Montserrat"/>
                <a:sym typeface="Montserrat"/>
              </a:rPr>
              <a:t>Utilizadores</a:t>
            </a:r>
            <a:endParaRPr sz="2400" i="0" u="none" strike="noStrike" cap="none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1335;p99">
            <a:extLst>
              <a:ext uri="{FF2B5EF4-FFF2-40B4-BE49-F238E27FC236}">
                <a16:creationId xmlns:a16="http://schemas.microsoft.com/office/drawing/2014/main" id="{77B99783-2205-AF44-F0EB-47B0DF4A5296}"/>
              </a:ext>
            </a:extLst>
          </p:cNvPr>
          <p:cNvSpPr txBox="1"/>
          <p:nvPr/>
        </p:nvSpPr>
        <p:spPr>
          <a:xfrm>
            <a:off x="1496731" y="3712946"/>
            <a:ext cx="286558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solidFill>
                  <a:schemeClr val="bg1">
                    <a:lumMod val="85000"/>
                  </a:schemeClr>
                </a:solidFill>
                <a:latin typeface="Montserrat"/>
                <a:sym typeface="Montserrat"/>
              </a:rPr>
              <a:t>Instituições</a:t>
            </a:r>
            <a:endParaRPr sz="2400">
              <a:solidFill>
                <a:schemeClr val="bg1">
                  <a:lumMod val="85000"/>
                </a:schemeClr>
              </a:solidFill>
              <a:latin typeface="Montserrat"/>
              <a:sym typeface="Montserrat"/>
            </a:endParaRPr>
          </a:p>
        </p:txBody>
      </p:sp>
      <p:sp>
        <p:nvSpPr>
          <p:cNvPr id="31" name="Google Shape;1336;p99">
            <a:extLst>
              <a:ext uri="{FF2B5EF4-FFF2-40B4-BE49-F238E27FC236}">
                <a16:creationId xmlns:a16="http://schemas.microsoft.com/office/drawing/2014/main" id="{915494ED-78D8-FCEF-BB8E-5CEF88A518C0}"/>
              </a:ext>
            </a:extLst>
          </p:cNvPr>
          <p:cNvSpPr txBox="1"/>
          <p:nvPr/>
        </p:nvSpPr>
        <p:spPr>
          <a:xfrm>
            <a:off x="1510431" y="5140574"/>
            <a:ext cx="37312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solidFill>
                  <a:schemeClr val="bg1">
                    <a:lumMod val="8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Integrações</a:t>
            </a:r>
            <a:endParaRPr sz="2400" b="0" i="0" u="none" strike="noStrike" cap="none">
              <a:solidFill>
                <a:schemeClr val="bg1">
                  <a:lumMod val="8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523418-1A62-8F16-2DC0-2D24E8E0A69D}"/>
              </a:ext>
            </a:extLst>
          </p:cNvPr>
          <p:cNvGrpSpPr/>
          <p:nvPr/>
        </p:nvGrpSpPr>
        <p:grpSpPr>
          <a:xfrm>
            <a:off x="305085" y="1981261"/>
            <a:ext cx="1145355" cy="1145354"/>
            <a:chOff x="3807645" y="275271"/>
            <a:chExt cx="1145355" cy="1145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67A0A47-3ED6-6657-453F-6E7A861621B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07645" y="275271"/>
              <a:ext cx="1145355" cy="1145354"/>
              <a:chOff x="3482938" y="1869896"/>
              <a:chExt cx="2712379" cy="271237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23E98BF-2017-C6A8-3C20-D48DBF399C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686" t="5183" r="3258" b="4325"/>
              <a:stretch/>
            </p:blipFill>
            <p:spPr>
              <a:xfrm>
                <a:off x="3482938" y="1869896"/>
                <a:ext cx="2712379" cy="2712377"/>
              </a:xfrm>
              <a:prstGeom prst="rect">
                <a:avLst/>
              </a:prstGeom>
            </p:spPr>
          </p:pic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15DDE4C-BA1E-B550-CA65-FA279F97A5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7861" y="2395366"/>
                <a:ext cx="1661436" cy="166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2B67AA5-AE89-0E18-2FEE-500C1EE4C370}"/>
                </a:ext>
              </a:extLst>
            </p:cNvPr>
            <p:cNvGrpSpPr/>
            <p:nvPr/>
          </p:nvGrpSpPr>
          <p:grpSpPr>
            <a:xfrm>
              <a:off x="4147509" y="536593"/>
              <a:ext cx="429603" cy="522471"/>
              <a:chOff x="594553" y="2271280"/>
              <a:chExt cx="429603" cy="522471"/>
            </a:xfrm>
          </p:grpSpPr>
          <p:pic>
            <p:nvPicPr>
              <p:cNvPr id="33" name="Google Shape;2311;p134" descr="Resultado de imagem para user">
                <a:extLst>
                  <a:ext uri="{FF2B5EF4-FFF2-40B4-BE49-F238E27FC236}">
                    <a16:creationId xmlns:a16="http://schemas.microsoft.com/office/drawing/2014/main" id="{B3D594D7-EE99-88C6-5ACF-E3BE970E263F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94563" y="2473837"/>
                <a:ext cx="429593" cy="3199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" name="Google Shape;2312;p134">
                <a:extLst>
                  <a:ext uri="{FF2B5EF4-FFF2-40B4-BE49-F238E27FC236}">
                    <a16:creationId xmlns:a16="http://schemas.microsoft.com/office/drawing/2014/main" id="{884EE657-E94C-5CD5-E36C-C02102FC3096}"/>
                  </a:ext>
                </a:extLst>
              </p:cNvPr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594553" y="2271280"/>
                <a:ext cx="429593" cy="31779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807258-ECC1-31D4-78D5-0075373A9838}"/>
              </a:ext>
            </a:extLst>
          </p:cNvPr>
          <p:cNvGrpSpPr/>
          <p:nvPr/>
        </p:nvGrpSpPr>
        <p:grpSpPr>
          <a:xfrm>
            <a:off x="296408" y="3389877"/>
            <a:ext cx="1145355" cy="1145354"/>
            <a:chOff x="6226995" y="304072"/>
            <a:chExt cx="1145355" cy="114535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6BB688E-61AC-E9C2-B803-223F5D32B6C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26995" y="304072"/>
              <a:ext cx="1145355" cy="1145354"/>
              <a:chOff x="3482938" y="1869896"/>
              <a:chExt cx="2712379" cy="271237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5814563-8B2C-CB5C-8730-76F7A4344C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lum bright="70000" contrast="-70000"/>
              </a:blip>
              <a:srcRect l="3686" t="5183" r="3258" b="4325"/>
              <a:stretch/>
            </p:blipFill>
            <p:spPr>
              <a:xfrm>
                <a:off x="3482938" y="1869896"/>
                <a:ext cx="2712379" cy="2712377"/>
              </a:xfrm>
              <a:prstGeom prst="rect">
                <a:avLst/>
              </a:prstGeom>
            </p:spPr>
          </p:pic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F29CF349-C142-995B-922F-F6605B4CB5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7861" y="2395366"/>
                <a:ext cx="1661436" cy="166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pic>
          <p:nvPicPr>
            <p:cNvPr id="45" name="Google Shape;692;p50">
              <a:extLst>
                <a:ext uri="{FF2B5EF4-FFF2-40B4-BE49-F238E27FC236}">
                  <a16:creationId xmlns:a16="http://schemas.microsoft.com/office/drawing/2014/main" id="{D47B8F78-0782-0008-0CF8-3C008994D25F}"/>
                </a:ext>
              </a:extLst>
            </p:cNvPr>
            <p:cNvPicPr preferRelativeResize="0"/>
            <p:nvPr/>
          </p:nvPicPr>
          <p:blipFill>
            <a:blip r:embed="rId5">
              <a:alphaModFix/>
              <a:lum bright="70000" contrast="-70000"/>
            </a:blip>
            <a:stretch>
              <a:fillRect/>
            </a:stretch>
          </p:blipFill>
          <p:spPr>
            <a:xfrm>
              <a:off x="6561237" y="584505"/>
              <a:ext cx="459517" cy="4906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B6153F2-AD78-5225-46CE-F69480C150AF}"/>
              </a:ext>
            </a:extLst>
          </p:cNvPr>
          <p:cNvGrpSpPr>
            <a:grpSpLocks noChangeAspect="1"/>
          </p:cNvGrpSpPr>
          <p:nvPr/>
        </p:nvGrpSpPr>
        <p:grpSpPr>
          <a:xfrm>
            <a:off x="296408" y="4823226"/>
            <a:ext cx="1145355" cy="1145354"/>
            <a:chOff x="3482938" y="1869896"/>
            <a:chExt cx="2712379" cy="271237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BE57408-9A23-7213-F0E8-7070DFC4A7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lum bright="70000" contrast="-70000"/>
            </a:blip>
            <a:srcRect l="3686" t="5183" r="3258" b="4325"/>
            <a:stretch/>
          </p:blipFill>
          <p:spPr>
            <a:xfrm>
              <a:off x="3482938" y="1869896"/>
              <a:ext cx="2712379" cy="2712377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36E759C-0138-D893-8269-5A5640A35A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87861" y="2395366"/>
              <a:ext cx="1661436" cy="16614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34C54B-1A70-4C20-2F81-7CDBA8E74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64" y="5061481"/>
            <a:ext cx="701574" cy="67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4484D6-0648-5784-A721-AF29EA2D566D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Google Shape;2213;p130">
            <a:extLst>
              <a:ext uri="{FF2B5EF4-FFF2-40B4-BE49-F238E27FC236}">
                <a16:creationId xmlns:a16="http://schemas.microsoft.com/office/drawing/2014/main" id="{ED83440D-038A-8D38-CEDB-D85E2BA8071D}"/>
              </a:ext>
            </a:extLst>
          </p:cNvPr>
          <p:cNvSpPr txBox="1">
            <a:spLocks/>
          </p:cNvSpPr>
          <p:nvPr/>
        </p:nvSpPr>
        <p:spPr>
          <a:xfrm>
            <a:off x="378112" y="221596"/>
            <a:ext cx="108812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PT" sz="3600" b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CIÊNCIA</a:t>
            </a:r>
            <a:r>
              <a:rPr lang="pt-PT" sz="3600" b="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VITAE</a:t>
            </a: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3600" b="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|</a:t>
            </a: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3200" b="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prioridades estratégicas</a:t>
            </a:r>
            <a:endParaRPr lang="pt-PT" sz="3200">
              <a:solidFill>
                <a:schemeClr val="accent5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3A8027-772E-4621-908C-851584235AA9}"/>
              </a:ext>
            </a:extLst>
          </p:cNvPr>
          <p:cNvSpPr txBox="1"/>
          <p:nvPr/>
        </p:nvSpPr>
        <p:spPr>
          <a:xfrm>
            <a:off x="4831027" y="2289237"/>
            <a:ext cx="709444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800" b="0" i="1" u="none" strike="noStrike">
                <a:solidFill>
                  <a:srgbClr val="0A1833"/>
                </a:solidFill>
                <a:effectLst/>
                <a:latin typeface="Montserrat" panose="00000500000000000000" pitchFamily="2" charset="0"/>
              </a:rPr>
              <a:t>O que há de novo no </a:t>
            </a:r>
            <a:r>
              <a:rPr lang="pt-PT" sz="2800" b="1" i="1" u="none" strike="noStrike">
                <a:solidFill>
                  <a:srgbClr val="0A1833"/>
                </a:solidFill>
                <a:effectLst/>
                <a:latin typeface="Montserrat" panose="00000500000000000000" pitchFamily="2" charset="0"/>
              </a:rPr>
              <a:t>CIÊNCIA</a:t>
            </a:r>
            <a:r>
              <a:rPr lang="pt-PT" sz="2800" b="0" i="1" u="none" strike="noStrike">
                <a:solidFill>
                  <a:srgbClr val="0A1833"/>
                </a:solidFill>
                <a:effectLst/>
                <a:latin typeface="Montserrat" panose="00000500000000000000" pitchFamily="2" charset="0"/>
              </a:rPr>
              <a:t>VITAE</a:t>
            </a:r>
          </a:p>
          <a:p>
            <a:pPr algn="ctr"/>
            <a:r>
              <a:rPr lang="pt-PT" sz="2400" i="1">
                <a:solidFill>
                  <a:srgbClr val="0A1833"/>
                </a:solidFill>
                <a:latin typeface="Montserrat" panose="00000500000000000000" pitchFamily="2" charset="0"/>
              </a:rPr>
              <a:t>(Pedro Lopes e Talissa Anger)</a:t>
            </a:r>
            <a:endParaRPr lang="pt-PT" sz="2400" b="0" i="0">
              <a:solidFill>
                <a:srgbClr val="0A1833"/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0D943E-6442-AA23-DAD8-5402D611ED2F}"/>
              </a:ext>
            </a:extLst>
          </p:cNvPr>
          <p:cNvSpPr txBox="1"/>
          <p:nvPr/>
        </p:nvSpPr>
        <p:spPr>
          <a:xfrm>
            <a:off x="4775350" y="4026563"/>
            <a:ext cx="68740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800" err="1">
                <a:solidFill>
                  <a:srgbClr val="0A1833"/>
                </a:solidFill>
                <a:latin typeface="Montserrat" panose="00000500000000000000" pitchFamily="2" charset="0"/>
              </a:rPr>
              <a:t>Desvendando</a:t>
            </a:r>
            <a:r>
              <a:rPr lang="en-US" sz="2800">
                <a:solidFill>
                  <a:srgbClr val="0A1833"/>
                </a:solidFill>
                <a:latin typeface="Montserrat" panose="00000500000000000000" pitchFamily="2" charset="0"/>
              </a:rPr>
              <a:t> o </a:t>
            </a:r>
            <a:r>
              <a:rPr lang="en-US" sz="2800" b="1">
                <a:solidFill>
                  <a:srgbClr val="0A1833"/>
                </a:solidFill>
                <a:latin typeface="Montserrat" panose="00000500000000000000" pitchFamily="2" charset="0"/>
              </a:rPr>
              <a:t>CIÊNCIA</a:t>
            </a:r>
            <a:r>
              <a:rPr lang="en-US" sz="2800">
                <a:solidFill>
                  <a:srgbClr val="0A1833"/>
                </a:solidFill>
                <a:latin typeface="Montserrat" panose="00000500000000000000" pitchFamily="2" charset="0"/>
              </a:rPr>
              <a:t>VITAE: a </a:t>
            </a:r>
            <a:r>
              <a:rPr lang="en-US" sz="2800" err="1">
                <a:solidFill>
                  <a:srgbClr val="0A1833"/>
                </a:solidFill>
                <a:latin typeface="Montserrat" panose="00000500000000000000" pitchFamily="2" charset="0"/>
              </a:rPr>
              <a:t>perspetiva</a:t>
            </a:r>
            <a:r>
              <a:rPr lang="en-US" sz="2800">
                <a:solidFill>
                  <a:srgbClr val="0A1833"/>
                </a:solidFill>
                <a:latin typeface="Montserrat" panose="00000500000000000000" pitchFamily="2" charset="0"/>
              </a:rPr>
              <a:t> de um promotor</a:t>
            </a:r>
          </a:p>
          <a:p>
            <a:pPr fontAlgn="base"/>
            <a:endParaRPr lang="en-US" sz="2800">
              <a:solidFill>
                <a:srgbClr val="0A1833"/>
              </a:solidFill>
              <a:latin typeface="Montserrat" panose="00000500000000000000" pitchFamily="2" charset="0"/>
            </a:endParaRPr>
          </a:p>
          <a:p>
            <a:pPr marL="0" indent="0" algn="ctr" fontAlgn="base">
              <a:buNone/>
            </a:pPr>
            <a:r>
              <a:rPr lang="en-US" sz="2400">
                <a:solidFill>
                  <a:srgbClr val="0A1833"/>
                </a:solidFill>
                <a:latin typeface="Montserrat" panose="00000500000000000000" pitchFamily="2" charset="0"/>
              </a:rPr>
              <a:t>“</a:t>
            </a:r>
            <a:r>
              <a:rPr lang="en-US" sz="2400" err="1">
                <a:solidFill>
                  <a:srgbClr val="0A1833"/>
                </a:solidFill>
                <a:latin typeface="Montserrat" panose="00000500000000000000" pitchFamily="2" charset="0"/>
              </a:rPr>
              <a:t>Experiência</a:t>
            </a:r>
            <a:r>
              <a:rPr lang="en-US" sz="2400">
                <a:solidFill>
                  <a:srgbClr val="0A1833"/>
                </a:solidFill>
                <a:latin typeface="Montserrat" panose="00000500000000000000" pitchFamily="2" charset="0"/>
              </a:rPr>
              <a:t> </a:t>
            </a:r>
            <a:r>
              <a:rPr lang="en-US" sz="2400" err="1">
                <a:solidFill>
                  <a:srgbClr val="0A1833"/>
                </a:solidFill>
                <a:latin typeface="Montserrat" panose="00000500000000000000" pitchFamily="2" charset="0"/>
              </a:rPr>
              <a:t>institucional</a:t>
            </a:r>
            <a:r>
              <a:rPr lang="en-US" sz="2400">
                <a:solidFill>
                  <a:srgbClr val="0A1833"/>
                </a:solidFill>
                <a:latin typeface="Montserrat" panose="00000500000000000000" pitchFamily="2" charset="0"/>
              </a:rPr>
              <a:t> no IEF”</a:t>
            </a:r>
          </a:p>
          <a:p>
            <a:pPr marL="0" indent="0" algn="ctr" fontAlgn="base">
              <a:buNone/>
            </a:pPr>
            <a:r>
              <a:rPr lang="en-US" sz="2400">
                <a:solidFill>
                  <a:srgbClr val="0A1833"/>
                </a:solidFill>
                <a:latin typeface="Montserrat" panose="00000500000000000000" pitchFamily="2" charset="0"/>
              </a:rPr>
              <a:t>(Robert Junqueira)</a:t>
            </a:r>
          </a:p>
        </p:txBody>
      </p:sp>
    </p:spTree>
    <p:extLst>
      <p:ext uri="{BB962C8B-B14F-4D97-AF65-F5344CB8AC3E}">
        <p14:creationId xmlns:p14="http://schemas.microsoft.com/office/powerpoint/2010/main" val="12796556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5CDD0D2-6C4E-DDBF-DED2-1F74363118F2}"/>
              </a:ext>
            </a:extLst>
          </p:cNvPr>
          <p:cNvSpPr/>
          <p:nvPr/>
        </p:nvSpPr>
        <p:spPr>
          <a:xfrm>
            <a:off x="3858567" y="6229978"/>
            <a:ext cx="4353787" cy="600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24" name="Google Shape;1293;p99">
            <a:extLst>
              <a:ext uri="{FF2B5EF4-FFF2-40B4-BE49-F238E27FC236}">
                <a16:creationId xmlns:a16="http://schemas.microsoft.com/office/drawing/2014/main" id="{C7164B88-8A3C-E6E0-14B1-2BD7802DFAEA}"/>
              </a:ext>
            </a:extLst>
          </p:cNvPr>
          <p:cNvGrpSpPr/>
          <p:nvPr/>
        </p:nvGrpSpPr>
        <p:grpSpPr>
          <a:xfrm>
            <a:off x="80386" y="1720000"/>
            <a:ext cx="12035414" cy="4880466"/>
            <a:chOff x="-28020" y="374406"/>
            <a:chExt cx="12210700" cy="6027499"/>
          </a:xfrm>
        </p:grpSpPr>
        <p:sp>
          <p:nvSpPr>
            <p:cNvPr id="25" name="Google Shape;1294;p99">
              <a:extLst>
                <a:ext uri="{FF2B5EF4-FFF2-40B4-BE49-F238E27FC236}">
                  <a16:creationId xmlns:a16="http://schemas.microsoft.com/office/drawing/2014/main" id="{96EBCE79-7B74-E79F-E582-0768D1BBEC00}"/>
                </a:ext>
              </a:extLst>
            </p:cNvPr>
            <p:cNvSpPr/>
            <p:nvPr/>
          </p:nvSpPr>
          <p:spPr>
            <a:xfrm>
              <a:off x="-9320" y="382017"/>
              <a:ext cx="12192000" cy="5873640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85000">
                  <a:schemeClr val="accent6">
                    <a:lumMod val="40000"/>
                    <a:lumOff val="60000"/>
                  </a:schemeClr>
                </a:gs>
                <a:gs pos="94000">
                  <a:schemeClr val="accent5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295;p99">
              <a:extLst>
                <a:ext uri="{FF2B5EF4-FFF2-40B4-BE49-F238E27FC236}">
                  <a16:creationId xmlns:a16="http://schemas.microsoft.com/office/drawing/2014/main" id="{273D63D0-029C-FA4A-A967-193E7B0AE628}"/>
                </a:ext>
              </a:extLst>
            </p:cNvPr>
            <p:cNvSpPr/>
            <p:nvPr/>
          </p:nvSpPr>
          <p:spPr>
            <a:xfrm>
              <a:off x="-28020" y="374406"/>
              <a:ext cx="3886997" cy="58812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327;p99">
              <a:extLst>
                <a:ext uri="{FF2B5EF4-FFF2-40B4-BE49-F238E27FC236}">
                  <a16:creationId xmlns:a16="http://schemas.microsoft.com/office/drawing/2014/main" id="{B557608D-F63C-E39C-A3D3-93A0D3BB462F}"/>
                </a:ext>
              </a:extLst>
            </p:cNvPr>
            <p:cNvSpPr/>
            <p:nvPr/>
          </p:nvSpPr>
          <p:spPr>
            <a:xfrm rot="10800000">
              <a:off x="3848735" y="374406"/>
              <a:ext cx="667200" cy="6027499"/>
            </a:xfrm>
            <a:prstGeom prst="triangle">
              <a:avLst>
                <a:gd name="adj" fmla="val 10000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algn="l" rotWithShape="0">
                <a:srgbClr val="000000">
                  <a:alpha val="3373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328;p99">
              <a:extLst>
                <a:ext uri="{FF2B5EF4-FFF2-40B4-BE49-F238E27FC236}">
                  <a16:creationId xmlns:a16="http://schemas.microsoft.com/office/drawing/2014/main" id="{29F78C51-49AA-8A84-54F4-F5D05561B7AF}"/>
                </a:ext>
              </a:extLst>
            </p:cNvPr>
            <p:cNvSpPr/>
            <p:nvPr/>
          </p:nvSpPr>
          <p:spPr>
            <a:xfrm rot="10800000">
              <a:off x="3487051" y="374406"/>
              <a:ext cx="713541" cy="5580980"/>
            </a:xfrm>
            <a:prstGeom prst="triangle">
              <a:avLst>
                <a:gd name="adj" fmla="val 10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" name="Google Shape;1333;p99">
            <a:extLst>
              <a:ext uri="{FF2B5EF4-FFF2-40B4-BE49-F238E27FC236}">
                <a16:creationId xmlns:a16="http://schemas.microsoft.com/office/drawing/2014/main" id="{B9B9AF82-3BD8-983C-D5B7-8A3A5C877735}"/>
              </a:ext>
            </a:extLst>
          </p:cNvPr>
          <p:cNvSpPr txBox="1"/>
          <p:nvPr/>
        </p:nvSpPr>
        <p:spPr>
          <a:xfrm>
            <a:off x="1484975" y="2289237"/>
            <a:ext cx="42384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solidFill>
                  <a:schemeClr val="bg1">
                    <a:lumMod val="8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Utilizadores</a:t>
            </a:r>
            <a:endParaRPr sz="2400" i="0" u="none" strike="noStrike" cap="none">
              <a:solidFill>
                <a:schemeClr val="bg1">
                  <a:lumMod val="8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1335;p99">
            <a:extLst>
              <a:ext uri="{FF2B5EF4-FFF2-40B4-BE49-F238E27FC236}">
                <a16:creationId xmlns:a16="http://schemas.microsoft.com/office/drawing/2014/main" id="{77B99783-2205-AF44-F0EB-47B0DF4A5296}"/>
              </a:ext>
            </a:extLst>
          </p:cNvPr>
          <p:cNvSpPr txBox="1"/>
          <p:nvPr/>
        </p:nvSpPr>
        <p:spPr>
          <a:xfrm>
            <a:off x="1496731" y="3712946"/>
            <a:ext cx="286558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solidFill>
                  <a:schemeClr val="accent5">
                    <a:lumMod val="50000"/>
                  </a:schemeClr>
                </a:solidFill>
                <a:latin typeface="Montserrat"/>
                <a:sym typeface="Montserrat"/>
              </a:rPr>
              <a:t>Instituições</a:t>
            </a:r>
            <a:endParaRPr sz="2400">
              <a:solidFill>
                <a:schemeClr val="accent5">
                  <a:lumMod val="50000"/>
                </a:schemeClr>
              </a:solidFill>
              <a:latin typeface="Montserrat"/>
              <a:sym typeface="Montserrat"/>
            </a:endParaRPr>
          </a:p>
        </p:txBody>
      </p:sp>
      <p:sp>
        <p:nvSpPr>
          <p:cNvPr id="31" name="Google Shape;1336;p99">
            <a:extLst>
              <a:ext uri="{FF2B5EF4-FFF2-40B4-BE49-F238E27FC236}">
                <a16:creationId xmlns:a16="http://schemas.microsoft.com/office/drawing/2014/main" id="{915494ED-78D8-FCEF-BB8E-5CEF88A518C0}"/>
              </a:ext>
            </a:extLst>
          </p:cNvPr>
          <p:cNvSpPr txBox="1"/>
          <p:nvPr/>
        </p:nvSpPr>
        <p:spPr>
          <a:xfrm>
            <a:off x="1510431" y="5140574"/>
            <a:ext cx="37312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solidFill>
                  <a:schemeClr val="bg1">
                    <a:lumMod val="8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Integrações</a:t>
            </a:r>
            <a:endParaRPr sz="2400" b="0" i="0" u="none" strike="noStrike" cap="none">
              <a:solidFill>
                <a:schemeClr val="bg1">
                  <a:lumMod val="8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523418-1A62-8F16-2DC0-2D24E8E0A69D}"/>
              </a:ext>
            </a:extLst>
          </p:cNvPr>
          <p:cNvGrpSpPr/>
          <p:nvPr/>
        </p:nvGrpSpPr>
        <p:grpSpPr>
          <a:xfrm>
            <a:off x="305085" y="1981261"/>
            <a:ext cx="1145355" cy="1145354"/>
            <a:chOff x="3807645" y="275271"/>
            <a:chExt cx="1145355" cy="1145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67A0A47-3ED6-6657-453F-6E7A861621B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07645" y="275271"/>
              <a:ext cx="1145355" cy="1145354"/>
              <a:chOff x="3482938" y="1869896"/>
              <a:chExt cx="2712379" cy="271237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23E98BF-2017-C6A8-3C20-D48DBF399C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lum bright="70000" contrast="-70000"/>
              </a:blip>
              <a:srcRect l="3686" t="5183" r="3258" b="4325"/>
              <a:stretch/>
            </p:blipFill>
            <p:spPr>
              <a:xfrm>
                <a:off x="3482938" y="1869896"/>
                <a:ext cx="2712379" cy="2712377"/>
              </a:xfrm>
              <a:prstGeom prst="rect">
                <a:avLst/>
              </a:prstGeom>
            </p:spPr>
          </p:pic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15DDE4C-BA1E-B550-CA65-FA279F97A5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7861" y="2395366"/>
                <a:ext cx="1661436" cy="166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2B67AA5-AE89-0E18-2FEE-500C1EE4C370}"/>
                </a:ext>
              </a:extLst>
            </p:cNvPr>
            <p:cNvGrpSpPr/>
            <p:nvPr/>
          </p:nvGrpSpPr>
          <p:grpSpPr>
            <a:xfrm>
              <a:off x="4147509" y="536593"/>
              <a:ext cx="429603" cy="522471"/>
              <a:chOff x="594553" y="2271280"/>
              <a:chExt cx="429603" cy="522471"/>
            </a:xfrm>
          </p:grpSpPr>
          <p:pic>
            <p:nvPicPr>
              <p:cNvPr id="33" name="Google Shape;2311;p134" descr="Resultado de imagem para user">
                <a:extLst>
                  <a:ext uri="{FF2B5EF4-FFF2-40B4-BE49-F238E27FC236}">
                    <a16:creationId xmlns:a16="http://schemas.microsoft.com/office/drawing/2014/main" id="{B3D594D7-EE99-88C6-5ACF-E3BE970E263F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  <a:lum bright="70000" contrast="-70000"/>
              </a:blip>
              <a:srcRect/>
              <a:stretch/>
            </p:blipFill>
            <p:spPr>
              <a:xfrm>
                <a:off x="594563" y="2473837"/>
                <a:ext cx="429593" cy="3199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" name="Google Shape;2312;p134">
                <a:extLst>
                  <a:ext uri="{FF2B5EF4-FFF2-40B4-BE49-F238E27FC236}">
                    <a16:creationId xmlns:a16="http://schemas.microsoft.com/office/drawing/2014/main" id="{884EE657-E94C-5CD5-E36C-C02102FC3096}"/>
                  </a:ext>
                </a:extLst>
              </p:cNvPr>
              <p:cNvPicPr preferRelativeResize="0"/>
              <p:nvPr/>
            </p:nvPicPr>
            <p:blipFill>
              <a:blip r:embed="rId4">
                <a:alphaModFix/>
                <a:lum bright="70000" contrast="-70000"/>
              </a:blip>
              <a:stretch>
                <a:fillRect/>
              </a:stretch>
            </p:blipFill>
            <p:spPr>
              <a:xfrm>
                <a:off x="594553" y="2271280"/>
                <a:ext cx="429593" cy="31779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807258-ECC1-31D4-78D5-0075373A9838}"/>
              </a:ext>
            </a:extLst>
          </p:cNvPr>
          <p:cNvGrpSpPr/>
          <p:nvPr/>
        </p:nvGrpSpPr>
        <p:grpSpPr>
          <a:xfrm>
            <a:off x="296408" y="3389877"/>
            <a:ext cx="1145355" cy="1145354"/>
            <a:chOff x="6226995" y="304072"/>
            <a:chExt cx="1145355" cy="114535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6BB688E-61AC-E9C2-B803-223F5D32B6C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26995" y="304072"/>
              <a:ext cx="1145355" cy="1145354"/>
              <a:chOff x="3482938" y="1869896"/>
              <a:chExt cx="2712379" cy="271237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5814563-8B2C-CB5C-8730-76F7A4344C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686" t="5183" r="3258" b="4325"/>
              <a:stretch/>
            </p:blipFill>
            <p:spPr>
              <a:xfrm>
                <a:off x="3482938" y="1869896"/>
                <a:ext cx="2712379" cy="2712377"/>
              </a:xfrm>
              <a:prstGeom prst="rect">
                <a:avLst/>
              </a:prstGeom>
            </p:spPr>
          </p:pic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F29CF349-C142-995B-922F-F6605B4CB5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7861" y="2395366"/>
                <a:ext cx="1661436" cy="166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pic>
          <p:nvPicPr>
            <p:cNvPr id="45" name="Google Shape;692;p50">
              <a:extLst>
                <a:ext uri="{FF2B5EF4-FFF2-40B4-BE49-F238E27FC236}">
                  <a16:creationId xmlns:a16="http://schemas.microsoft.com/office/drawing/2014/main" id="{D47B8F78-0782-0008-0CF8-3C008994D25F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561237" y="584505"/>
              <a:ext cx="459517" cy="4906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B6153F2-AD78-5225-46CE-F69480C150AF}"/>
              </a:ext>
            </a:extLst>
          </p:cNvPr>
          <p:cNvGrpSpPr>
            <a:grpSpLocks noChangeAspect="1"/>
          </p:cNvGrpSpPr>
          <p:nvPr/>
        </p:nvGrpSpPr>
        <p:grpSpPr>
          <a:xfrm>
            <a:off x="296408" y="4823226"/>
            <a:ext cx="1145355" cy="1145354"/>
            <a:chOff x="3482938" y="1869896"/>
            <a:chExt cx="2712379" cy="271237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BE57408-9A23-7213-F0E8-7070DFC4A7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lum bright="70000" contrast="-70000"/>
            </a:blip>
            <a:srcRect l="3686" t="5183" r="3258" b="4325"/>
            <a:stretch/>
          </p:blipFill>
          <p:spPr>
            <a:xfrm>
              <a:off x="3482938" y="1869896"/>
              <a:ext cx="2712379" cy="2712377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36E759C-0138-D893-8269-5A5640A35A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87861" y="2395366"/>
              <a:ext cx="1661436" cy="16614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34C54B-1A70-4C20-2F81-7CDBA8E74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64" y="5061481"/>
            <a:ext cx="701574" cy="67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4484D6-0648-5784-A721-AF29EA2D566D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Google Shape;2213;p130">
            <a:extLst>
              <a:ext uri="{FF2B5EF4-FFF2-40B4-BE49-F238E27FC236}">
                <a16:creationId xmlns:a16="http://schemas.microsoft.com/office/drawing/2014/main" id="{ED83440D-038A-8D38-CEDB-D85E2BA8071D}"/>
              </a:ext>
            </a:extLst>
          </p:cNvPr>
          <p:cNvSpPr txBox="1">
            <a:spLocks/>
          </p:cNvSpPr>
          <p:nvPr/>
        </p:nvSpPr>
        <p:spPr>
          <a:xfrm>
            <a:off x="378112" y="221596"/>
            <a:ext cx="108812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PT" sz="3600" b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CIÊNCIA</a:t>
            </a:r>
            <a:r>
              <a:rPr lang="pt-PT" sz="3600" b="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VITAE</a:t>
            </a: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3600" b="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|</a:t>
            </a: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3200" b="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prioridades estratégicas</a:t>
            </a:r>
            <a:endParaRPr lang="pt-PT" sz="3200">
              <a:solidFill>
                <a:schemeClr val="accent5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3776356A-46E1-BF9B-BE95-3908221153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3973" y="2106530"/>
            <a:ext cx="1525448" cy="1274284"/>
          </a:xfrm>
          <a:prstGeom prst="rect">
            <a:avLst/>
          </a:prstGeom>
        </p:spPr>
      </p:pic>
      <p:sp>
        <p:nvSpPr>
          <p:cNvPr id="18" name="Google Shape;1306;p99">
            <a:extLst>
              <a:ext uri="{FF2B5EF4-FFF2-40B4-BE49-F238E27FC236}">
                <a16:creationId xmlns:a16="http://schemas.microsoft.com/office/drawing/2014/main" id="{0BE5FAE5-0CC0-72C7-50C6-3664A7AA58A1}"/>
              </a:ext>
            </a:extLst>
          </p:cNvPr>
          <p:cNvSpPr/>
          <p:nvPr/>
        </p:nvSpPr>
        <p:spPr>
          <a:xfrm>
            <a:off x="3652435" y="3615270"/>
            <a:ext cx="4976735" cy="398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pt-PT" sz="2400">
                <a:solidFill>
                  <a:schemeClr val="accent5">
                    <a:lumMod val="50000"/>
                  </a:schemeClr>
                </a:solidFill>
                <a:latin typeface="Montserrat"/>
                <a:sym typeface="Montserrat"/>
              </a:rPr>
              <a:t>Serviço de Indicadores Institucionais</a:t>
            </a:r>
            <a:endParaRPr sz="2400">
              <a:solidFill>
                <a:schemeClr val="accent5">
                  <a:lumMod val="50000"/>
                </a:schemeClr>
              </a:solidFill>
              <a:latin typeface="Montserrat"/>
            </a:endParaRPr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811BE85B-9DCB-0615-B9EA-4E9DE40742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0996224"/>
              </p:ext>
            </p:extLst>
          </p:nvPr>
        </p:nvGraphicFramePr>
        <p:xfrm>
          <a:off x="6950370" y="1694894"/>
          <a:ext cx="6262195" cy="4405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AEC5B189-D1D5-AF9F-2031-FED2EFDF092B}"/>
              </a:ext>
            </a:extLst>
          </p:cNvPr>
          <p:cNvGrpSpPr/>
          <p:nvPr/>
        </p:nvGrpSpPr>
        <p:grpSpPr>
          <a:xfrm>
            <a:off x="8301992" y="2618422"/>
            <a:ext cx="1039037" cy="1074557"/>
            <a:chOff x="1112223" y="1368601"/>
            <a:chExt cx="1445643" cy="1376665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D222294D-6FD4-2974-CD3D-2B41E64CDB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2223" y="1368601"/>
              <a:ext cx="1445643" cy="388092"/>
            </a:xfrm>
            <a:prstGeom prst="rect">
              <a:avLst/>
            </a:prstGeom>
            <a:noFill/>
            <a:ln w="190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Google Shape;2379;p110">
              <a:extLst>
                <a:ext uri="{FF2B5EF4-FFF2-40B4-BE49-F238E27FC236}">
                  <a16:creationId xmlns:a16="http://schemas.microsoft.com/office/drawing/2014/main" id="{49EA14E5-1445-2055-A503-06F6A6A5051A}"/>
                </a:ext>
              </a:extLst>
            </p:cNvPr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>
              <a:off x="1368482" y="1877481"/>
              <a:ext cx="997326" cy="867785"/>
            </a:xfrm>
            <a:prstGeom prst="rect">
              <a:avLst/>
            </a:prstGeom>
            <a:noFill/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A4AA89DD-3E98-DA8C-14A2-0833B4AF1498}"/>
              </a:ext>
            </a:extLst>
          </p:cNvPr>
          <p:cNvSpPr txBox="1"/>
          <p:nvPr/>
        </p:nvSpPr>
        <p:spPr>
          <a:xfrm>
            <a:off x="10799974" y="4219441"/>
            <a:ext cx="1181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b="1">
                <a:solidFill>
                  <a:schemeClr val="accent5">
                    <a:lumMod val="50000"/>
                  </a:schemeClr>
                </a:solidFill>
              </a:rPr>
              <a:t>63</a:t>
            </a:r>
          </a:p>
        </p:txBody>
      </p:sp>
    </p:spTree>
    <p:extLst>
      <p:ext uri="{BB962C8B-B14F-4D97-AF65-F5344CB8AC3E}">
        <p14:creationId xmlns:p14="http://schemas.microsoft.com/office/powerpoint/2010/main" val="261761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5CDD0D2-6C4E-DDBF-DED2-1F74363118F2}"/>
              </a:ext>
            </a:extLst>
          </p:cNvPr>
          <p:cNvSpPr/>
          <p:nvPr/>
        </p:nvSpPr>
        <p:spPr>
          <a:xfrm>
            <a:off x="3858567" y="6229978"/>
            <a:ext cx="4353787" cy="600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24" name="Google Shape;1293;p99">
            <a:extLst>
              <a:ext uri="{FF2B5EF4-FFF2-40B4-BE49-F238E27FC236}">
                <a16:creationId xmlns:a16="http://schemas.microsoft.com/office/drawing/2014/main" id="{C7164B88-8A3C-E6E0-14B1-2BD7802DFAEA}"/>
              </a:ext>
            </a:extLst>
          </p:cNvPr>
          <p:cNvGrpSpPr/>
          <p:nvPr/>
        </p:nvGrpSpPr>
        <p:grpSpPr>
          <a:xfrm>
            <a:off x="80386" y="1720000"/>
            <a:ext cx="12035414" cy="4880466"/>
            <a:chOff x="-28020" y="374406"/>
            <a:chExt cx="12210700" cy="6027499"/>
          </a:xfrm>
        </p:grpSpPr>
        <p:sp>
          <p:nvSpPr>
            <p:cNvPr id="25" name="Google Shape;1294;p99">
              <a:extLst>
                <a:ext uri="{FF2B5EF4-FFF2-40B4-BE49-F238E27FC236}">
                  <a16:creationId xmlns:a16="http://schemas.microsoft.com/office/drawing/2014/main" id="{96EBCE79-7B74-E79F-E582-0768D1BBEC00}"/>
                </a:ext>
              </a:extLst>
            </p:cNvPr>
            <p:cNvSpPr/>
            <p:nvPr/>
          </p:nvSpPr>
          <p:spPr>
            <a:xfrm>
              <a:off x="-9320" y="382017"/>
              <a:ext cx="12192000" cy="5873640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85000">
                  <a:schemeClr val="accent6">
                    <a:lumMod val="40000"/>
                    <a:lumOff val="60000"/>
                  </a:schemeClr>
                </a:gs>
                <a:gs pos="94000">
                  <a:schemeClr val="accent5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295;p99">
              <a:extLst>
                <a:ext uri="{FF2B5EF4-FFF2-40B4-BE49-F238E27FC236}">
                  <a16:creationId xmlns:a16="http://schemas.microsoft.com/office/drawing/2014/main" id="{273D63D0-029C-FA4A-A967-193E7B0AE628}"/>
                </a:ext>
              </a:extLst>
            </p:cNvPr>
            <p:cNvSpPr/>
            <p:nvPr/>
          </p:nvSpPr>
          <p:spPr>
            <a:xfrm>
              <a:off x="-28020" y="374406"/>
              <a:ext cx="3886997" cy="58812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327;p99">
              <a:extLst>
                <a:ext uri="{FF2B5EF4-FFF2-40B4-BE49-F238E27FC236}">
                  <a16:creationId xmlns:a16="http://schemas.microsoft.com/office/drawing/2014/main" id="{B557608D-F63C-E39C-A3D3-93A0D3BB462F}"/>
                </a:ext>
              </a:extLst>
            </p:cNvPr>
            <p:cNvSpPr/>
            <p:nvPr/>
          </p:nvSpPr>
          <p:spPr>
            <a:xfrm rot="10800000">
              <a:off x="3848735" y="374406"/>
              <a:ext cx="667200" cy="6027499"/>
            </a:xfrm>
            <a:prstGeom prst="triangle">
              <a:avLst>
                <a:gd name="adj" fmla="val 10000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algn="l" rotWithShape="0">
                <a:srgbClr val="000000">
                  <a:alpha val="3373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328;p99">
              <a:extLst>
                <a:ext uri="{FF2B5EF4-FFF2-40B4-BE49-F238E27FC236}">
                  <a16:creationId xmlns:a16="http://schemas.microsoft.com/office/drawing/2014/main" id="{29F78C51-49AA-8A84-54F4-F5D05561B7AF}"/>
                </a:ext>
              </a:extLst>
            </p:cNvPr>
            <p:cNvSpPr/>
            <p:nvPr/>
          </p:nvSpPr>
          <p:spPr>
            <a:xfrm rot="10800000">
              <a:off x="3487051" y="374406"/>
              <a:ext cx="713541" cy="5580980"/>
            </a:xfrm>
            <a:prstGeom prst="triangle">
              <a:avLst>
                <a:gd name="adj" fmla="val 10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" name="Google Shape;1333;p99">
            <a:extLst>
              <a:ext uri="{FF2B5EF4-FFF2-40B4-BE49-F238E27FC236}">
                <a16:creationId xmlns:a16="http://schemas.microsoft.com/office/drawing/2014/main" id="{B9B9AF82-3BD8-983C-D5B7-8A3A5C877735}"/>
              </a:ext>
            </a:extLst>
          </p:cNvPr>
          <p:cNvSpPr txBox="1"/>
          <p:nvPr/>
        </p:nvSpPr>
        <p:spPr>
          <a:xfrm>
            <a:off x="1484975" y="2289237"/>
            <a:ext cx="42384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solidFill>
                  <a:schemeClr val="bg1">
                    <a:lumMod val="8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Utilizadores</a:t>
            </a:r>
            <a:endParaRPr sz="2400" i="0" u="none" strike="noStrike" cap="none">
              <a:solidFill>
                <a:schemeClr val="bg1">
                  <a:lumMod val="8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1335;p99">
            <a:extLst>
              <a:ext uri="{FF2B5EF4-FFF2-40B4-BE49-F238E27FC236}">
                <a16:creationId xmlns:a16="http://schemas.microsoft.com/office/drawing/2014/main" id="{77B99783-2205-AF44-F0EB-47B0DF4A5296}"/>
              </a:ext>
            </a:extLst>
          </p:cNvPr>
          <p:cNvSpPr txBox="1"/>
          <p:nvPr/>
        </p:nvSpPr>
        <p:spPr>
          <a:xfrm>
            <a:off x="1496731" y="3712946"/>
            <a:ext cx="286558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solidFill>
                  <a:schemeClr val="accent5">
                    <a:lumMod val="50000"/>
                  </a:schemeClr>
                </a:solidFill>
                <a:latin typeface="Montserrat"/>
                <a:sym typeface="Montserrat"/>
              </a:rPr>
              <a:t>Instituições</a:t>
            </a:r>
            <a:endParaRPr sz="2400">
              <a:solidFill>
                <a:schemeClr val="accent5">
                  <a:lumMod val="50000"/>
                </a:schemeClr>
              </a:solidFill>
              <a:latin typeface="Montserrat"/>
              <a:sym typeface="Montserrat"/>
            </a:endParaRPr>
          </a:p>
        </p:txBody>
      </p:sp>
      <p:sp>
        <p:nvSpPr>
          <p:cNvPr id="31" name="Google Shape;1336;p99">
            <a:extLst>
              <a:ext uri="{FF2B5EF4-FFF2-40B4-BE49-F238E27FC236}">
                <a16:creationId xmlns:a16="http://schemas.microsoft.com/office/drawing/2014/main" id="{915494ED-78D8-FCEF-BB8E-5CEF88A518C0}"/>
              </a:ext>
            </a:extLst>
          </p:cNvPr>
          <p:cNvSpPr txBox="1"/>
          <p:nvPr/>
        </p:nvSpPr>
        <p:spPr>
          <a:xfrm>
            <a:off x="1510431" y="5140574"/>
            <a:ext cx="37312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solidFill>
                  <a:schemeClr val="bg1">
                    <a:lumMod val="8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Integrações</a:t>
            </a:r>
            <a:endParaRPr sz="2400" b="0" i="0" u="none" strike="noStrike" cap="none">
              <a:solidFill>
                <a:schemeClr val="bg1">
                  <a:lumMod val="8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523418-1A62-8F16-2DC0-2D24E8E0A69D}"/>
              </a:ext>
            </a:extLst>
          </p:cNvPr>
          <p:cNvGrpSpPr/>
          <p:nvPr/>
        </p:nvGrpSpPr>
        <p:grpSpPr>
          <a:xfrm>
            <a:off x="305085" y="1981261"/>
            <a:ext cx="1145355" cy="1145354"/>
            <a:chOff x="3807645" y="275271"/>
            <a:chExt cx="1145355" cy="1145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67A0A47-3ED6-6657-453F-6E7A861621B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07645" y="275271"/>
              <a:ext cx="1145355" cy="1145354"/>
              <a:chOff x="3482938" y="1869896"/>
              <a:chExt cx="2712379" cy="271237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23E98BF-2017-C6A8-3C20-D48DBF399C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lum bright="70000" contrast="-70000"/>
              </a:blip>
              <a:srcRect l="3686" t="5183" r="3258" b="4325"/>
              <a:stretch/>
            </p:blipFill>
            <p:spPr>
              <a:xfrm>
                <a:off x="3482938" y="1869896"/>
                <a:ext cx="2712379" cy="2712377"/>
              </a:xfrm>
              <a:prstGeom prst="rect">
                <a:avLst/>
              </a:prstGeom>
            </p:spPr>
          </p:pic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15DDE4C-BA1E-B550-CA65-FA279F97A5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7861" y="2395366"/>
                <a:ext cx="1661436" cy="166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2B67AA5-AE89-0E18-2FEE-500C1EE4C370}"/>
                </a:ext>
              </a:extLst>
            </p:cNvPr>
            <p:cNvGrpSpPr/>
            <p:nvPr/>
          </p:nvGrpSpPr>
          <p:grpSpPr>
            <a:xfrm>
              <a:off x="4147509" y="536593"/>
              <a:ext cx="429603" cy="522471"/>
              <a:chOff x="594553" y="2271280"/>
              <a:chExt cx="429603" cy="522471"/>
            </a:xfrm>
          </p:grpSpPr>
          <p:pic>
            <p:nvPicPr>
              <p:cNvPr id="33" name="Google Shape;2311;p134" descr="Resultado de imagem para user">
                <a:extLst>
                  <a:ext uri="{FF2B5EF4-FFF2-40B4-BE49-F238E27FC236}">
                    <a16:creationId xmlns:a16="http://schemas.microsoft.com/office/drawing/2014/main" id="{B3D594D7-EE99-88C6-5ACF-E3BE970E263F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  <a:lum bright="70000" contrast="-70000"/>
              </a:blip>
              <a:srcRect/>
              <a:stretch/>
            </p:blipFill>
            <p:spPr>
              <a:xfrm>
                <a:off x="594563" y="2473837"/>
                <a:ext cx="429593" cy="3199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" name="Google Shape;2312;p134">
                <a:extLst>
                  <a:ext uri="{FF2B5EF4-FFF2-40B4-BE49-F238E27FC236}">
                    <a16:creationId xmlns:a16="http://schemas.microsoft.com/office/drawing/2014/main" id="{884EE657-E94C-5CD5-E36C-C02102FC3096}"/>
                  </a:ext>
                </a:extLst>
              </p:cNvPr>
              <p:cNvPicPr preferRelativeResize="0"/>
              <p:nvPr/>
            </p:nvPicPr>
            <p:blipFill>
              <a:blip r:embed="rId4">
                <a:alphaModFix/>
                <a:lum bright="70000" contrast="-70000"/>
              </a:blip>
              <a:stretch>
                <a:fillRect/>
              </a:stretch>
            </p:blipFill>
            <p:spPr>
              <a:xfrm>
                <a:off x="594553" y="2271280"/>
                <a:ext cx="429593" cy="31779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807258-ECC1-31D4-78D5-0075373A9838}"/>
              </a:ext>
            </a:extLst>
          </p:cNvPr>
          <p:cNvGrpSpPr/>
          <p:nvPr/>
        </p:nvGrpSpPr>
        <p:grpSpPr>
          <a:xfrm>
            <a:off x="296408" y="3389877"/>
            <a:ext cx="1145355" cy="1145354"/>
            <a:chOff x="6226995" y="304072"/>
            <a:chExt cx="1145355" cy="114535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6BB688E-61AC-E9C2-B803-223F5D32B6C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26995" y="304072"/>
              <a:ext cx="1145355" cy="1145354"/>
              <a:chOff x="3482938" y="1869896"/>
              <a:chExt cx="2712379" cy="271237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5814563-8B2C-CB5C-8730-76F7A4344C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686" t="5183" r="3258" b="4325"/>
              <a:stretch/>
            </p:blipFill>
            <p:spPr>
              <a:xfrm>
                <a:off x="3482938" y="1869896"/>
                <a:ext cx="2712379" cy="2712377"/>
              </a:xfrm>
              <a:prstGeom prst="rect">
                <a:avLst/>
              </a:prstGeom>
            </p:spPr>
          </p:pic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F29CF349-C142-995B-922F-F6605B4CB5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7861" y="2395366"/>
                <a:ext cx="1661436" cy="166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pic>
          <p:nvPicPr>
            <p:cNvPr id="45" name="Google Shape;692;p50">
              <a:extLst>
                <a:ext uri="{FF2B5EF4-FFF2-40B4-BE49-F238E27FC236}">
                  <a16:creationId xmlns:a16="http://schemas.microsoft.com/office/drawing/2014/main" id="{D47B8F78-0782-0008-0CF8-3C008994D25F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561237" y="584505"/>
              <a:ext cx="459517" cy="4906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B6153F2-AD78-5225-46CE-F69480C150AF}"/>
              </a:ext>
            </a:extLst>
          </p:cNvPr>
          <p:cNvGrpSpPr>
            <a:grpSpLocks noChangeAspect="1"/>
          </p:cNvGrpSpPr>
          <p:nvPr/>
        </p:nvGrpSpPr>
        <p:grpSpPr>
          <a:xfrm>
            <a:off x="296408" y="4823226"/>
            <a:ext cx="1145355" cy="1145354"/>
            <a:chOff x="3482938" y="1869896"/>
            <a:chExt cx="2712379" cy="271237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BE57408-9A23-7213-F0E8-7070DFC4A7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lum bright="70000" contrast="-70000"/>
            </a:blip>
            <a:srcRect l="3686" t="5183" r="3258" b="4325"/>
            <a:stretch/>
          </p:blipFill>
          <p:spPr>
            <a:xfrm>
              <a:off x="3482938" y="1869896"/>
              <a:ext cx="2712379" cy="2712377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36E759C-0138-D893-8269-5A5640A35A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87861" y="2395366"/>
              <a:ext cx="1661436" cy="16614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34C54B-1A70-4C20-2F81-7CDBA8E74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64" y="5061481"/>
            <a:ext cx="701574" cy="67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4484D6-0648-5784-A721-AF29EA2D566D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Google Shape;2213;p130">
            <a:extLst>
              <a:ext uri="{FF2B5EF4-FFF2-40B4-BE49-F238E27FC236}">
                <a16:creationId xmlns:a16="http://schemas.microsoft.com/office/drawing/2014/main" id="{ED83440D-038A-8D38-CEDB-D85E2BA8071D}"/>
              </a:ext>
            </a:extLst>
          </p:cNvPr>
          <p:cNvSpPr txBox="1">
            <a:spLocks/>
          </p:cNvSpPr>
          <p:nvPr/>
        </p:nvSpPr>
        <p:spPr>
          <a:xfrm>
            <a:off x="378112" y="221596"/>
            <a:ext cx="108812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PT" sz="3600" b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CIÊNCIA</a:t>
            </a:r>
            <a:r>
              <a:rPr lang="pt-PT" sz="3600" b="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VITAE</a:t>
            </a: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3600" b="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|</a:t>
            </a: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3200" b="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prioridades estratégicas</a:t>
            </a:r>
            <a:endParaRPr lang="pt-PT" sz="3200">
              <a:solidFill>
                <a:schemeClr val="accent5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C00C8B2-F061-D037-9313-FCEC59BD02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3954692"/>
              </p:ext>
            </p:extLst>
          </p:nvPr>
        </p:nvGraphicFramePr>
        <p:xfrm>
          <a:off x="3554941" y="1502573"/>
          <a:ext cx="6262195" cy="4405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6" name="Google Shape;1306;p99">
            <a:extLst>
              <a:ext uri="{FF2B5EF4-FFF2-40B4-BE49-F238E27FC236}">
                <a16:creationId xmlns:a16="http://schemas.microsoft.com/office/drawing/2014/main" id="{A0005710-8B30-1A33-B048-D2C1B0C68CF2}"/>
              </a:ext>
            </a:extLst>
          </p:cNvPr>
          <p:cNvSpPr/>
          <p:nvPr/>
        </p:nvSpPr>
        <p:spPr>
          <a:xfrm>
            <a:off x="8709922" y="3229692"/>
            <a:ext cx="3315075" cy="398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pt-PT" sz="2400">
                <a:solidFill>
                  <a:schemeClr val="accent5">
                    <a:lumMod val="50000"/>
                  </a:schemeClr>
                </a:solidFill>
                <a:latin typeface="Montserrat"/>
                <a:sym typeface="Montserrat"/>
              </a:rPr>
              <a:t>Serviço Nome/CIÊNCIA ID</a:t>
            </a:r>
            <a:endParaRPr lang="pt-PT" sz="2400">
              <a:solidFill>
                <a:schemeClr val="accent5">
                  <a:lumMod val="50000"/>
                </a:schemeClr>
              </a:solidFill>
              <a:latin typeface="Montserrat"/>
            </a:endParaRPr>
          </a:p>
        </p:txBody>
      </p:sp>
      <p:pic>
        <p:nvPicPr>
          <p:cNvPr id="35" name="Picture 34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CAB0A804-895F-6F0D-827C-F7A2330622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546" y="4114511"/>
            <a:ext cx="1701715" cy="1701715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8AAD8E01-6896-B120-1AA8-0FFAED3AE3F1}"/>
              </a:ext>
            </a:extLst>
          </p:cNvPr>
          <p:cNvGrpSpPr/>
          <p:nvPr/>
        </p:nvGrpSpPr>
        <p:grpSpPr>
          <a:xfrm>
            <a:off x="4934778" y="2425477"/>
            <a:ext cx="1039037" cy="969782"/>
            <a:chOff x="1112223" y="1368601"/>
            <a:chExt cx="1445643" cy="1242431"/>
          </a:xfrm>
        </p:grpSpPr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658C72AC-C0B3-98CF-B476-0353716EE8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2223" y="1368601"/>
              <a:ext cx="1445643" cy="388092"/>
            </a:xfrm>
            <a:prstGeom prst="rect">
              <a:avLst/>
            </a:prstGeom>
            <a:noFill/>
            <a:ln w="190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Google Shape;2379;p110">
              <a:extLst>
                <a:ext uri="{FF2B5EF4-FFF2-40B4-BE49-F238E27FC236}">
                  <a16:creationId xmlns:a16="http://schemas.microsoft.com/office/drawing/2014/main" id="{F2CCE702-7196-1FD1-A904-9996D328A8BA}"/>
                </a:ext>
              </a:extLst>
            </p:cNvPr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>
              <a:off x="1355230" y="1743250"/>
              <a:ext cx="997326" cy="867782"/>
            </a:xfrm>
            <a:prstGeom prst="rect">
              <a:avLst/>
            </a:prstGeom>
            <a:noFill/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174D6D9A-78C0-DC36-2997-0800621D420B}"/>
              </a:ext>
            </a:extLst>
          </p:cNvPr>
          <p:cNvSpPr txBox="1"/>
          <p:nvPr/>
        </p:nvSpPr>
        <p:spPr>
          <a:xfrm>
            <a:off x="7365738" y="3989171"/>
            <a:ext cx="1181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b="1">
                <a:solidFill>
                  <a:schemeClr val="accent5">
                    <a:lumMod val="50000"/>
                  </a:schemeClr>
                </a:solidFill>
              </a:rPr>
              <a:t>54</a:t>
            </a:r>
          </a:p>
        </p:txBody>
      </p:sp>
    </p:spTree>
    <p:extLst>
      <p:ext uri="{BB962C8B-B14F-4D97-AF65-F5344CB8AC3E}">
        <p14:creationId xmlns:p14="http://schemas.microsoft.com/office/powerpoint/2010/main" val="25912991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5CDD0D2-6C4E-DDBF-DED2-1F74363118F2}"/>
              </a:ext>
            </a:extLst>
          </p:cNvPr>
          <p:cNvSpPr/>
          <p:nvPr/>
        </p:nvSpPr>
        <p:spPr>
          <a:xfrm>
            <a:off x="3858567" y="6229978"/>
            <a:ext cx="8333433" cy="600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24" name="Google Shape;1293;p99">
            <a:extLst>
              <a:ext uri="{FF2B5EF4-FFF2-40B4-BE49-F238E27FC236}">
                <a16:creationId xmlns:a16="http://schemas.microsoft.com/office/drawing/2014/main" id="{C7164B88-8A3C-E6E0-14B1-2BD7802DFAEA}"/>
              </a:ext>
            </a:extLst>
          </p:cNvPr>
          <p:cNvGrpSpPr/>
          <p:nvPr/>
        </p:nvGrpSpPr>
        <p:grpSpPr>
          <a:xfrm>
            <a:off x="80386" y="1720000"/>
            <a:ext cx="12035414" cy="4880466"/>
            <a:chOff x="-28020" y="374406"/>
            <a:chExt cx="12210700" cy="6027499"/>
          </a:xfrm>
        </p:grpSpPr>
        <p:sp>
          <p:nvSpPr>
            <p:cNvPr id="25" name="Google Shape;1294;p99">
              <a:extLst>
                <a:ext uri="{FF2B5EF4-FFF2-40B4-BE49-F238E27FC236}">
                  <a16:creationId xmlns:a16="http://schemas.microsoft.com/office/drawing/2014/main" id="{96EBCE79-7B74-E79F-E582-0768D1BBEC00}"/>
                </a:ext>
              </a:extLst>
            </p:cNvPr>
            <p:cNvSpPr/>
            <p:nvPr/>
          </p:nvSpPr>
          <p:spPr>
            <a:xfrm>
              <a:off x="-9320" y="382017"/>
              <a:ext cx="12192000" cy="5873640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85000">
                  <a:schemeClr val="accent6">
                    <a:lumMod val="40000"/>
                    <a:lumOff val="60000"/>
                  </a:schemeClr>
                </a:gs>
                <a:gs pos="94000">
                  <a:schemeClr val="accent5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295;p99">
              <a:extLst>
                <a:ext uri="{FF2B5EF4-FFF2-40B4-BE49-F238E27FC236}">
                  <a16:creationId xmlns:a16="http://schemas.microsoft.com/office/drawing/2014/main" id="{273D63D0-029C-FA4A-A967-193E7B0AE628}"/>
                </a:ext>
              </a:extLst>
            </p:cNvPr>
            <p:cNvSpPr/>
            <p:nvPr/>
          </p:nvSpPr>
          <p:spPr>
            <a:xfrm>
              <a:off x="-28020" y="374406"/>
              <a:ext cx="3886997" cy="58812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327;p99">
              <a:extLst>
                <a:ext uri="{FF2B5EF4-FFF2-40B4-BE49-F238E27FC236}">
                  <a16:creationId xmlns:a16="http://schemas.microsoft.com/office/drawing/2014/main" id="{B557608D-F63C-E39C-A3D3-93A0D3BB462F}"/>
                </a:ext>
              </a:extLst>
            </p:cNvPr>
            <p:cNvSpPr/>
            <p:nvPr/>
          </p:nvSpPr>
          <p:spPr>
            <a:xfrm rot="10800000">
              <a:off x="3848735" y="374406"/>
              <a:ext cx="667200" cy="6027499"/>
            </a:xfrm>
            <a:prstGeom prst="triangle">
              <a:avLst>
                <a:gd name="adj" fmla="val 10000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algn="l" rotWithShape="0">
                <a:srgbClr val="000000">
                  <a:alpha val="3373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328;p99">
              <a:extLst>
                <a:ext uri="{FF2B5EF4-FFF2-40B4-BE49-F238E27FC236}">
                  <a16:creationId xmlns:a16="http://schemas.microsoft.com/office/drawing/2014/main" id="{29F78C51-49AA-8A84-54F4-F5D05561B7AF}"/>
                </a:ext>
              </a:extLst>
            </p:cNvPr>
            <p:cNvSpPr/>
            <p:nvPr/>
          </p:nvSpPr>
          <p:spPr>
            <a:xfrm rot="10800000">
              <a:off x="3487051" y="374406"/>
              <a:ext cx="713541" cy="5580980"/>
            </a:xfrm>
            <a:prstGeom prst="triangle">
              <a:avLst>
                <a:gd name="adj" fmla="val 10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" name="Google Shape;1333;p99">
            <a:extLst>
              <a:ext uri="{FF2B5EF4-FFF2-40B4-BE49-F238E27FC236}">
                <a16:creationId xmlns:a16="http://schemas.microsoft.com/office/drawing/2014/main" id="{B9B9AF82-3BD8-983C-D5B7-8A3A5C877735}"/>
              </a:ext>
            </a:extLst>
          </p:cNvPr>
          <p:cNvSpPr txBox="1"/>
          <p:nvPr/>
        </p:nvSpPr>
        <p:spPr>
          <a:xfrm>
            <a:off x="1484975" y="2289237"/>
            <a:ext cx="42384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solidFill>
                  <a:schemeClr val="bg1">
                    <a:lumMod val="8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Utilizadores</a:t>
            </a:r>
            <a:endParaRPr sz="2400" i="0" u="none" strike="noStrike" cap="none">
              <a:solidFill>
                <a:schemeClr val="bg1">
                  <a:lumMod val="8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1335;p99">
            <a:extLst>
              <a:ext uri="{FF2B5EF4-FFF2-40B4-BE49-F238E27FC236}">
                <a16:creationId xmlns:a16="http://schemas.microsoft.com/office/drawing/2014/main" id="{77B99783-2205-AF44-F0EB-47B0DF4A5296}"/>
              </a:ext>
            </a:extLst>
          </p:cNvPr>
          <p:cNvSpPr txBox="1"/>
          <p:nvPr/>
        </p:nvSpPr>
        <p:spPr>
          <a:xfrm>
            <a:off x="1496731" y="3712946"/>
            <a:ext cx="286558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solidFill>
                  <a:schemeClr val="bg1">
                    <a:lumMod val="85000"/>
                  </a:schemeClr>
                </a:solidFill>
                <a:latin typeface="Montserrat"/>
                <a:sym typeface="Montserrat"/>
              </a:rPr>
              <a:t>Instituições</a:t>
            </a:r>
            <a:endParaRPr sz="2400">
              <a:solidFill>
                <a:schemeClr val="bg1">
                  <a:lumMod val="85000"/>
                </a:schemeClr>
              </a:solidFill>
              <a:latin typeface="Montserrat"/>
              <a:sym typeface="Montserrat"/>
            </a:endParaRPr>
          </a:p>
        </p:txBody>
      </p:sp>
      <p:sp>
        <p:nvSpPr>
          <p:cNvPr id="31" name="Google Shape;1336;p99">
            <a:extLst>
              <a:ext uri="{FF2B5EF4-FFF2-40B4-BE49-F238E27FC236}">
                <a16:creationId xmlns:a16="http://schemas.microsoft.com/office/drawing/2014/main" id="{915494ED-78D8-FCEF-BB8E-5CEF88A518C0}"/>
              </a:ext>
            </a:extLst>
          </p:cNvPr>
          <p:cNvSpPr txBox="1"/>
          <p:nvPr/>
        </p:nvSpPr>
        <p:spPr>
          <a:xfrm>
            <a:off x="1510431" y="5140574"/>
            <a:ext cx="37312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Integrações</a:t>
            </a:r>
            <a:endParaRPr sz="24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523418-1A62-8F16-2DC0-2D24E8E0A69D}"/>
              </a:ext>
            </a:extLst>
          </p:cNvPr>
          <p:cNvGrpSpPr/>
          <p:nvPr/>
        </p:nvGrpSpPr>
        <p:grpSpPr>
          <a:xfrm>
            <a:off x="305085" y="1981261"/>
            <a:ext cx="1145355" cy="1145354"/>
            <a:chOff x="3807645" y="275271"/>
            <a:chExt cx="1145355" cy="1145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67A0A47-3ED6-6657-453F-6E7A861621B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07645" y="275271"/>
              <a:ext cx="1145355" cy="1145354"/>
              <a:chOff x="3482938" y="1869896"/>
              <a:chExt cx="2712379" cy="271237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23E98BF-2017-C6A8-3C20-D48DBF399C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lum bright="70000" contrast="-70000"/>
              </a:blip>
              <a:srcRect l="3686" t="5183" r="3258" b="4325"/>
              <a:stretch/>
            </p:blipFill>
            <p:spPr>
              <a:xfrm>
                <a:off x="3482938" y="1869896"/>
                <a:ext cx="2712379" cy="2712377"/>
              </a:xfrm>
              <a:prstGeom prst="rect">
                <a:avLst/>
              </a:prstGeom>
            </p:spPr>
          </p:pic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15DDE4C-BA1E-B550-CA65-FA279F97A5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7861" y="2395366"/>
                <a:ext cx="1661436" cy="166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2B67AA5-AE89-0E18-2FEE-500C1EE4C370}"/>
                </a:ext>
              </a:extLst>
            </p:cNvPr>
            <p:cNvGrpSpPr/>
            <p:nvPr/>
          </p:nvGrpSpPr>
          <p:grpSpPr>
            <a:xfrm>
              <a:off x="4147509" y="536593"/>
              <a:ext cx="429603" cy="522471"/>
              <a:chOff x="594553" y="2271280"/>
              <a:chExt cx="429603" cy="522471"/>
            </a:xfrm>
          </p:grpSpPr>
          <p:pic>
            <p:nvPicPr>
              <p:cNvPr id="33" name="Google Shape;2311;p134" descr="Resultado de imagem para user">
                <a:extLst>
                  <a:ext uri="{FF2B5EF4-FFF2-40B4-BE49-F238E27FC236}">
                    <a16:creationId xmlns:a16="http://schemas.microsoft.com/office/drawing/2014/main" id="{B3D594D7-EE99-88C6-5ACF-E3BE970E263F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  <a:lum bright="70000" contrast="-70000"/>
              </a:blip>
              <a:srcRect/>
              <a:stretch/>
            </p:blipFill>
            <p:spPr>
              <a:xfrm>
                <a:off x="594563" y="2473837"/>
                <a:ext cx="429593" cy="3199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" name="Google Shape;2312;p134">
                <a:extLst>
                  <a:ext uri="{FF2B5EF4-FFF2-40B4-BE49-F238E27FC236}">
                    <a16:creationId xmlns:a16="http://schemas.microsoft.com/office/drawing/2014/main" id="{884EE657-E94C-5CD5-E36C-C02102FC3096}"/>
                  </a:ext>
                </a:extLst>
              </p:cNvPr>
              <p:cNvPicPr preferRelativeResize="0"/>
              <p:nvPr/>
            </p:nvPicPr>
            <p:blipFill>
              <a:blip r:embed="rId4">
                <a:alphaModFix/>
                <a:lum bright="70000" contrast="-70000"/>
              </a:blip>
              <a:stretch>
                <a:fillRect/>
              </a:stretch>
            </p:blipFill>
            <p:spPr>
              <a:xfrm>
                <a:off x="594553" y="2271280"/>
                <a:ext cx="429593" cy="31779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807258-ECC1-31D4-78D5-0075373A9838}"/>
              </a:ext>
            </a:extLst>
          </p:cNvPr>
          <p:cNvGrpSpPr/>
          <p:nvPr/>
        </p:nvGrpSpPr>
        <p:grpSpPr>
          <a:xfrm>
            <a:off x="296408" y="3389877"/>
            <a:ext cx="1145355" cy="1145354"/>
            <a:chOff x="6226995" y="304072"/>
            <a:chExt cx="1145355" cy="114535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6BB688E-61AC-E9C2-B803-223F5D32B6C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26995" y="304072"/>
              <a:ext cx="1145355" cy="1145354"/>
              <a:chOff x="3482938" y="1869896"/>
              <a:chExt cx="2712379" cy="271237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5814563-8B2C-CB5C-8730-76F7A4344C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lum bright="70000" contrast="-70000"/>
              </a:blip>
              <a:srcRect l="3686" t="5183" r="3258" b="4325"/>
              <a:stretch/>
            </p:blipFill>
            <p:spPr>
              <a:xfrm>
                <a:off x="3482938" y="1869896"/>
                <a:ext cx="2712379" cy="2712377"/>
              </a:xfrm>
              <a:prstGeom prst="rect">
                <a:avLst/>
              </a:prstGeom>
            </p:spPr>
          </p:pic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F29CF349-C142-995B-922F-F6605B4CB5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7861" y="2395366"/>
                <a:ext cx="1661436" cy="166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pic>
          <p:nvPicPr>
            <p:cNvPr id="45" name="Google Shape;692;p50">
              <a:extLst>
                <a:ext uri="{FF2B5EF4-FFF2-40B4-BE49-F238E27FC236}">
                  <a16:creationId xmlns:a16="http://schemas.microsoft.com/office/drawing/2014/main" id="{D47B8F78-0782-0008-0CF8-3C008994D25F}"/>
                </a:ext>
              </a:extLst>
            </p:cNvPr>
            <p:cNvPicPr preferRelativeResize="0"/>
            <p:nvPr/>
          </p:nvPicPr>
          <p:blipFill>
            <a:blip r:embed="rId5">
              <a:alphaModFix/>
              <a:lum bright="70000" contrast="-70000"/>
            </a:blip>
            <a:stretch>
              <a:fillRect/>
            </a:stretch>
          </p:blipFill>
          <p:spPr>
            <a:xfrm>
              <a:off x="6561237" y="584505"/>
              <a:ext cx="459517" cy="4906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B6153F2-AD78-5225-46CE-F69480C150AF}"/>
              </a:ext>
            </a:extLst>
          </p:cNvPr>
          <p:cNvGrpSpPr>
            <a:grpSpLocks noChangeAspect="1"/>
          </p:cNvGrpSpPr>
          <p:nvPr/>
        </p:nvGrpSpPr>
        <p:grpSpPr>
          <a:xfrm>
            <a:off x="296408" y="4823226"/>
            <a:ext cx="1145355" cy="1145354"/>
            <a:chOff x="3482938" y="1869896"/>
            <a:chExt cx="2712379" cy="271237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BE57408-9A23-7213-F0E8-7070DFC4A7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686" t="5183" r="3258" b="4325"/>
            <a:stretch/>
          </p:blipFill>
          <p:spPr>
            <a:xfrm>
              <a:off x="3482938" y="1869896"/>
              <a:ext cx="2712379" cy="2712377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36E759C-0138-D893-8269-5A5640A35A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87861" y="2395366"/>
              <a:ext cx="1661436" cy="16614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34C54B-1A70-4C20-2F81-7CDBA8E74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64" y="5061481"/>
            <a:ext cx="701574" cy="67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4484D6-0648-5784-A721-AF29EA2D566D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Google Shape;2213;p130">
            <a:extLst>
              <a:ext uri="{FF2B5EF4-FFF2-40B4-BE49-F238E27FC236}">
                <a16:creationId xmlns:a16="http://schemas.microsoft.com/office/drawing/2014/main" id="{ED83440D-038A-8D38-CEDB-D85E2BA8071D}"/>
              </a:ext>
            </a:extLst>
          </p:cNvPr>
          <p:cNvSpPr txBox="1">
            <a:spLocks/>
          </p:cNvSpPr>
          <p:nvPr/>
        </p:nvSpPr>
        <p:spPr>
          <a:xfrm>
            <a:off x="378112" y="221596"/>
            <a:ext cx="108812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PT" sz="3600" b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CIÊNCIA</a:t>
            </a:r>
            <a:r>
              <a:rPr lang="pt-PT" sz="3600" b="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VITAE</a:t>
            </a: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3600" b="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|</a:t>
            </a:r>
            <a:r>
              <a:rPr lang="pt-PT" sz="36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3200" b="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prioridades estratégicas</a:t>
            </a:r>
            <a:endParaRPr lang="pt-PT" sz="3200">
              <a:solidFill>
                <a:schemeClr val="accent5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2181;p129">
            <a:extLst>
              <a:ext uri="{FF2B5EF4-FFF2-40B4-BE49-F238E27FC236}">
                <a16:creationId xmlns:a16="http://schemas.microsoft.com/office/drawing/2014/main" id="{E66B8CE0-549E-01F4-55FC-9ADC1A9D4A99}"/>
              </a:ext>
            </a:extLst>
          </p:cNvPr>
          <p:cNvSpPr txBox="1">
            <a:spLocks/>
          </p:cNvSpPr>
          <p:nvPr/>
        </p:nvSpPr>
        <p:spPr>
          <a:xfrm>
            <a:off x="4844330" y="1842309"/>
            <a:ext cx="7178457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PT" sz="2400" b="1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CV único </a:t>
            </a:r>
            <a:r>
              <a:rPr lang="pt-PT" sz="2400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| Registe uma vez, utilize sempre</a:t>
            </a:r>
          </a:p>
          <a:p>
            <a:pPr>
              <a:spcBef>
                <a:spcPts val="0"/>
              </a:spcBef>
            </a:pPr>
            <a:endParaRPr lang="pt-PT" sz="2400">
              <a:solidFill>
                <a:schemeClr val="accent5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spcBef>
                <a:spcPts val="0"/>
              </a:spcBef>
            </a:pPr>
            <a:endParaRPr lang="pt-PT" sz="24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Google Shape;2472;p140">
            <a:extLst>
              <a:ext uri="{FF2B5EF4-FFF2-40B4-BE49-F238E27FC236}">
                <a16:creationId xmlns:a16="http://schemas.microsoft.com/office/drawing/2014/main" id="{88A473DA-24F3-6605-CD17-40A2F49D9676}"/>
              </a:ext>
            </a:extLst>
          </p:cNvPr>
          <p:cNvSpPr txBox="1"/>
          <p:nvPr/>
        </p:nvSpPr>
        <p:spPr>
          <a:xfrm>
            <a:off x="8725405" y="2533616"/>
            <a:ext cx="3086542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800" b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63</a:t>
            </a:r>
            <a:endParaRPr sz="4800" b="1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Instituições subscritoras</a:t>
            </a:r>
            <a:endParaRPr>
              <a:solidFill>
                <a:schemeClr val="accent5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2476;p140">
            <a:extLst>
              <a:ext uri="{FF2B5EF4-FFF2-40B4-BE49-F238E27FC236}">
                <a16:creationId xmlns:a16="http://schemas.microsoft.com/office/drawing/2014/main" id="{97F42EE3-B5F6-79A6-99A2-982F03532DF1}"/>
              </a:ext>
            </a:extLst>
          </p:cNvPr>
          <p:cNvSpPr txBox="1"/>
          <p:nvPr/>
        </p:nvSpPr>
        <p:spPr>
          <a:xfrm>
            <a:off x="7868674" y="4090673"/>
            <a:ext cx="2876260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800" b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888 375</a:t>
            </a:r>
            <a:endParaRPr sz="480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chemeClr val="accent5">
                    <a:lumMod val="75000"/>
                  </a:schemeClr>
                </a:solidFill>
                <a:latin typeface="Montserrat"/>
                <a:sym typeface="Montserrat"/>
              </a:rPr>
              <a:t>Acessos no 2Q22-1Q23</a:t>
            </a:r>
            <a:endParaRPr>
              <a:solidFill>
                <a:schemeClr val="accent5">
                  <a:lumMod val="75000"/>
                </a:schemeClr>
              </a:solidFill>
              <a:latin typeface="Montserrat"/>
              <a:sym typeface="Calibri"/>
            </a:endParaRPr>
          </a:p>
        </p:txBody>
      </p:sp>
      <p:sp>
        <p:nvSpPr>
          <p:cNvPr id="20" name="Arrow: Up 19">
            <a:extLst>
              <a:ext uri="{FF2B5EF4-FFF2-40B4-BE49-F238E27FC236}">
                <a16:creationId xmlns:a16="http://schemas.microsoft.com/office/drawing/2014/main" id="{ED7113E0-DCC7-7FDD-4340-87DFBD9505DD}"/>
              </a:ext>
            </a:extLst>
          </p:cNvPr>
          <p:cNvSpPr/>
          <p:nvPr/>
        </p:nvSpPr>
        <p:spPr>
          <a:xfrm>
            <a:off x="10375684" y="5854607"/>
            <a:ext cx="193901" cy="384313"/>
          </a:xfrm>
          <a:prstGeom prst="upArrow">
            <a:avLst/>
          </a:prstGeom>
          <a:ln w="22225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Google Shape;2477;p140">
            <a:extLst>
              <a:ext uri="{FF2B5EF4-FFF2-40B4-BE49-F238E27FC236}">
                <a16:creationId xmlns:a16="http://schemas.microsoft.com/office/drawing/2014/main" id="{5AA4F8AF-0926-6D8D-7B2C-9A9E50C6B391}"/>
              </a:ext>
            </a:extLst>
          </p:cNvPr>
          <p:cNvSpPr txBox="1"/>
          <p:nvPr/>
        </p:nvSpPr>
        <p:spPr>
          <a:xfrm>
            <a:off x="10481901" y="5530559"/>
            <a:ext cx="14901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900" b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59%</a:t>
            </a:r>
            <a:endParaRPr sz="4900" b="1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2" name="Chart 21">
                <a:extLst>
                  <a:ext uri="{FF2B5EF4-FFF2-40B4-BE49-F238E27FC236}">
                    <a16:creationId xmlns:a16="http://schemas.microsoft.com/office/drawing/2014/main" id="{8912E198-07C0-9AB9-8F2D-FFAB6EB6FDEA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542544611"/>
                  </p:ext>
                </p:extLst>
              </p:nvPr>
            </p:nvGraphicFramePr>
            <p:xfrm>
              <a:off x="3134604" y="2490832"/>
              <a:ext cx="6172200" cy="374808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7"/>
              </a:graphicData>
            </a:graphic>
          </p:graphicFrame>
        </mc:Choice>
        <mc:Fallback xmlns="">
          <p:pic>
            <p:nvPicPr>
              <p:cNvPr id="22" name="Chart 21">
                <a:extLst>
                  <a:ext uri="{FF2B5EF4-FFF2-40B4-BE49-F238E27FC236}">
                    <a16:creationId xmlns:a16="http://schemas.microsoft.com/office/drawing/2014/main" id="{8912E198-07C0-9AB9-8F2D-FFAB6EB6FD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34604" y="2490832"/>
                <a:ext cx="6172200" cy="3748088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509ACB0B-5ABD-CB61-A482-6B89443FD7C9}"/>
              </a:ext>
            </a:extLst>
          </p:cNvPr>
          <p:cNvSpPr txBox="1"/>
          <p:nvPr/>
        </p:nvSpPr>
        <p:spPr>
          <a:xfrm>
            <a:off x="4048522" y="6238474"/>
            <a:ext cx="4144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900"/>
              <a:t>*Representação dos integradores com número de acessos &gt;1000</a:t>
            </a:r>
          </a:p>
        </p:txBody>
      </p:sp>
    </p:spTree>
    <p:extLst>
      <p:ext uri="{BB962C8B-B14F-4D97-AF65-F5344CB8AC3E}">
        <p14:creationId xmlns:p14="http://schemas.microsoft.com/office/powerpoint/2010/main" val="19367827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4484D6-0648-5784-A721-AF29EA2D566D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Google Shape;2300;p134">
            <a:extLst>
              <a:ext uri="{FF2B5EF4-FFF2-40B4-BE49-F238E27FC236}">
                <a16:creationId xmlns:a16="http://schemas.microsoft.com/office/drawing/2014/main" id="{3A60CE6C-6B78-C637-7398-B7344A8C340C}"/>
              </a:ext>
            </a:extLst>
          </p:cNvPr>
          <p:cNvSpPr txBox="1">
            <a:spLocks/>
          </p:cNvSpPr>
          <p:nvPr/>
        </p:nvSpPr>
        <p:spPr>
          <a:xfrm>
            <a:off x="225575" y="241348"/>
            <a:ext cx="10881300" cy="7635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PT" sz="3700">
                <a:solidFill>
                  <a:schemeClr val="accent5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Integrações </a:t>
            </a:r>
            <a:r>
              <a:rPr lang="pt-PT" sz="3700" b="1">
                <a:solidFill>
                  <a:schemeClr val="accent5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CIÊNCIA</a:t>
            </a:r>
            <a:r>
              <a:rPr lang="pt-PT" sz="3700">
                <a:solidFill>
                  <a:schemeClr val="accent5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VITAE | </a:t>
            </a:r>
            <a:r>
              <a:rPr lang="pt-PT" sz="3300">
                <a:solidFill>
                  <a:schemeClr val="accent5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casos de uso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4E119610-D81D-8040-5B87-1D326776BC59}"/>
              </a:ext>
            </a:extLst>
          </p:cNvPr>
          <p:cNvSpPr/>
          <p:nvPr/>
        </p:nvSpPr>
        <p:spPr>
          <a:xfrm>
            <a:off x="2895286" y="1416287"/>
            <a:ext cx="2152650" cy="1800225"/>
          </a:xfrm>
          <a:prstGeom prst="hexagon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A81FC1-C203-3042-8993-CCF8263249D9}"/>
              </a:ext>
            </a:extLst>
          </p:cNvPr>
          <p:cNvSpPr txBox="1"/>
          <p:nvPr/>
        </p:nvSpPr>
        <p:spPr>
          <a:xfrm>
            <a:off x="4579726" y="1451449"/>
            <a:ext cx="452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800">
                <a:latin typeface="Montserrat"/>
              </a:rPr>
              <a:t>Transferência de informação curricular CRIS:</a:t>
            </a:r>
            <a:r>
              <a:rPr lang="pt-PT" sz="1800" b="1">
                <a:latin typeface="Montserrat"/>
              </a:rPr>
              <a:t>CIÊNCIA</a:t>
            </a:r>
            <a:r>
              <a:rPr lang="pt-PT" sz="1800">
                <a:latin typeface="Montserrat"/>
              </a:rPr>
              <a:t>VITAE</a:t>
            </a:r>
          </a:p>
        </p:txBody>
      </p:sp>
      <p:pic>
        <p:nvPicPr>
          <p:cNvPr id="36" name="Google Shape;796;p92">
            <a:extLst>
              <a:ext uri="{FF2B5EF4-FFF2-40B4-BE49-F238E27FC236}">
                <a16:creationId xmlns:a16="http://schemas.microsoft.com/office/drawing/2014/main" id="{756BFE22-E140-FBC4-D467-347C6654AC3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73400" y="1808716"/>
            <a:ext cx="951883" cy="458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36" descr="Logo&#10;&#10;Description automatically generated">
            <a:extLst>
              <a:ext uri="{FF2B5EF4-FFF2-40B4-BE49-F238E27FC236}">
                <a16:creationId xmlns:a16="http://schemas.microsoft.com/office/drawing/2014/main" id="{82BDD68D-1018-512A-034F-4E11BB740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286" y="2827749"/>
            <a:ext cx="1184059" cy="30059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12A0AFB-1846-E546-FA9D-F20FA289AB0F}"/>
              </a:ext>
            </a:extLst>
          </p:cNvPr>
          <p:cNvSpPr txBox="1"/>
          <p:nvPr/>
        </p:nvSpPr>
        <p:spPr>
          <a:xfrm>
            <a:off x="3441988" y="5624961"/>
            <a:ext cx="1813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>
                <a:latin typeface="Montserrat"/>
              </a:rPr>
              <a:t>Inquéritos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A7BC0BC-5A9A-ED22-241F-E06BEA009B62}"/>
              </a:ext>
            </a:extLst>
          </p:cNvPr>
          <p:cNvGrpSpPr/>
          <p:nvPr/>
        </p:nvGrpSpPr>
        <p:grpSpPr>
          <a:xfrm>
            <a:off x="4730153" y="4443548"/>
            <a:ext cx="2152650" cy="1800225"/>
            <a:chOff x="5101942" y="4891223"/>
            <a:chExt cx="2152650" cy="1800225"/>
          </a:xfrm>
        </p:grpSpPr>
        <p:sp>
          <p:nvSpPr>
            <p:cNvPr id="48" name="Hexagon 47">
              <a:extLst>
                <a:ext uri="{FF2B5EF4-FFF2-40B4-BE49-F238E27FC236}">
                  <a16:creationId xmlns:a16="http://schemas.microsoft.com/office/drawing/2014/main" id="{AF99222A-BCCE-55D4-D957-E251940E8582}"/>
                </a:ext>
              </a:extLst>
            </p:cNvPr>
            <p:cNvSpPr/>
            <p:nvPr/>
          </p:nvSpPr>
          <p:spPr>
            <a:xfrm>
              <a:off x="5101942" y="4891223"/>
              <a:ext cx="2152650" cy="1800225"/>
            </a:xfrm>
            <a:prstGeom prst="hexagon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49" name="Picture 48" descr="Logo&#10;&#10;Description automatically generated">
              <a:extLst>
                <a:ext uri="{FF2B5EF4-FFF2-40B4-BE49-F238E27FC236}">
                  <a16:creationId xmlns:a16="http://schemas.microsoft.com/office/drawing/2014/main" id="{2B20571A-730E-6416-7B21-9008B65CD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0846" y="5411625"/>
              <a:ext cx="1520013" cy="557613"/>
            </a:xfrm>
            <a:prstGeom prst="rect">
              <a:avLst/>
            </a:prstGeom>
          </p:spPr>
        </p:pic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560D742B-7EEC-2AB1-9451-D763FA7470E4}"/>
              </a:ext>
            </a:extLst>
          </p:cNvPr>
          <p:cNvSpPr txBox="1"/>
          <p:nvPr/>
        </p:nvSpPr>
        <p:spPr>
          <a:xfrm>
            <a:off x="9985136" y="5667022"/>
            <a:ext cx="1614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>
                <a:latin typeface="Montserrat"/>
              </a:rPr>
              <a:t>(…)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F2EB7B-2940-AAB1-5FB3-C806F4A16FA2}"/>
              </a:ext>
            </a:extLst>
          </p:cNvPr>
          <p:cNvGrpSpPr/>
          <p:nvPr/>
        </p:nvGrpSpPr>
        <p:grpSpPr>
          <a:xfrm>
            <a:off x="308394" y="3529913"/>
            <a:ext cx="4739542" cy="1800225"/>
            <a:chOff x="308394" y="3529913"/>
            <a:chExt cx="4739542" cy="1800225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123D1AD-CA72-0E07-2C49-3745D192FA55}"/>
                </a:ext>
              </a:extLst>
            </p:cNvPr>
            <p:cNvSpPr txBox="1"/>
            <p:nvPr/>
          </p:nvSpPr>
          <p:spPr>
            <a:xfrm>
              <a:off x="308394" y="3918627"/>
              <a:ext cx="283833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PT" sz="1800">
                  <a:latin typeface="Montserrat"/>
                </a:rPr>
                <a:t>Procedimentos das agências de financiamento</a:t>
              </a:r>
            </a:p>
          </p:txBody>
        </p:sp>
        <p:pic>
          <p:nvPicPr>
            <p:cNvPr id="41" name="Google Shape;2462;p140">
              <a:extLst>
                <a:ext uri="{FF2B5EF4-FFF2-40B4-BE49-F238E27FC236}">
                  <a16:creationId xmlns:a16="http://schemas.microsoft.com/office/drawing/2014/main" id="{4A00D0D9-ED5A-57A0-DB2F-47AC04B31A3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21498" r="63677" b="8747"/>
            <a:stretch/>
          </p:blipFill>
          <p:spPr>
            <a:xfrm>
              <a:off x="3233548" y="3748418"/>
              <a:ext cx="1302832" cy="4292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Picture 41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932AC04F-3944-8347-E023-67718B321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1923" y="4332382"/>
              <a:ext cx="1451416" cy="641450"/>
            </a:xfrm>
            <a:prstGeom prst="rect">
              <a:avLst/>
            </a:prstGeom>
          </p:spPr>
        </p:pic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39654145-7AC1-0E01-9296-B32B1B0CAAA9}"/>
                </a:ext>
              </a:extLst>
            </p:cNvPr>
            <p:cNvSpPr/>
            <p:nvPr/>
          </p:nvSpPr>
          <p:spPr>
            <a:xfrm>
              <a:off x="2895286" y="3529913"/>
              <a:ext cx="2152650" cy="1800225"/>
            </a:xfrm>
            <a:prstGeom prst="hexagon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62" name="Picture 3">
            <a:extLst>
              <a:ext uri="{FF2B5EF4-FFF2-40B4-BE49-F238E27FC236}">
                <a16:creationId xmlns:a16="http://schemas.microsoft.com/office/drawing/2014/main" id="{6A4CD6BC-E577-F8AF-9B3D-96B6F5BE6E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8458" y="1461850"/>
            <a:ext cx="1115626" cy="33575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95A68F6-D67E-9A5E-0A42-07B5DFA76765}"/>
              </a:ext>
            </a:extLst>
          </p:cNvPr>
          <p:cNvGrpSpPr/>
          <p:nvPr/>
        </p:nvGrpSpPr>
        <p:grpSpPr>
          <a:xfrm>
            <a:off x="6843760" y="3998425"/>
            <a:ext cx="5132122" cy="1911379"/>
            <a:chOff x="6843760" y="3998425"/>
            <a:chExt cx="5132122" cy="1911379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302EDD0-1B5E-EE09-3785-0B66A38D314D}"/>
                </a:ext>
              </a:extLst>
            </p:cNvPr>
            <p:cNvGrpSpPr/>
            <p:nvPr/>
          </p:nvGrpSpPr>
          <p:grpSpPr>
            <a:xfrm>
              <a:off x="6843760" y="4109579"/>
              <a:ext cx="2152650" cy="1800225"/>
              <a:chOff x="7215549" y="4557254"/>
              <a:chExt cx="2152650" cy="1800225"/>
            </a:xfrm>
          </p:grpSpPr>
          <p:sp>
            <p:nvSpPr>
              <p:cNvPr id="57" name="Hexagon 56">
                <a:extLst>
                  <a:ext uri="{FF2B5EF4-FFF2-40B4-BE49-F238E27FC236}">
                    <a16:creationId xmlns:a16="http://schemas.microsoft.com/office/drawing/2014/main" id="{D22E09E4-E627-5CDA-4AFF-7F2E975AD2D8}"/>
                  </a:ext>
                </a:extLst>
              </p:cNvPr>
              <p:cNvSpPr/>
              <p:nvPr/>
            </p:nvSpPr>
            <p:spPr>
              <a:xfrm>
                <a:off x="7215549" y="4557254"/>
                <a:ext cx="2152650" cy="1800225"/>
              </a:xfrm>
              <a:prstGeom prst="hexagon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pic>
            <p:nvPicPr>
              <p:cNvPr id="58" name="Google Shape;2467;p140">
                <a:extLst>
                  <a:ext uri="{FF2B5EF4-FFF2-40B4-BE49-F238E27FC236}">
                    <a16:creationId xmlns:a16="http://schemas.microsoft.com/office/drawing/2014/main" id="{1F7AF65F-528C-FEBB-CADF-02BB20259B51}"/>
                  </a:ext>
                </a:extLst>
              </p:cNvPr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7770947" y="4631579"/>
                <a:ext cx="864000" cy="39277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" name="Picture 58" descr="Logo&#10;&#10;Description automatically generated">
                <a:extLst>
                  <a:ext uri="{FF2B5EF4-FFF2-40B4-BE49-F238E27FC236}">
                    <a16:creationId xmlns:a16="http://schemas.microsoft.com/office/drawing/2014/main" id="{C9436EAD-F482-98A0-8EE8-AFA361E72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4698" y="5061681"/>
                <a:ext cx="628750" cy="62875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60" name="Picture 59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C0E6ED2E-2A50-CE99-F6C2-6764A533C5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7174" y="5098933"/>
                <a:ext cx="481252" cy="62538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F03B613A-BBDE-5211-9183-CEAFB0F0C7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80902" y="5715994"/>
                <a:ext cx="1421944" cy="521252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48D8C83-2966-BEC3-BF28-79AC2A0D6591}"/>
                </a:ext>
              </a:extLst>
            </p:cNvPr>
            <p:cNvSpPr txBox="1"/>
            <p:nvPr/>
          </p:nvSpPr>
          <p:spPr>
            <a:xfrm>
              <a:off x="8681906" y="3998425"/>
              <a:ext cx="329397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000">
                  <a:latin typeface="Montserrat"/>
                </a:rPr>
                <a:t>Relatório de Atividades/Avaliação Colaboradores</a:t>
              </a:r>
            </a:p>
          </p:txBody>
        </p:sp>
      </p:grpSp>
      <p:pic>
        <p:nvPicPr>
          <p:cNvPr id="1024" name="Picture 1023" descr="A picture containing text, font, symbol, logo&#10;&#10;Description automatically generated">
            <a:extLst>
              <a:ext uri="{FF2B5EF4-FFF2-40B4-BE49-F238E27FC236}">
                <a16:creationId xmlns:a16="http://schemas.microsoft.com/office/drawing/2014/main" id="{9879904F-6AFA-87A7-1B81-5134B7C7D2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879" y="2112690"/>
            <a:ext cx="1115626" cy="43265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C11BE6C-4025-EBCD-7AF7-2D9C74AEC430}"/>
              </a:ext>
            </a:extLst>
          </p:cNvPr>
          <p:cNvGrpSpPr/>
          <p:nvPr/>
        </p:nvGrpSpPr>
        <p:grpSpPr>
          <a:xfrm>
            <a:off x="4752738" y="2445759"/>
            <a:ext cx="5214797" cy="1800225"/>
            <a:chOff x="4752738" y="2445759"/>
            <a:chExt cx="5214797" cy="1800225"/>
          </a:xfrm>
        </p:grpSpPr>
        <p:sp>
          <p:nvSpPr>
            <p:cNvPr id="40" name="Hexagon 39">
              <a:extLst>
                <a:ext uri="{FF2B5EF4-FFF2-40B4-BE49-F238E27FC236}">
                  <a16:creationId xmlns:a16="http://schemas.microsoft.com/office/drawing/2014/main" id="{4FF2B7F3-B7EC-6DA0-1F6F-0FDA5DEF053A}"/>
                </a:ext>
              </a:extLst>
            </p:cNvPr>
            <p:cNvSpPr/>
            <p:nvPr/>
          </p:nvSpPr>
          <p:spPr>
            <a:xfrm>
              <a:off x="4752738" y="2445759"/>
              <a:ext cx="2152650" cy="1800225"/>
            </a:xfrm>
            <a:prstGeom prst="hexagon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49EEB3C-77AA-DDBD-47D1-F11728FEF78A}"/>
                </a:ext>
              </a:extLst>
            </p:cNvPr>
            <p:cNvSpPr txBox="1"/>
            <p:nvPr/>
          </p:nvSpPr>
          <p:spPr>
            <a:xfrm>
              <a:off x="6936535" y="2548796"/>
              <a:ext cx="3031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000">
                  <a:latin typeface="Montserrat"/>
                </a:rPr>
                <a:t>Diretório de investigadores/Portais de Investigação</a:t>
              </a:r>
            </a:p>
          </p:txBody>
        </p:sp>
        <p:pic>
          <p:nvPicPr>
            <p:cNvPr id="53" name="Picture 5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EDF32E87-C330-93E8-5804-E29469C56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5291" y="2528573"/>
              <a:ext cx="1024446" cy="452752"/>
            </a:xfrm>
            <a:prstGeom prst="rect">
              <a:avLst/>
            </a:prstGeom>
          </p:spPr>
        </p:pic>
        <p:pic>
          <p:nvPicPr>
            <p:cNvPr id="54" name="Picture 5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541B465-9BD4-A892-20BA-F1956725C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9441" y="3613915"/>
              <a:ext cx="829896" cy="199320"/>
            </a:xfrm>
            <a:prstGeom prst="rect">
              <a:avLst/>
            </a:prstGeom>
          </p:spPr>
        </p:pic>
        <p:pic>
          <p:nvPicPr>
            <p:cNvPr id="55" name="Picture 54" descr="Icon&#10;&#10;Description automatically generated">
              <a:extLst>
                <a:ext uri="{FF2B5EF4-FFF2-40B4-BE49-F238E27FC236}">
                  <a16:creationId xmlns:a16="http://schemas.microsoft.com/office/drawing/2014/main" id="{341D3A99-8D7E-043C-CB0C-0BE8D6473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397" y="3038845"/>
              <a:ext cx="964439" cy="450833"/>
            </a:xfrm>
            <a:prstGeom prst="rect">
              <a:avLst/>
            </a:prstGeom>
          </p:spPr>
        </p:pic>
        <p:pic>
          <p:nvPicPr>
            <p:cNvPr id="1027" name="Picture 1026" descr="A picture containing text, font, graphics, logo&#10;&#10;Description automatically generated">
              <a:extLst>
                <a:ext uri="{FF2B5EF4-FFF2-40B4-BE49-F238E27FC236}">
                  <a16:creationId xmlns:a16="http://schemas.microsoft.com/office/drawing/2014/main" id="{046CF588-ADB4-2112-B103-DE58D6444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3865" y="3909013"/>
              <a:ext cx="908939" cy="329857"/>
            </a:xfrm>
            <a:prstGeom prst="rect">
              <a:avLst/>
            </a:prstGeom>
          </p:spPr>
        </p:pic>
        <p:pic>
          <p:nvPicPr>
            <p:cNvPr id="1028" name="Picture 1027" descr="A picture containing symbol, text, screenshot, font&#10;&#10;Description automatically generated">
              <a:extLst>
                <a:ext uri="{FF2B5EF4-FFF2-40B4-BE49-F238E27FC236}">
                  <a16:creationId xmlns:a16="http://schemas.microsoft.com/office/drawing/2014/main" id="{01C87D23-3D86-224E-F970-5F9DDED65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3024" y="3043656"/>
              <a:ext cx="638401" cy="638401"/>
            </a:xfrm>
            <a:prstGeom prst="rect">
              <a:avLst/>
            </a:prstGeom>
          </p:spPr>
        </p:pic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27A3DDF6-6CD5-2DD8-2275-8E4BB323CDF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70321" y="2465802"/>
            <a:ext cx="828174" cy="31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9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4484D6-0648-5784-A721-AF29EA2D566D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Google Shape;2300;p134">
            <a:extLst>
              <a:ext uri="{FF2B5EF4-FFF2-40B4-BE49-F238E27FC236}">
                <a16:creationId xmlns:a16="http://schemas.microsoft.com/office/drawing/2014/main" id="{3A60CE6C-6B78-C637-7398-B7344A8C340C}"/>
              </a:ext>
            </a:extLst>
          </p:cNvPr>
          <p:cNvSpPr txBox="1">
            <a:spLocks/>
          </p:cNvSpPr>
          <p:nvPr/>
        </p:nvSpPr>
        <p:spPr>
          <a:xfrm>
            <a:off x="225575" y="241348"/>
            <a:ext cx="10881300" cy="7635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PT" sz="3700">
                <a:solidFill>
                  <a:schemeClr val="accent5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Integrações </a:t>
            </a:r>
            <a:r>
              <a:rPr lang="pt-PT" sz="3700" b="1">
                <a:solidFill>
                  <a:schemeClr val="accent5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CIÊNCIA</a:t>
            </a:r>
            <a:r>
              <a:rPr lang="pt-PT" sz="3700">
                <a:solidFill>
                  <a:schemeClr val="accent5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VITAE | </a:t>
            </a:r>
            <a:r>
              <a:rPr lang="pt-PT" sz="3300">
                <a:solidFill>
                  <a:schemeClr val="accent5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casos de uso</a:t>
            </a: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3E3714C7-7F1B-4B6B-3611-EEEDC5A19D78}"/>
              </a:ext>
            </a:extLst>
          </p:cNvPr>
          <p:cNvSpPr/>
          <p:nvPr/>
        </p:nvSpPr>
        <p:spPr>
          <a:xfrm>
            <a:off x="2895286" y="2497007"/>
            <a:ext cx="2152650" cy="1800225"/>
          </a:xfrm>
          <a:prstGeom prst="hexagon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7CA09E-A48A-7B36-A8EE-D0C313BFBF71}"/>
              </a:ext>
            </a:extLst>
          </p:cNvPr>
          <p:cNvSpPr txBox="1"/>
          <p:nvPr/>
        </p:nvSpPr>
        <p:spPr>
          <a:xfrm>
            <a:off x="4579726" y="2532169"/>
            <a:ext cx="452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800">
                <a:latin typeface="Montserrat"/>
              </a:rPr>
              <a:t>Transferência de informação curricular CRIS:</a:t>
            </a:r>
            <a:r>
              <a:rPr lang="pt-PT" sz="1800" b="1">
                <a:latin typeface="Montserrat"/>
              </a:rPr>
              <a:t>CIÊNCIA</a:t>
            </a:r>
            <a:r>
              <a:rPr lang="pt-PT" sz="1800">
                <a:latin typeface="Montserrat"/>
              </a:rPr>
              <a:t>VITAE</a:t>
            </a:r>
          </a:p>
        </p:txBody>
      </p:sp>
      <p:pic>
        <p:nvPicPr>
          <p:cNvPr id="5" name="Google Shape;796;p92">
            <a:extLst>
              <a:ext uri="{FF2B5EF4-FFF2-40B4-BE49-F238E27FC236}">
                <a16:creationId xmlns:a16="http://schemas.microsoft.com/office/drawing/2014/main" id="{BC7690BC-54DC-40BA-CB08-69DDA18601E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40552" y="2659083"/>
            <a:ext cx="1176677" cy="6463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Hexagon 5">
            <a:extLst>
              <a:ext uri="{FF2B5EF4-FFF2-40B4-BE49-F238E27FC236}">
                <a16:creationId xmlns:a16="http://schemas.microsoft.com/office/drawing/2014/main" id="{F02A3275-6C66-3D49-6334-9830BACC1169}"/>
              </a:ext>
            </a:extLst>
          </p:cNvPr>
          <p:cNvSpPr/>
          <p:nvPr/>
        </p:nvSpPr>
        <p:spPr>
          <a:xfrm>
            <a:off x="4752738" y="3526479"/>
            <a:ext cx="2152650" cy="1800225"/>
          </a:xfrm>
          <a:prstGeom prst="hexag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55F5E8-8BE6-82C7-68CD-49D68116780C}"/>
              </a:ext>
            </a:extLst>
          </p:cNvPr>
          <p:cNvSpPr txBox="1"/>
          <p:nvPr/>
        </p:nvSpPr>
        <p:spPr>
          <a:xfrm>
            <a:off x="6936535" y="3629516"/>
            <a:ext cx="303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>
                <a:latin typeface="Montserrat"/>
              </a:rPr>
              <a:t>Diretório de investigadores/Portais de Investigação</a:t>
            </a:r>
          </a:p>
        </p:txBody>
      </p:sp>
      <p:pic>
        <p:nvPicPr>
          <p:cNvPr id="9" name="Picture 8" descr="A picture containing text, font, symbol, logo&#10;&#10;Description automatically generated">
            <a:extLst>
              <a:ext uri="{FF2B5EF4-FFF2-40B4-BE49-F238E27FC236}">
                <a16:creationId xmlns:a16="http://schemas.microsoft.com/office/drawing/2014/main" id="{797BA6A9-5CAD-E872-2F0D-A7E6D20E0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411" y="3225446"/>
            <a:ext cx="1326005" cy="514240"/>
          </a:xfrm>
          <a:prstGeom prst="rect">
            <a:avLst/>
          </a:prstGeom>
        </p:spPr>
      </p:pic>
      <p:pic>
        <p:nvPicPr>
          <p:cNvPr id="11" name="Picture 10" descr="A picture containing symbol, text, screenshot, font&#10;&#10;Description automatically generated">
            <a:extLst>
              <a:ext uri="{FF2B5EF4-FFF2-40B4-BE49-F238E27FC236}">
                <a16:creationId xmlns:a16="http://schemas.microsoft.com/office/drawing/2014/main" id="{8852CB21-E245-8612-D847-77C3144A3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905" y="3526479"/>
            <a:ext cx="908939" cy="908939"/>
          </a:xfrm>
          <a:prstGeom prst="rect">
            <a:avLst/>
          </a:prstGeom>
        </p:spPr>
      </p:pic>
      <p:pic>
        <p:nvPicPr>
          <p:cNvPr id="12" name="Picture 11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E44C4456-E01F-2346-403C-E5DA679CCC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061" y="4580257"/>
            <a:ext cx="1333994" cy="484111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568D6986-FA7D-1E5F-2A67-BB0C1A5ABD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0769" y="3709065"/>
            <a:ext cx="1149016" cy="43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9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378FB5-3716-899D-B955-482635C16409}"/>
              </a:ext>
            </a:extLst>
          </p:cNvPr>
          <p:cNvSpPr/>
          <p:nvPr/>
        </p:nvSpPr>
        <p:spPr>
          <a:xfrm>
            <a:off x="9818914" y="0"/>
            <a:ext cx="2373086" cy="1741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8C611F-BED5-93E8-01CE-E08CB6FD3A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3686" t="5183" r="3258" b="4325"/>
          <a:stretch/>
        </p:blipFill>
        <p:spPr>
          <a:xfrm>
            <a:off x="10197206" y="249469"/>
            <a:ext cx="1616502" cy="16165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E598FA-E116-8752-17AC-A2C9335F5D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3686" t="5183" r="3258" b="4325"/>
          <a:stretch/>
        </p:blipFill>
        <p:spPr>
          <a:xfrm>
            <a:off x="8341212" y="223588"/>
            <a:ext cx="1616502" cy="16165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D9858B-9F62-8972-8E58-C3C94F5236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3686" t="5183" r="3258" b="4325"/>
          <a:stretch/>
        </p:blipFill>
        <p:spPr>
          <a:xfrm>
            <a:off x="6247251" y="223588"/>
            <a:ext cx="1616502" cy="1616501"/>
          </a:xfrm>
          <a:prstGeom prst="rect">
            <a:avLst/>
          </a:prstGeom>
        </p:spPr>
      </p:pic>
      <p:sp>
        <p:nvSpPr>
          <p:cNvPr id="7" name="Google Shape;806;p87">
            <a:extLst>
              <a:ext uri="{FF2B5EF4-FFF2-40B4-BE49-F238E27FC236}">
                <a16:creationId xmlns:a16="http://schemas.microsoft.com/office/drawing/2014/main" id="{6A8E1A94-7807-EE56-C145-1F9C2B09A0DD}"/>
              </a:ext>
            </a:extLst>
          </p:cNvPr>
          <p:cNvSpPr txBox="1"/>
          <p:nvPr/>
        </p:nvSpPr>
        <p:spPr>
          <a:xfrm>
            <a:off x="6531627" y="655563"/>
            <a:ext cx="514766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7200" b="1" i="1">
                <a:latin typeface="Montserrat"/>
                <a:ea typeface="Montserrat"/>
                <a:cs typeface="Montserrat"/>
                <a:sym typeface="Montserrat"/>
              </a:rPr>
              <a:t>Obrigada!</a:t>
            </a:r>
            <a:endParaRPr lang="pt-PT" sz="7200" b="1" i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FA02C6-4C8D-5D07-F72F-1C5733CE110F}"/>
              </a:ext>
            </a:extLst>
          </p:cNvPr>
          <p:cNvGrpSpPr/>
          <p:nvPr/>
        </p:nvGrpSpPr>
        <p:grpSpPr>
          <a:xfrm>
            <a:off x="380548" y="2986150"/>
            <a:ext cx="3075665" cy="1012500"/>
            <a:chOff x="4176135" y="2028800"/>
            <a:chExt cx="3075665" cy="1012500"/>
          </a:xfrm>
        </p:grpSpPr>
        <p:pic>
          <p:nvPicPr>
            <p:cNvPr id="9" name="Google Shape;2676;p148">
              <a:extLst>
                <a:ext uri="{FF2B5EF4-FFF2-40B4-BE49-F238E27FC236}">
                  <a16:creationId xmlns:a16="http://schemas.microsoft.com/office/drawing/2014/main" id="{B9FD1BF0-B21A-289C-B5E5-36B161C7F6F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8848" b="8840"/>
            <a:stretch/>
          </p:blipFill>
          <p:spPr>
            <a:xfrm>
              <a:off x="4176135" y="2132433"/>
              <a:ext cx="952273" cy="8741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2677;p148">
              <a:extLst>
                <a:ext uri="{FF2B5EF4-FFF2-40B4-BE49-F238E27FC236}">
                  <a16:creationId xmlns:a16="http://schemas.microsoft.com/office/drawing/2014/main" id="{706047A0-A8E2-4395-E3C5-D6BF1375DBC0}"/>
                </a:ext>
              </a:extLst>
            </p:cNvPr>
            <p:cNvSpPr txBox="1"/>
            <p:nvPr/>
          </p:nvSpPr>
          <p:spPr>
            <a:xfrm>
              <a:off x="5104100" y="2028800"/>
              <a:ext cx="2147700" cy="101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pt-PT" sz="1300" b="1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Pedro Lopes</a:t>
              </a:r>
              <a:endPara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PT" sz="1200" b="0" i="1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Gestor de Produto (SCRUM Master)</a:t>
              </a:r>
              <a:r>
                <a:rPr lang="pt-PT" sz="1200" b="0" i="1" u="none" strike="noStrike" cap="none">
                  <a:solidFill>
                    <a:srgbClr val="FF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</a:t>
              </a:r>
              <a:endParaRPr sz="1900" b="0" i="1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11" name="Google Shape;2697;p148">
              <a:extLst>
                <a:ext uri="{FF2B5EF4-FFF2-40B4-BE49-F238E27FC236}">
                  <a16:creationId xmlns:a16="http://schemas.microsoft.com/office/drawing/2014/main" id="{B75492A7-6A2E-86B4-C79D-4252201EE01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217319" y="2798567"/>
              <a:ext cx="196765" cy="1385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2704;p148">
              <a:extLst>
                <a:ext uri="{FF2B5EF4-FFF2-40B4-BE49-F238E27FC236}">
                  <a16:creationId xmlns:a16="http://schemas.microsoft.com/office/drawing/2014/main" id="{8A5EA349-69B6-8220-BA30-1F41A912A2B1}"/>
                </a:ext>
              </a:extLst>
            </p:cNvPr>
            <p:cNvSpPr txBox="1"/>
            <p:nvPr/>
          </p:nvSpPr>
          <p:spPr>
            <a:xfrm>
              <a:off x="5341083" y="2679967"/>
              <a:ext cx="1673700" cy="25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1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5F1A-7967-3447</a:t>
              </a:r>
              <a:endParaRPr sz="11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2686;p148">
            <a:extLst>
              <a:ext uri="{FF2B5EF4-FFF2-40B4-BE49-F238E27FC236}">
                <a16:creationId xmlns:a16="http://schemas.microsoft.com/office/drawing/2014/main" id="{43A317EB-3D25-B290-DEB8-312573720321}"/>
              </a:ext>
            </a:extLst>
          </p:cNvPr>
          <p:cNvGrpSpPr/>
          <p:nvPr/>
        </p:nvGrpSpPr>
        <p:grpSpPr>
          <a:xfrm>
            <a:off x="380549" y="4208427"/>
            <a:ext cx="3075664" cy="1047093"/>
            <a:chOff x="1084094" y="3369212"/>
            <a:chExt cx="2306806" cy="785338"/>
          </a:xfrm>
        </p:grpSpPr>
        <p:pic>
          <p:nvPicPr>
            <p:cNvPr id="18" name="Google Shape;2687;p148">
              <a:extLst>
                <a:ext uri="{FF2B5EF4-FFF2-40B4-BE49-F238E27FC236}">
                  <a16:creationId xmlns:a16="http://schemas.microsoft.com/office/drawing/2014/main" id="{9A6602FB-D3C7-B25B-913E-6BA5496DEB3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5776" b="5891"/>
            <a:stretch/>
          </p:blipFill>
          <p:spPr>
            <a:xfrm>
              <a:off x="1084094" y="3369212"/>
              <a:ext cx="677923" cy="6395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2688;p148">
              <a:extLst>
                <a:ext uri="{FF2B5EF4-FFF2-40B4-BE49-F238E27FC236}">
                  <a16:creationId xmlns:a16="http://schemas.microsoft.com/office/drawing/2014/main" id="{9042B6E9-794E-219C-70F4-85585666CA4F}"/>
                </a:ext>
              </a:extLst>
            </p:cNvPr>
            <p:cNvSpPr txBox="1"/>
            <p:nvPr/>
          </p:nvSpPr>
          <p:spPr>
            <a:xfrm>
              <a:off x="1731300" y="3395250"/>
              <a:ext cx="1659600" cy="75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pt-PT" sz="1300" b="1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Ricardo Pereira</a:t>
              </a:r>
              <a:endPara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PT" sz="1200" i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Analista-programador</a:t>
              </a:r>
              <a:r>
                <a:rPr lang="pt-PT" sz="1200" i="1">
                  <a:solidFill>
                    <a:srgbClr val="FF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</a:t>
              </a:r>
              <a:endParaRPr sz="1900" i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i="1"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5" name="Google Shape;2705;p148">
            <a:extLst>
              <a:ext uri="{FF2B5EF4-FFF2-40B4-BE49-F238E27FC236}">
                <a16:creationId xmlns:a16="http://schemas.microsoft.com/office/drawing/2014/main" id="{F40ACA4B-876D-C139-6527-488A21DA257B}"/>
              </a:ext>
            </a:extLst>
          </p:cNvPr>
          <p:cNvSpPr txBox="1"/>
          <p:nvPr/>
        </p:nvSpPr>
        <p:spPr>
          <a:xfrm>
            <a:off x="1533468" y="4659384"/>
            <a:ext cx="1673700" cy="2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FE1F-ACA0-C553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" name="Google Shape;2700;p148">
            <a:extLst>
              <a:ext uri="{FF2B5EF4-FFF2-40B4-BE49-F238E27FC236}">
                <a16:creationId xmlns:a16="http://schemas.microsoft.com/office/drawing/2014/main" id="{3AC41467-C917-AFC0-3E1C-952D5F5408F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2981" y="4785534"/>
            <a:ext cx="196765" cy="13853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669;p148">
            <a:extLst>
              <a:ext uri="{FF2B5EF4-FFF2-40B4-BE49-F238E27FC236}">
                <a16:creationId xmlns:a16="http://schemas.microsoft.com/office/drawing/2014/main" id="{8C634252-96B8-E936-03F3-833119A10578}"/>
              </a:ext>
            </a:extLst>
          </p:cNvPr>
          <p:cNvSpPr txBox="1"/>
          <p:nvPr/>
        </p:nvSpPr>
        <p:spPr>
          <a:xfrm>
            <a:off x="5190176" y="5644064"/>
            <a:ext cx="145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702;p148">
            <a:extLst>
              <a:ext uri="{FF2B5EF4-FFF2-40B4-BE49-F238E27FC236}">
                <a16:creationId xmlns:a16="http://schemas.microsoft.com/office/drawing/2014/main" id="{807689E6-300F-CDA3-6AF2-F337A4ABBE6D}"/>
              </a:ext>
            </a:extLst>
          </p:cNvPr>
          <p:cNvSpPr txBox="1"/>
          <p:nvPr/>
        </p:nvSpPr>
        <p:spPr>
          <a:xfrm>
            <a:off x="4631577" y="4173744"/>
            <a:ext cx="21477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PT" sz="13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António Lopes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PT" sz="1200" b="0" i="1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Analista-programador</a:t>
            </a:r>
            <a:r>
              <a:rPr lang="pt-PT" sz="1200" b="0" i="1" u="none" strike="noStrike" cap="none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sz="1900" b="0" i="1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72ADAB4-7809-8A49-C596-C6CADA534F54}"/>
              </a:ext>
            </a:extLst>
          </p:cNvPr>
          <p:cNvGrpSpPr/>
          <p:nvPr/>
        </p:nvGrpSpPr>
        <p:grpSpPr>
          <a:xfrm>
            <a:off x="3689674" y="4262475"/>
            <a:ext cx="2817322" cy="793818"/>
            <a:chOff x="2932041" y="4863596"/>
            <a:chExt cx="2817322" cy="793818"/>
          </a:xfrm>
        </p:grpSpPr>
        <p:pic>
          <p:nvPicPr>
            <p:cNvPr id="30" name="Google Shape;2701;p148">
              <a:extLst>
                <a:ext uri="{FF2B5EF4-FFF2-40B4-BE49-F238E27FC236}">
                  <a16:creationId xmlns:a16="http://schemas.microsoft.com/office/drawing/2014/main" id="{C8455A18-3240-55C1-5561-A840C43FA928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r="7706" b="6393"/>
            <a:stretch/>
          </p:blipFill>
          <p:spPr>
            <a:xfrm>
              <a:off x="2932041" y="4863596"/>
              <a:ext cx="941903" cy="7938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2703;p148">
              <a:extLst>
                <a:ext uri="{FF2B5EF4-FFF2-40B4-BE49-F238E27FC236}">
                  <a16:creationId xmlns:a16="http://schemas.microsoft.com/office/drawing/2014/main" id="{A6421F97-EA22-ED7E-A958-A4D2E7A5956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961368" y="5441577"/>
              <a:ext cx="196765" cy="1385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Google Shape;2713;p148">
              <a:extLst>
                <a:ext uri="{FF2B5EF4-FFF2-40B4-BE49-F238E27FC236}">
                  <a16:creationId xmlns:a16="http://schemas.microsoft.com/office/drawing/2014/main" id="{38EEDFD2-3E80-84B2-2F51-D32BFE0DA5DC}"/>
                </a:ext>
              </a:extLst>
            </p:cNvPr>
            <p:cNvSpPr txBox="1"/>
            <p:nvPr/>
          </p:nvSpPr>
          <p:spPr>
            <a:xfrm>
              <a:off x="4075663" y="5294001"/>
              <a:ext cx="1673700" cy="25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1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641D-800E-0311</a:t>
              </a:r>
              <a:endParaRPr sz="1100"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34" name="Picture 2">
            <a:extLst>
              <a:ext uri="{FF2B5EF4-FFF2-40B4-BE49-F238E27FC236}">
                <a16:creationId xmlns:a16="http://schemas.microsoft.com/office/drawing/2014/main" id="{CFA7C81F-C640-5558-3513-E4257C5F9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888" y="3053894"/>
            <a:ext cx="861436" cy="86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10AAC54-CF7F-AB28-CEAE-A691DC420D4D}"/>
              </a:ext>
            </a:extLst>
          </p:cNvPr>
          <p:cNvGrpSpPr/>
          <p:nvPr/>
        </p:nvGrpSpPr>
        <p:grpSpPr>
          <a:xfrm>
            <a:off x="6506996" y="2975921"/>
            <a:ext cx="2989386" cy="1012500"/>
            <a:chOff x="3855005" y="3163930"/>
            <a:chExt cx="2989386" cy="1012500"/>
          </a:xfrm>
        </p:grpSpPr>
        <p:pic>
          <p:nvPicPr>
            <p:cNvPr id="35" name="Picture 3">
              <a:extLst>
                <a:ext uri="{FF2B5EF4-FFF2-40B4-BE49-F238E27FC236}">
                  <a16:creationId xmlns:a16="http://schemas.microsoft.com/office/drawing/2014/main" id="{ABDF5068-80A3-7A99-8FE4-5C1FFC67FA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855005" y="3172842"/>
              <a:ext cx="766199" cy="797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Google Shape;2675;p148">
              <a:extLst>
                <a:ext uri="{FF2B5EF4-FFF2-40B4-BE49-F238E27FC236}">
                  <a16:creationId xmlns:a16="http://schemas.microsoft.com/office/drawing/2014/main" id="{746E1C50-FCEF-11DD-39A3-79D8CB7D099B}"/>
                </a:ext>
              </a:extLst>
            </p:cNvPr>
            <p:cNvSpPr txBox="1"/>
            <p:nvPr/>
          </p:nvSpPr>
          <p:spPr>
            <a:xfrm>
              <a:off x="4593019" y="3163930"/>
              <a:ext cx="2251372" cy="101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pt-PT" sz="1300" b="1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Pedro Sobral</a:t>
              </a:r>
              <a:endPara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PT" sz="1200" i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Business </a:t>
              </a:r>
              <a:r>
                <a:rPr lang="pt-PT" sz="1200" i="1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Analyst</a:t>
              </a:r>
              <a:endParaRPr sz="1200" b="0" i="1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PT" sz="11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     3A1B-A5B7-4B36   </a:t>
              </a:r>
              <a:br>
                <a:rPr lang="pt-PT" sz="11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pt-PT" sz="11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     0000-0001-8192-4368</a:t>
              </a:r>
              <a:r>
                <a:rPr lang="pt-PT" sz="12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	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lang="pt-PT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lang="pt-PT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37" name="Google Shape;2703;p148">
            <a:extLst>
              <a:ext uri="{FF2B5EF4-FFF2-40B4-BE49-F238E27FC236}">
                <a16:creationId xmlns:a16="http://schemas.microsoft.com/office/drawing/2014/main" id="{CE2214AC-3225-D78C-7683-05ABB1CA5B0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00995" y="3482171"/>
            <a:ext cx="196765" cy="13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684;p148">
            <a:extLst>
              <a:ext uri="{FF2B5EF4-FFF2-40B4-BE49-F238E27FC236}">
                <a16:creationId xmlns:a16="http://schemas.microsoft.com/office/drawing/2014/main" id="{DDB3845E-3BF6-4720-208C-53C3DA080FA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34102" r="36657"/>
          <a:stretch/>
        </p:blipFill>
        <p:spPr>
          <a:xfrm>
            <a:off x="7395548" y="3633508"/>
            <a:ext cx="212534" cy="252547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2675;p148">
            <a:extLst>
              <a:ext uri="{FF2B5EF4-FFF2-40B4-BE49-F238E27FC236}">
                <a16:creationId xmlns:a16="http://schemas.microsoft.com/office/drawing/2014/main" id="{5BAAA5AA-873F-7682-0FC9-1E71F41D0E60}"/>
              </a:ext>
            </a:extLst>
          </p:cNvPr>
          <p:cNvSpPr txBox="1"/>
          <p:nvPr/>
        </p:nvSpPr>
        <p:spPr>
          <a:xfrm>
            <a:off x="4399609" y="2951434"/>
            <a:ext cx="2251372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PT" sz="13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Talissa Anger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PT" sz="1200" i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Business </a:t>
            </a:r>
            <a:r>
              <a:rPr lang="pt-PT" sz="1200" i="1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Analyst</a:t>
            </a:r>
            <a:endParaRPr sz="1200" b="0" i="1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PT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     </a:t>
            </a:r>
            <a:br>
              <a:rPr lang="pt-PT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EADE34-7F84-205C-46F4-745CC823A453}"/>
              </a:ext>
            </a:extLst>
          </p:cNvPr>
          <p:cNvSpPr txBox="1"/>
          <p:nvPr/>
        </p:nvSpPr>
        <p:spPr>
          <a:xfrm>
            <a:off x="4657796" y="3647134"/>
            <a:ext cx="274319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100">
                <a:solidFill>
                  <a:srgbClr val="000000"/>
                </a:solidFill>
                <a:latin typeface="Montserrat"/>
              </a:rPr>
              <a:t>0000-0001-6412-975X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EFC23FC-F7C1-0368-E2FD-6AB7D746E0D5}"/>
              </a:ext>
            </a:extLst>
          </p:cNvPr>
          <p:cNvSpPr txBox="1"/>
          <p:nvPr/>
        </p:nvSpPr>
        <p:spPr>
          <a:xfrm>
            <a:off x="4657796" y="3447561"/>
            <a:ext cx="14097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100">
                <a:solidFill>
                  <a:srgbClr val="000000"/>
                </a:solidFill>
                <a:latin typeface="Montserrat"/>
              </a:rPr>
              <a:t>C111-7E23-250D </a:t>
            </a:r>
            <a:endParaRPr lang="en-US" sz="1100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42" name="Google Shape;2703;p148">
            <a:extLst>
              <a:ext uri="{FF2B5EF4-FFF2-40B4-BE49-F238E27FC236}">
                <a16:creationId xmlns:a16="http://schemas.microsoft.com/office/drawing/2014/main" id="{E17F7FC3-5A37-987C-F6E0-3FAFF6DF92C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35771" y="3488232"/>
            <a:ext cx="196765" cy="13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2684;p148">
            <a:extLst>
              <a:ext uri="{FF2B5EF4-FFF2-40B4-BE49-F238E27FC236}">
                <a16:creationId xmlns:a16="http://schemas.microsoft.com/office/drawing/2014/main" id="{0749DB3A-3D4A-B2A3-A63A-2F3FC4774F3B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34102" r="36657"/>
          <a:stretch/>
        </p:blipFill>
        <p:spPr>
          <a:xfrm>
            <a:off x="4530324" y="3639569"/>
            <a:ext cx="212534" cy="2525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" name="Google Shape;2706;p148">
            <a:extLst>
              <a:ext uri="{FF2B5EF4-FFF2-40B4-BE49-F238E27FC236}">
                <a16:creationId xmlns:a16="http://schemas.microsoft.com/office/drawing/2014/main" id="{ECD23E9C-FBCE-5149-26DF-1837BC6197AB}"/>
              </a:ext>
            </a:extLst>
          </p:cNvPr>
          <p:cNvGrpSpPr/>
          <p:nvPr/>
        </p:nvGrpSpPr>
        <p:grpSpPr>
          <a:xfrm>
            <a:off x="6555854" y="4142427"/>
            <a:ext cx="3527622" cy="1181700"/>
            <a:chOff x="7377266" y="5091843"/>
            <a:chExt cx="3286605" cy="1181700"/>
          </a:xfrm>
        </p:grpSpPr>
        <p:sp>
          <p:nvSpPr>
            <p:cNvPr id="45" name="Google Shape;2707;p148">
              <a:extLst>
                <a:ext uri="{FF2B5EF4-FFF2-40B4-BE49-F238E27FC236}">
                  <a16:creationId xmlns:a16="http://schemas.microsoft.com/office/drawing/2014/main" id="{55D0AD88-151C-97BF-FFAA-80514E5286B9}"/>
                </a:ext>
              </a:extLst>
            </p:cNvPr>
            <p:cNvSpPr txBox="1"/>
            <p:nvPr/>
          </p:nvSpPr>
          <p:spPr>
            <a:xfrm>
              <a:off x="8109971" y="5091843"/>
              <a:ext cx="2553900" cy="118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pt-PT" sz="1300" b="1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António Leitão</a:t>
              </a:r>
              <a:endPara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PT" sz="1200" i="1">
                  <a:latin typeface="Montserrat"/>
                  <a:ea typeface="Montserrat"/>
                  <a:cs typeface="Montserrat"/>
                  <a:sym typeface="Montserrat"/>
                </a:rPr>
                <a:t>Operador da </a:t>
              </a:r>
              <a:r>
                <a:rPr lang="pt-PT" sz="1200" b="0" i="1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Equipa de suporte </a:t>
              </a:r>
              <a:r>
                <a:rPr lang="pt-PT" sz="1200" b="1" i="1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CIÊNCIA</a:t>
              </a:r>
              <a:r>
                <a:rPr lang="pt-PT" sz="1200" b="0" i="1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VITAE e CIÊNCIA ID</a:t>
              </a:r>
              <a:endParaRPr sz="19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46" name="Google Shape;2708;p148">
              <a:extLst>
                <a:ext uri="{FF2B5EF4-FFF2-40B4-BE49-F238E27FC236}">
                  <a16:creationId xmlns:a16="http://schemas.microsoft.com/office/drawing/2014/main" id="{A7903B55-7CF7-45EE-822D-CD95BC73250B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b="2229"/>
            <a:stretch/>
          </p:blipFill>
          <p:spPr>
            <a:xfrm flipH="1">
              <a:off x="7377266" y="5255568"/>
              <a:ext cx="732705" cy="9291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2709;p148">
              <a:extLst>
                <a:ext uri="{FF2B5EF4-FFF2-40B4-BE49-F238E27FC236}">
                  <a16:creationId xmlns:a16="http://schemas.microsoft.com/office/drawing/2014/main" id="{F2AFCDDC-664C-47E4-8034-CC22B2B324C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246462" y="5909640"/>
              <a:ext cx="196765" cy="1385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" name="Google Shape;2710;p148">
              <a:extLst>
                <a:ext uri="{FF2B5EF4-FFF2-40B4-BE49-F238E27FC236}">
                  <a16:creationId xmlns:a16="http://schemas.microsoft.com/office/drawing/2014/main" id="{87B06728-A07B-2C26-BDA9-FCAF9CE2932E}"/>
                </a:ext>
              </a:extLst>
            </p:cNvPr>
            <p:cNvSpPr txBox="1"/>
            <p:nvPr/>
          </p:nvSpPr>
          <p:spPr>
            <a:xfrm>
              <a:off x="8419675" y="5771735"/>
              <a:ext cx="1673700" cy="25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2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641D-800E-0311</a:t>
              </a:r>
              <a:endParaRPr sz="1900"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49" name="Google Shape;2715;p148">
            <a:extLst>
              <a:ext uri="{FF2B5EF4-FFF2-40B4-BE49-F238E27FC236}">
                <a16:creationId xmlns:a16="http://schemas.microsoft.com/office/drawing/2014/main" id="{7F0A5FF1-BB33-502A-3610-608A1E56E6CE}"/>
              </a:ext>
            </a:extLst>
          </p:cNvPr>
          <p:cNvGrpSpPr/>
          <p:nvPr/>
        </p:nvGrpSpPr>
        <p:grpSpPr>
          <a:xfrm>
            <a:off x="9221145" y="3001206"/>
            <a:ext cx="2928574" cy="892709"/>
            <a:chOff x="6538455" y="4091394"/>
            <a:chExt cx="2341548" cy="759300"/>
          </a:xfrm>
        </p:grpSpPr>
        <p:pic>
          <p:nvPicPr>
            <p:cNvPr id="50" name="Google Shape;2716;p148">
              <a:extLst>
                <a:ext uri="{FF2B5EF4-FFF2-40B4-BE49-F238E27FC236}">
                  <a16:creationId xmlns:a16="http://schemas.microsoft.com/office/drawing/2014/main" id="{E352FC12-AC0A-70AC-138F-884D13BB8DA5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 l="13111" r="5195"/>
            <a:stretch/>
          </p:blipFill>
          <p:spPr>
            <a:xfrm>
              <a:off x="6538455" y="4127396"/>
              <a:ext cx="665812" cy="6909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" name="Google Shape;2717;p148">
              <a:extLst>
                <a:ext uri="{FF2B5EF4-FFF2-40B4-BE49-F238E27FC236}">
                  <a16:creationId xmlns:a16="http://schemas.microsoft.com/office/drawing/2014/main" id="{E81DC722-63FC-4FE5-21CA-40E441C2706A}"/>
                </a:ext>
              </a:extLst>
            </p:cNvPr>
            <p:cNvSpPr txBox="1"/>
            <p:nvPr/>
          </p:nvSpPr>
          <p:spPr>
            <a:xfrm>
              <a:off x="7220403" y="4091394"/>
              <a:ext cx="1659600" cy="75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pt-PT" sz="1300" b="1">
                  <a:latin typeface="Montserrat"/>
                  <a:ea typeface="Montserrat"/>
                  <a:cs typeface="Montserrat"/>
                  <a:sym typeface="Montserrat"/>
                </a:rPr>
                <a:t>Fernando Ribeiro</a:t>
              </a:r>
              <a:endParaRPr sz="1300" b="1"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pt-PT" sz="1200" i="1">
                  <a:latin typeface="Montserrat"/>
                  <a:ea typeface="Montserrat"/>
                  <a:cs typeface="Montserrat"/>
                  <a:sym typeface="Montserrat"/>
                </a:rPr>
                <a:t>Analista-programador</a:t>
              </a:r>
              <a:endParaRPr sz="1200" i="1"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pt-PT" sz="9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  </a:t>
              </a:r>
              <a:endParaRPr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56501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470;p39">
            <a:extLst>
              <a:ext uri="{FF2B5EF4-FFF2-40B4-BE49-F238E27FC236}">
                <a16:creationId xmlns:a16="http://schemas.microsoft.com/office/drawing/2014/main" id="{8633E073-4AA5-DBAC-48F8-4179B84D10A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10255" t="41717" r="15642" b="44184"/>
          <a:stretch/>
        </p:blipFill>
        <p:spPr>
          <a:xfrm>
            <a:off x="3033456" y="1683337"/>
            <a:ext cx="5347122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FAFFBBC9-452F-DC75-8CAA-98E92570AD8C}"/>
              </a:ext>
            </a:extLst>
          </p:cNvPr>
          <p:cNvSpPr txBox="1">
            <a:spLocks/>
          </p:cNvSpPr>
          <p:nvPr/>
        </p:nvSpPr>
        <p:spPr>
          <a:xfrm>
            <a:off x="622621" y="2829725"/>
            <a:ext cx="10602444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    </a:t>
            </a:r>
            <a:r>
              <a:rPr lang="en-US" sz="3600" err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Melhorias</a:t>
            </a:r>
            <a:r>
              <a:rPr lang="en-US" sz="36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 e </a:t>
            </a:r>
            <a:r>
              <a:rPr lang="en-US" sz="3600" err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Novas</a:t>
            </a:r>
            <a:r>
              <a:rPr lang="en-US" sz="36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3600" err="1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Funcionalidades</a:t>
            </a:r>
            <a:endParaRPr lang="en-US" sz="3600">
              <a:solidFill>
                <a:schemeClr val="accent5">
                  <a:lumMod val="50000"/>
                </a:schemeClr>
              </a:solidFill>
              <a:latin typeface="Montserrat" panose="00000500000000000000" pitchFamily="2" charset="0"/>
            </a:endParaRPr>
          </a:p>
          <a:p>
            <a:pPr algn="ctr"/>
            <a:r>
              <a:rPr lang="en-US" sz="360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2022/2023</a:t>
            </a:r>
          </a:p>
        </p:txBody>
      </p:sp>
    </p:spTree>
    <p:extLst>
      <p:ext uri="{BB962C8B-B14F-4D97-AF65-F5344CB8AC3E}">
        <p14:creationId xmlns:p14="http://schemas.microsoft.com/office/powerpoint/2010/main" val="2695230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D13E17-BCD8-DB6E-28A8-FF8D522DBC46}"/>
              </a:ext>
            </a:extLst>
          </p:cNvPr>
          <p:cNvSpPr/>
          <p:nvPr/>
        </p:nvSpPr>
        <p:spPr>
          <a:xfrm>
            <a:off x="10239274" y="0"/>
            <a:ext cx="1969475" cy="182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CBAEC27-353C-7302-DA6F-C2BBB6DE001B}"/>
              </a:ext>
            </a:extLst>
          </p:cNvPr>
          <p:cNvGrpSpPr/>
          <p:nvPr/>
        </p:nvGrpSpPr>
        <p:grpSpPr>
          <a:xfrm>
            <a:off x="10726114" y="-9984"/>
            <a:ext cx="1447231" cy="1444260"/>
            <a:chOff x="713884" y="2153856"/>
            <a:chExt cx="3165600" cy="3257394"/>
          </a:xfrm>
        </p:grpSpPr>
        <p:sp>
          <p:nvSpPr>
            <p:cNvPr id="43" name="Google Shape;426;p97">
              <a:extLst>
                <a:ext uri="{FF2B5EF4-FFF2-40B4-BE49-F238E27FC236}">
                  <a16:creationId xmlns:a16="http://schemas.microsoft.com/office/drawing/2014/main" id="{E868E178-A312-F6A9-9C61-FBF19A50B66E}"/>
                </a:ext>
              </a:extLst>
            </p:cNvPr>
            <p:cNvSpPr/>
            <p:nvPr/>
          </p:nvSpPr>
          <p:spPr>
            <a:xfrm>
              <a:off x="713884" y="2202050"/>
              <a:ext cx="3165600" cy="32092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0"/>
              </a:pPr>
              <a:endParaRPr lang="en-US" sz="6600" b="1">
                <a:latin typeface="Montserrat"/>
                <a:ea typeface="Montserrat"/>
                <a:cs typeface="Montserrat"/>
              </a:endParaRPr>
            </a:p>
          </p:txBody>
        </p:sp>
        <p:pic>
          <p:nvPicPr>
            <p:cNvPr id="42" name="Picture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7A923AAE-1C4C-AE72-809C-EE5440892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7235" y="2153856"/>
              <a:ext cx="3042212" cy="3042212"/>
            </a:xfrm>
            <a:prstGeom prst="rect">
              <a:avLst/>
            </a:prstGeom>
          </p:spPr>
        </p:pic>
      </p:grpSp>
      <p:sp>
        <p:nvSpPr>
          <p:cNvPr id="3" name="Google Shape;356;p78">
            <a:extLst>
              <a:ext uri="{FF2B5EF4-FFF2-40B4-BE49-F238E27FC236}">
                <a16:creationId xmlns:a16="http://schemas.microsoft.com/office/drawing/2014/main" id="{82E26A96-A2D6-C7A0-BBFC-89D60BBA75E4}"/>
              </a:ext>
            </a:extLst>
          </p:cNvPr>
          <p:cNvSpPr/>
          <p:nvPr/>
        </p:nvSpPr>
        <p:spPr>
          <a:xfrm>
            <a:off x="3104950" y="6201282"/>
            <a:ext cx="5726400" cy="65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358;p78">
            <a:extLst>
              <a:ext uri="{FF2B5EF4-FFF2-40B4-BE49-F238E27FC236}">
                <a16:creationId xmlns:a16="http://schemas.microsoft.com/office/drawing/2014/main" id="{438969F1-C5C2-B301-A30E-801E63DAC9E8}"/>
              </a:ext>
            </a:extLst>
          </p:cNvPr>
          <p:cNvSpPr/>
          <p:nvPr/>
        </p:nvSpPr>
        <p:spPr>
          <a:xfrm rot="16198220">
            <a:off x="5864281" y="2908886"/>
            <a:ext cx="579300" cy="131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99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359;p78">
            <a:extLst>
              <a:ext uri="{FF2B5EF4-FFF2-40B4-BE49-F238E27FC236}">
                <a16:creationId xmlns:a16="http://schemas.microsoft.com/office/drawing/2014/main" id="{A528DA02-C084-B845-4D88-71EA38FAFFDE}"/>
              </a:ext>
            </a:extLst>
          </p:cNvPr>
          <p:cNvSpPr/>
          <p:nvPr/>
        </p:nvSpPr>
        <p:spPr>
          <a:xfrm>
            <a:off x="6623484" y="5245474"/>
            <a:ext cx="2111700" cy="1620300"/>
          </a:xfrm>
          <a:prstGeom prst="ellipse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360;p78">
            <a:extLst>
              <a:ext uri="{FF2B5EF4-FFF2-40B4-BE49-F238E27FC236}">
                <a16:creationId xmlns:a16="http://schemas.microsoft.com/office/drawing/2014/main" id="{BD690971-A846-C047-A8A7-A86B85D1A17C}"/>
              </a:ext>
            </a:extLst>
          </p:cNvPr>
          <p:cNvSpPr/>
          <p:nvPr/>
        </p:nvSpPr>
        <p:spPr>
          <a:xfrm>
            <a:off x="1899167" y="3273558"/>
            <a:ext cx="2111700" cy="1620300"/>
          </a:xfrm>
          <a:prstGeom prst="ellipse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61;p78">
            <a:extLst>
              <a:ext uri="{FF2B5EF4-FFF2-40B4-BE49-F238E27FC236}">
                <a16:creationId xmlns:a16="http://schemas.microsoft.com/office/drawing/2014/main" id="{B1E4268E-349B-A206-5E52-C7004496E5CF}"/>
              </a:ext>
            </a:extLst>
          </p:cNvPr>
          <p:cNvSpPr/>
          <p:nvPr/>
        </p:nvSpPr>
        <p:spPr>
          <a:xfrm>
            <a:off x="8054700" y="3314907"/>
            <a:ext cx="2111700" cy="1620300"/>
          </a:xfrm>
          <a:prstGeom prst="ellipse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62;p78">
            <a:extLst>
              <a:ext uri="{FF2B5EF4-FFF2-40B4-BE49-F238E27FC236}">
                <a16:creationId xmlns:a16="http://schemas.microsoft.com/office/drawing/2014/main" id="{637F68AE-3D14-0CAD-ACCF-8E882005C4C2}"/>
              </a:ext>
            </a:extLst>
          </p:cNvPr>
          <p:cNvSpPr/>
          <p:nvPr/>
        </p:nvSpPr>
        <p:spPr>
          <a:xfrm>
            <a:off x="3337467" y="5143874"/>
            <a:ext cx="2111700" cy="1620300"/>
          </a:xfrm>
          <a:prstGeom prst="ellipse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63;p78">
            <a:extLst>
              <a:ext uri="{FF2B5EF4-FFF2-40B4-BE49-F238E27FC236}">
                <a16:creationId xmlns:a16="http://schemas.microsoft.com/office/drawing/2014/main" id="{667CCBFC-4244-FB3C-C0E4-142536F79E9E}"/>
              </a:ext>
            </a:extLst>
          </p:cNvPr>
          <p:cNvSpPr/>
          <p:nvPr/>
        </p:nvSpPr>
        <p:spPr>
          <a:xfrm>
            <a:off x="7736867" y="1339640"/>
            <a:ext cx="2111700" cy="1620300"/>
          </a:xfrm>
          <a:prstGeom prst="ellipse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364;p78">
            <a:extLst>
              <a:ext uri="{FF2B5EF4-FFF2-40B4-BE49-F238E27FC236}">
                <a16:creationId xmlns:a16="http://schemas.microsoft.com/office/drawing/2014/main" id="{204A9E4C-9BED-CE35-DCBC-DDA60DF2C16A}"/>
              </a:ext>
            </a:extLst>
          </p:cNvPr>
          <p:cNvSpPr/>
          <p:nvPr/>
        </p:nvSpPr>
        <p:spPr>
          <a:xfrm>
            <a:off x="5035467" y="1064740"/>
            <a:ext cx="2111700" cy="1620300"/>
          </a:xfrm>
          <a:prstGeom prst="ellipse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65;p78">
            <a:extLst>
              <a:ext uri="{FF2B5EF4-FFF2-40B4-BE49-F238E27FC236}">
                <a16:creationId xmlns:a16="http://schemas.microsoft.com/office/drawing/2014/main" id="{8B2A8074-6376-F0E1-D944-D42BE829EDBE}"/>
              </a:ext>
            </a:extLst>
          </p:cNvPr>
          <p:cNvSpPr/>
          <p:nvPr/>
        </p:nvSpPr>
        <p:spPr>
          <a:xfrm>
            <a:off x="2495667" y="1301640"/>
            <a:ext cx="2111700" cy="1620300"/>
          </a:xfrm>
          <a:prstGeom prst="ellipse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366;p78">
            <a:extLst>
              <a:ext uri="{FF2B5EF4-FFF2-40B4-BE49-F238E27FC236}">
                <a16:creationId xmlns:a16="http://schemas.microsoft.com/office/drawing/2014/main" id="{C2493C81-A02D-8026-1E4C-90D0624E7CB4}"/>
              </a:ext>
            </a:extLst>
          </p:cNvPr>
          <p:cNvSpPr/>
          <p:nvPr/>
        </p:nvSpPr>
        <p:spPr>
          <a:xfrm>
            <a:off x="4976933" y="3248507"/>
            <a:ext cx="2111700" cy="143370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  <a:alpha val="25000"/>
            </a:schemeClr>
          </a:solidFill>
          <a:ln w="9525" cap="flat" cmpd="sng">
            <a:solidFill>
              <a:schemeClr val="accent5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75" tIns="65875" rIns="65875" bIns="65875" anchor="ctr" anchorCtr="0">
            <a:noAutofit/>
          </a:bodyPr>
          <a:lstStyle/>
          <a:p>
            <a:pPr algn="ctr">
              <a:lnSpc>
                <a:spcPct val="90000"/>
              </a:lnSpc>
            </a:pPr>
            <a:endParaRPr sz="1600" b="1">
              <a:solidFill>
                <a:schemeClr val="dk1"/>
              </a:solidFill>
              <a:latin typeface="Calibri"/>
              <a:cs typeface="Calibri"/>
            </a:endParaRPr>
          </a:p>
        </p:txBody>
      </p:sp>
      <p:sp>
        <p:nvSpPr>
          <p:cNvPr id="18" name="Google Shape;367;p78">
            <a:extLst>
              <a:ext uri="{FF2B5EF4-FFF2-40B4-BE49-F238E27FC236}">
                <a16:creationId xmlns:a16="http://schemas.microsoft.com/office/drawing/2014/main" id="{40EAF670-EAF6-20D6-E9B3-25DD2AE5504B}"/>
              </a:ext>
            </a:extLst>
          </p:cNvPr>
          <p:cNvSpPr txBox="1"/>
          <p:nvPr/>
        </p:nvSpPr>
        <p:spPr>
          <a:xfrm>
            <a:off x="4893567" y="4156607"/>
            <a:ext cx="21948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PT"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Investigadores</a:t>
            </a:r>
            <a:endParaRPr sz="1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" name="Google Shape;368;p78">
            <a:extLst>
              <a:ext uri="{FF2B5EF4-FFF2-40B4-BE49-F238E27FC236}">
                <a16:creationId xmlns:a16="http://schemas.microsoft.com/office/drawing/2014/main" id="{4D8B3A82-CD8F-B889-EC6F-6836A697A9BC}"/>
              </a:ext>
            </a:extLst>
          </p:cNvPr>
          <p:cNvPicPr preferRelativeResize="0"/>
          <p:nvPr/>
        </p:nvPicPr>
        <p:blipFill rotWithShape="1">
          <a:blip r:embed="rId3">
            <a:alphaModFix amt="55000"/>
          </a:blip>
          <a:srcRect/>
          <a:stretch/>
        </p:blipFill>
        <p:spPr>
          <a:xfrm>
            <a:off x="5628384" y="3385407"/>
            <a:ext cx="725167" cy="7251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</p:pic>
      <p:pic>
        <p:nvPicPr>
          <p:cNvPr id="20" name="Google Shape;369;p78">
            <a:extLst>
              <a:ext uri="{FF2B5EF4-FFF2-40B4-BE49-F238E27FC236}">
                <a16:creationId xmlns:a16="http://schemas.microsoft.com/office/drawing/2014/main" id="{F3AAD2FE-618F-FD64-5A0A-8004D824E0F7}"/>
              </a:ext>
            </a:extLst>
          </p:cNvPr>
          <p:cNvPicPr preferRelativeResize="0"/>
          <p:nvPr/>
        </p:nvPicPr>
        <p:blipFill rotWithShape="1">
          <a:blip r:embed="rId4">
            <a:alphaModFix amt="50000"/>
          </a:blip>
          <a:srcRect/>
          <a:stretch/>
        </p:blipFill>
        <p:spPr>
          <a:xfrm>
            <a:off x="8531884" y="1570572"/>
            <a:ext cx="631200" cy="631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</p:pic>
      <p:pic>
        <p:nvPicPr>
          <p:cNvPr id="21" name="Google Shape;370;p78">
            <a:extLst>
              <a:ext uri="{FF2B5EF4-FFF2-40B4-BE49-F238E27FC236}">
                <a16:creationId xmlns:a16="http://schemas.microsoft.com/office/drawing/2014/main" id="{2AFA04D3-8B4E-F217-7A1B-12E089D3E20F}"/>
              </a:ext>
            </a:extLst>
          </p:cNvPr>
          <p:cNvPicPr preferRelativeResize="0"/>
          <p:nvPr/>
        </p:nvPicPr>
        <p:blipFill rotWithShape="1">
          <a:blip r:embed="rId5">
            <a:alphaModFix amt="50000"/>
          </a:blip>
          <a:srcRect/>
          <a:stretch/>
        </p:blipFill>
        <p:spPr>
          <a:xfrm>
            <a:off x="8831333" y="3602564"/>
            <a:ext cx="631200" cy="631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</p:pic>
      <p:pic>
        <p:nvPicPr>
          <p:cNvPr id="22" name="Google Shape;371;p78">
            <a:extLst>
              <a:ext uri="{FF2B5EF4-FFF2-40B4-BE49-F238E27FC236}">
                <a16:creationId xmlns:a16="http://schemas.microsoft.com/office/drawing/2014/main" id="{03FDB6A0-0E00-DEBF-5101-E3E772ADD8D9}"/>
              </a:ext>
            </a:extLst>
          </p:cNvPr>
          <p:cNvPicPr preferRelativeResize="0"/>
          <p:nvPr/>
        </p:nvPicPr>
        <p:blipFill rotWithShape="1">
          <a:blip r:embed="rId6">
            <a:alphaModFix amt="50000"/>
          </a:blip>
          <a:srcRect/>
          <a:stretch/>
        </p:blipFill>
        <p:spPr>
          <a:xfrm>
            <a:off x="2704535" y="3330806"/>
            <a:ext cx="631200" cy="63117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</p:pic>
      <p:sp>
        <p:nvSpPr>
          <p:cNvPr id="23" name="Google Shape;372;p78">
            <a:extLst>
              <a:ext uri="{FF2B5EF4-FFF2-40B4-BE49-F238E27FC236}">
                <a16:creationId xmlns:a16="http://schemas.microsoft.com/office/drawing/2014/main" id="{B97B3B4E-EB93-C676-2BEA-55699E0BD4D0}"/>
              </a:ext>
            </a:extLst>
          </p:cNvPr>
          <p:cNvSpPr txBox="1"/>
          <p:nvPr/>
        </p:nvSpPr>
        <p:spPr>
          <a:xfrm>
            <a:off x="2454051" y="2065740"/>
            <a:ext cx="21948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PT" sz="19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Instituições de Investigação</a:t>
            </a:r>
            <a:endParaRPr sz="19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373;p78">
            <a:extLst>
              <a:ext uri="{FF2B5EF4-FFF2-40B4-BE49-F238E27FC236}">
                <a16:creationId xmlns:a16="http://schemas.microsoft.com/office/drawing/2014/main" id="{5685C3D3-F9FC-6C89-C74F-DEBB2FBBB265}"/>
              </a:ext>
            </a:extLst>
          </p:cNvPr>
          <p:cNvSpPr txBox="1"/>
          <p:nvPr/>
        </p:nvSpPr>
        <p:spPr>
          <a:xfrm>
            <a:off x="1819351" y="3880558"/>
            <a:ext cx="21948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PT" sz="1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Entidades governamentais</a:t>
            </a:r>
            <a:endParaRPr sz="17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374;p78">
            <a:extLst>
              <a:ext uri="{FF2B5EF4-FFF2-40B4-BE49-F238E27FC236}">
                <a16:creationId xmlns:a16="http://schemas.microsoft.com/office/drawing/2014/main" id="{E9384392-387A-DB1A-6B78-8490F6D90C08}"/>
              </a:ext>
            </a:extLst>
          </p:cNvPr>
          <p:cNvSpPr txBox="1"/>
          <p:nvPr/>
        </p:nvSpPr>
        <p:spPr>
          <a:xfrm>
            <a:off x="3337451" y="6000207"/>
            <a:ext cx="21948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PT" sz="19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Financiadores</a:t>
            </a:r>
            <a:endParaRPr sz="19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375;p78">
            <a:extLst>
              <a:ext uri="{FF2B5EF4-FFF2-40B4-BE49-F238E27FC236}">
                <a16:creationId xmlns:a16="http://schemas.microsoft.com/office/drawing/2014/main" id="{E1B5BCD5-7146-3742-117F-296BC6A58DBC}"/>
              </a:ext>
            </a:extLst>
          </p:cNvPr>
          <p:cNvSpPr txBox="1"/>
          <p:nvPr/>
        </p:nvSpPr>
        <p:spPr>
          <a:xfrm>
            <a:off x="6601351" y="6089374"/>
            <a:ext cx="21948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PT" sz="19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Investigadores</a:t>
            </a:r>
            <a:endParaRPr sz="19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376;p78">
            <a:extLst>
              <a:ext uri="{FF2B5EF4-FFF2-40B4-BE49-F238E27FC236}">
                <a16:creationId xmlns:a16="http://schemas.microsoft.com/office/drawing/2014/main" id="{80C231DE-0FFB-16DA-3C47-1F40E94EE0FC}"/>
              </a:ext>
            </a:extLst>
          </p:cNvPr>
          <p:cNvSpPr txBox="1"/>
          <p:nvPr/>
        </p:nvSpPr>
        <p:spPr>
          <a:xfrm>
            <a:off x="8051284" y="4174274"/>
            <a:ext cx="21948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PT" sz="19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Centros de Dados</a:t>
            </a:r>
            <a:endParaRPr sz="19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377;p78">
            <a:extLst>
              <a:ext uri="{FF2B5EF4-FFF2-40B4-BE49-F238E27FC236}">
                <a16:creationId xmlns:a16="http://schemas.microsoft.com/office/drawing/2014/main" id="{688E075F-6864-4CCF-4244-A74E72A5F72D}"/>
              </a:ext>
            </a:extLst>
          </p:cNvPr>
          <p:cNvSpPr txBox="1"/>
          <p:nvPr/>
        </p:nvSpPr>
        <p:spPr>
          <a:xfrm>
            <a:off x="4993867" y="2076124"/>
            <a:ext cx="21948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PT" sz="19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Bibliotecas</a:t>
            </a:r>
            <a:endParaRPr sz="19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378;p78">
            <a:extLst>
              <a:ext uri="{FF2B5EF4-FFF2-40B4-BE49-F238E27FC236}">
                <a16:creationId xmlns:a16="http://schemas.microsoft.com/office/drawing/2014/main" id="{9A7A42B8-FFBC-AA92-B2DE-24CA6961DE15}"/>
              </a:ext>
            </a:extLst>
          </p:cNvPr>
          <p:cNvSpPr txBox="1"/>
          <p:nvPr/>
        </p:nvSpPr>
        <p:spPr>
          <a:xfrm>
            <a:off x="7728784" y="2259158"/>
            <a:ext cx="21948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PT" sz="19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Editoras</a:t>
            </a:r>
            <a:endParaRPr sz="19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" name="Google Shape;379;p78">
            <a:extLst>
              <a:ext uri="{FF2B5EF4-FFF2-40B4-BE49-F238E27FC236}">
                <a16:creationId xmlns:a16="http://schemas.microsoft.com/office/drawing/2014/main" id="{947E8886-4C6D-6752-8A81-4B4034AD85AE}"/>
              </a:ext>
            </a:extLst>
          </p:cNvPr>
          <p:cNvPicPr preferRelativeResize="0"/>
          <p:nvPr/>
        </p:nvPicPr>
        <p:blipFill rotWithShape="1">
          <a:blip r:embed="rId3">
            <a:alphaModFix amt="55000"/>
          </a:blip>
          <a:srcRect/>
          <a:stretch/>
        </p:blipFill>
        <p:spPr>
          <a:xfrm>
            <a:off x="7316700" y="5324274"/>
            <a:ext cx="725166" cy="7251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</p:pic>
      <p:sp>
        <p:nvSpPr>
          <p:cNvPr id="31" name="Google Shape;380;p78">
            <a:extLst>
              <a:ext uri="{FF2B5EF4-FFF2-40B4-BE49-F238E27FC236}">
                <a16:creationId xmlns:a16="http://schemas.microsoft.com/office/drawing/2014/main" id="{332C2CB8-BFDC-63C3-1618-44FE2D84E439}"/>
              </a:ext>
            </a:extLst>
          </p:cNvPr>
          <p:cNvSpPr/>
          <p:nvPr/>
        </p:nvSpPr>
        <p:spPr>
          <a:xfrm>
            <a:off x="7188817" y="4017374"/>
            <a:ext cx="765600" cy="132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99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81;p78">
            <a:extLst>
              <a:ext uri="{FF2B5EF4-FFF2-40B4-BE49-F238E27FC236}">
                <a16:creationId xmlns:a16="http://schemas.microsoft.com/office/drawing/2014/main" id="{84CB364B-51A9-E14C-EE01-68720440BDBC}"/>
              </a:ext>
            </a:extLst>
          </p:cNvPr>
          <p:cNvSpPr/>
          <p:nvPr/>
        </p:nvSpPr>
        <p:spPr>
          <a:xfrm rot="19283508">
            <a:off x="7068188" y="2946645"/>
            <a:ext cx="884147" cy="13085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99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82;p78">
            <a:extLst>
              <a:ext uri="{FF2B5EF4-FFF2-40B4-BE49-F238E27FC236}">
                <a16:creationId xmlns:a16="http://schemas.microsoft.com/office/drawing/2014/main" id="{773ED65A-B3DE-F1FA-A511-B296A51C7561}"/>
              </a:ext>
            </a:extLst>
          </p:cNvPr>
          <p:cNvSpPr/>
          <p:nvPr/>
        </p:nvSpPr>
        <p:spPr>
          <a:xfrm rot="3195080">
            <a:off x="6393863" y="5045307"/>
            <a:ext cx="765662" cy="132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99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83;p78">
            <a:extLst>
              <a:ext uri="{FF2B5EF4-FFF2-40B4-BE49-F238E27FC236}">
                <a16:creationId xmlns:a16="http://schemas.microsoft.com/office/drawing/2014/main" id="{01350A37-A6F8-74E4-5A47-AA70E0B6C12F}"/>
              </a:ext>
            </a:extLst>
          </p:cNvPr>
          <p:cNvSpPr/>
          <p:nvPr/>
        </p:nvSpPr>
        <p:spPr>
          <a:xfrm rot="7224014">
            <a:off x="4967902" y="4997277"/>
            <a:ext cx="653904" cy="13259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99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84;p78">
            <a:extLst>
              <a:ext uri="{FF2B5EF4-FFF2-40B4-BE49-F238E27FC236}">
                <a16:creationId xmlns:a16="http://schemas.microsoft.com/office/drawing/2014/main" id="{D9B438F8-C81F-B07F-8824-2EE402A22571}"/>
              </a:ext>
            </a:extLst>
          </p:cNvPr>
          <p:cNvSpPr/>
          <p:nvPr/>
        </p:nvSpPr>
        <p:spPr>
          <a:xfrm rot="10801347">
            <a:off x="4110971" y="3898986"/>
            <a:ext cx="765600" cy="132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99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85;p78">
            <a:extLst>
              <a:ext uri="{FF2B5EF4-FFF2-40B4-BE49-F238E27FC236}">
                <a16:creationId xmlns:a16="http://schemas.microsoft.com/office/drawing/2014/main" id="{7A0E0345-3871-23EE-A566-FC19EECA420E}"/>
              </a:ext>
            </a:extLst>
          </p:cNvPr>
          <p:cNvSpPr/>
          <p:nvPr/>
        </p:nvSpPr>
        <p:spPr>
          <a:xfrm rot="12985516">
            <a:off x="4208188" y="2962372"/>
            <a:ext cx="765443" cy="13278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99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386;p78">
            <a:extLst>
              <a:ext uri="{FF2B5EF4-FFF2-40B4-BE49-F238E27FC236}">
                <a16:creationId xmlns:a16="http://schemas.microsoft.com/office/drawing/2014/main" id="{75DD6CA9-848B-2D43-DAD8-4F601BB7720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36855" y="5222662"/>
            <a:ext cx="912800" cy="9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7;p78">
            <a:extLst>
              <a:ext uri="{FF2B5EF4-FFF2-40B4-BE49-F238E27FC236}">
                <a16:creationId xmlns:a16="http://schemas.microsoft.com/office/drawing/2014/main" id="{05A2E2B3-EDE2-089A-1DFB-5C41C384F73D}"/>
              </a:ext>
            </a:extLst>
          </p:cNvPr>
          <p:cNvPicPr preferRelativeResize="0"/>
          <p:nvPr/>
        </p:nvPicPr>
        <p:blipFill rotWithShape="1">
          <a:blip r:embed="rId8">
            <a:alphaModFix amt="67000"/>
          </a:blip>
          <a:srcRect/>
          <a:stretch/>
        </p:blipFill>
        <p:spPr>
          <a:xfrm>
            <a:off x="3204067" y="1405340"/>
            <a:ext cx="631200" cy="63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88;p78" descr="https://lh3.googleusercontent.com/GovCQt2PBk_9I0e_1wY88vw4G3X8yhC1uPgfBARZwby7J1zcFHbnfcJFZ4H9I-leSI1LPQ79MxOIEAvQ7wzSCB-7NYMB5C7Q4mfEPrBT5903B4iZKCbKNE3-j34ZlZYwssLp5r-Ke5k">
            <a:extLst>
              <a:ext uri="{FF2B5EF4-FFF2-40B4-BE49-F238E27FC236}">
                <a16:creationId xmlns:a16="http://schemas.microsoft.com/office/drawing/2014/main" id="{A0FBFACD-54F0-13FF-EC39-50B54C00B67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37123" y="1134132"/>
            <a:ext cx="907687" cy="907687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EAAF7EF7-0614-2C0F-DA00-36D274853B6E}"/>
              </a:ext>
            </a:extLst>
          </p:cNvPr>
          <p:cNvSpPr/>
          <p:nvPr/>
        </p:nvSpPr>
        <p:spPr>
          <a:xfrm>
            <a:off x="198840" y="104899"/>
            <a:ext cx="3685977" cy="773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0" name="Google Shape;357;p78">
            <a:extLst>
              <a:ext uri="{FF2B5EF4-FFF2-40B4-BE49-F238E27FC236}">
                <a16:creationId xmlns:a16="http://schemas.microsoft.com/office/drawing/2014/main" id="{E5315EB3-890F-78F4-4AE6-9629B678AF51}"/>
              </a:ext>
            </a:extLst>
          </p:cNvPr>
          <p:cNvSpPr txBox="1"/>
          <p:nvPr/>
        </p:nvSpPr>
        <p:spPr>
          <a:xfrm>
            <a:off x="204388" y="119813"/>
            <a:ext cx="11192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pt-PT" sz="4400" b="1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O</a:t>
            </a:r>
            <a:r>
              <a:rPr lang="pt-PT" sz="3700" b="0" i="0" u="none" strike="noStrike" cap="none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PT" sz="4400" b="1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Problema</a:t>
            </a:r>
            <a:endParaRPr sz="4400" b="1">
              <a:solidFill>
                <a:schemeClr val="accent5">
                  <a:lumMod val="75000"/>
                </a:schemeClr>
              </a:solidFill>
              <a:latin typeface="+mj-lt"/>
              <a:ea typeface="+mj-ea"/>
              <a:cs typeface="+mj-cs"/>
              <a:sym typeface="Montserrat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07E13A3-772B-060A-40AA-D207B09D5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952" y="193885"/>
            <a:ext cx="11525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97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8CF29C-0944-FE57-C89B-98E0CA62C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74" y="1809751"/>
            <a:ext cx="5946169" cy="42005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C364BD-984F-D411-AFD4-40AAFDCAC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029" y="2319890"/>
            <a:ext cx="5314340" cy="28994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043639-8F93-107F-EFC6-0183BAB95B96}"/>
              </a:ext>
            </a:extLst>
          </p:cNvPr>
          <p:cNvCxnSpPr>
            <a:cxnSpLocks/>
          </p:cNvCxnSpPr>
          <p:nvPr/>
        </p:nvCxnSpPr>
        <p:spPr>
          <a:xfrm flipH="1">
            <a:off x="2234924" y="3114675"/>
            <a:ext cx="4489726" cy="1678221"/>
          </a:xfrm>
          <a:prstGeom prst="line">
            <a:avLst/>
          </a:prstGeom>
          <a:ln w="47625">
            <a:solidFill>
              <a:schemeClr val="accent5">
                <a:lumMod val="7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579C290-A410-B93E-DB82-DD6F0DF33E8C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0172D3-B767-0E06-CF6E-8349A3E3C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17" y="194433"/>
            <a:ext cx="10480830" cy="1325563"/>
          </a:xfrm>
        </p:spPr>
        <p:txBody>
          <a:bodyPr>
            <a:normAutofit/>
          </a:bodyPr>
          <a:lstStyle/>
          <a:p>
            <a:r>
              <a:rPr lang="en-US" sz="32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Hiperligações</a:t>
            </a:r>
            <a:r>
              <a:rPr lang="en-US" sz="32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: </a:t>
            </a:r>
            <a:r>
              <a:rPr lang="en-US" sz="32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exportação</a:t>
            </a:r>
            <a:r>
              <a:rPr lang="en-US" sz="32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e </a:t>
            </a:r>
            <a:r>
              <a:rPr lang="en-US" sz="32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visualização</a:t>
            </a:r>
            <a:br>
              <a:rPr lang="en-US" sz="28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</a:br>
            <a:br>
              <a:rPr lang="en-US" sz="28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</a:br>
            <a:r>
              <a:rPr lang="en-US" sz="1800" b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PROJETOS</a:t>
            </a:r>
            <a:r>
              <a:rPr lang="en-US" sz="18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| </a:t>
            </a:r>
            <a:r>
              <a:rPr lang="en-US" sz="18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Produções</a:t>
            </a:r>
            <a:r>
              <a:rPr lang="en-US" sz="18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| </a:t>
            </a:r>
            <a:r>
              <a:rPr lang="en-US" sz="18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Autores</a:t>
            </a:r>
            <a:r>
              <a:rPr lang="en-US" sz="18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e Websites</a:t>
            </a:r>
            <a:endParaRPr lang="en-US" sz="2800">
              <a:solidFill>
                <a:schemeClr val="accent5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8107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79C290-A410-B93E-DB82-DD6F0DF33E8C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0172D3-B767-0E06-CF6E-8349A3E3C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17" y="194433"/>
            <a:ext cx="10480830" cy="1325563"/>
          </a:xfrm>
        </p:spPr>
        <p:txBody>
          <a:bodyPr>
            <a:normAutofit/>
          </a:bodyPr>
          <a:lstStyle/>
          <a:p>
            <a:r>
              <a:rPr lang="en-US" sz="3200" err="1">
                <a:solidFill>
                  <a:schemeClr val="accent5">
                    <a:lumMod val="75000"/>
                  </a:schemeClr>
                </a:solidFill>
                <a:latin typeface="Montserrat"/>
              </a:rPr>
              <a:t>Hiperligações</a:t>
            </a:r>
            <a:r>
              <a:rPr lang="en-US" sz="3200">
                <a:solidFill>
                  <a:schemeClr val="accent5">
                    <a:lumMod val="75000"/>
                  </a:schemeClr>
                </a:solidFill>
                <a:latin typeface="Montserrat"/>
              </a:rPr>
              <a:t>: </a:t>
            </a:r>
            <a:r>
              <a:rPr lang="en-US" sz="3200" err="1">
                <a:solidFill>
                  <a:schemeClr val="accent5">
                    <a:lumMod val="75000"/>
                  </a:schemeClr>
                </a:solidFill>
                <a:latin typeface="Montserrat"/>
              </a:rPr>
              <a:t>exportação</a:t>
            </a:r>
            <a:r>
              <a:rPr lang="en-US" sz="3200">
                <a:solidFill>
                  <a:schemeClr val="accent5">
                    <a:lumMod val="75000"/>
                  </a:schemeClr>
                </a:solidFill>
                <a:latin typeface="Montserrat"/>
              </a:rPr>
              <a:t> e </a:t>
            </a:r>
            <a:r>
              <a:rPr lang="en-US" sz="3200" err="1">
                <a:solidFill>
                  <a:schemeClr val="accent5">
                    <a:lumMod val="75000"/>
                  </a:schemeClr>
                </a:solidFill>
                <a:latin typeface="Montserrat"/>
              </a:rPr>
              <a:t>visualização</a:t>
            </a:r>
            <a:br>
              <a:rPr lang="en-US" sz="2800">
                <a:latin typeface="Montserrat" panose="00000500000000000000" pitchFamily="2" charset="0"/>
              </a:rPr>
            </a:br>
            <a:br>
              <a:rPr lang="en-US" sz="2800">
                <a:latin typeface="Montserrat" panose="00000500000000000000" pitchFamily="2" charset="0"/>
              </a:rPr>
            </a:br>
            <a:r>
              <a:rPr lang="en-US" sz="1800" err="1">
                <a:solidFill>
                  <a:schemeClr val="accent5">
                    <a:lumMod val="75000"/>
                  </a:schemeClr>
                </a:solidFill>
                <a:latin typeface="Montserrat"/>
              </a:rPr>
              <a:t>Projetos</a:t>
            </a:r>
            <a:r>
              <a:rPr lang="en-US" sz="1800">
                <a:solidFill>
                  <a:schemeClr val="accent5">
                    <a:lumMod val="75000"/>
                  </a:schemeClr>
                </a:solidFill>
                <a:latin typeface="Montserrat"/>
              </a:rPr>
              <a:t> | </a:t>
            </a:r>
            <a:r>
              <a:rPr lang="en-US" sz="1800" b="1">
                <a:solidFill>
                  <a:schemeClr val="accent5">
                    <a:lumMod val="75000"/>
                  </a:schemeClr>
                </a:solidFill>
                <a:latin typeface="Montserrat"/>
              </a:rPr>
              <a:t>PRODUÇÕES</a:t>
            </a:r>
            <a:r>
              <a:rPr lang="en-US" sz="1800">
                <a:solidFill>
                  <a:schemeClr val="accent5">
                    <a:lumMod val="75000"/>
                  </a:schemeClr>
                </a:solidFill>
                <a:latin typeface="Montserrat"/>
              </a:rPr>
              <a:t> | Autores e Websites</a:t>
            </a:r>
            <a:endParaRPr lang="en-US" sz="2800">
              <a:solidFill>
                <a:schemeClr val="accent5">
                  <a:lumMod val="75000"/>
                </a:schemeClr>
              </a:solidFill>
              <a:latin typeface="Montserrat"/>
            </a:endParaRPr>
          </a:p>
        </p:txBody>
      </p:sp>
      <p:pic>
        <p:nvPicPr>
          <p:cNvPr id="4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B769E7D-4DC3-049A-9B4C-C3B163AE0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043" y="1605963"/>
            <a:ext cx="6689270" cy="447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528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79C290-A410-B93E-DB82-DD6F0DF33E8C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0172D3-B767-0E06-CF6E-8349A3E3C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17" y="194433"/>
            <a:ext cx="10480830" cy="1325563"/>
          </a:xfrm>
        </p:spPr>
        <p:txBody>
          <a:bodyPr>
            <a:normAutofit/>
          </a:bodyPr>
          <a:lstStyle/>
          <a:p>
            <a:r>
              <a:rPr lang="en-US" sz="3200" err="1">
                <a:solidFill>
                  <a:schemeClr val="accent5">
                    <a:lumMod val="75000"/>
                  </a:schemeClr>
                </a:solidFill>
                <a:latin typeface="Montserrat"/>
              </a:rPr>
              <a:t>Hiperligações</a:t>
            </a:r>
            <a:r>
              <a:rPr lang="en-US" sz="3200">
                <a:solidFill>
                  <a:schemeClr val="accent5">
                    <a:lumMod val="75000"/>
                  </a:schemeClr>
                </a:solidFill>
                <a:latin typeface="Montserrat"/>
              </a:rPr>
              <a:t>: </a:t>
            </a:r>
            <a:r>
              <a:rPr lang="en-US" sz="3200" err="1">
                <a:solidFill>
                  <a:schemeClr val="accent5">
                    <a:lumMod val="75000"/>
                  </a:schemeClr>
                </a:solidFill>
                <a:latin typeface="Montserrat"/>
              </a:rPr>
              <a:t>exportação</a:t>
            </a:r>
            <a:r>
              <a:rPr lang="en-US" sz="3200">
                <a:solidFill>
                  <a:schemeClr val="accent5">
                    <a:lumMod val="75000"/>
                  </a:schemeClr>
                </a:solidFill>
                <a:latin typeface="Montserrat"/>
              </a:rPr>
              <a:t> e visualização</a:t>
            </a:r>
            <a:br>
              <a:rPr lang="en-US" sz="2800">
                <a:latin typeface="Montserrat" panose="00000500000000000000" pitchFamily="2" charset="0"/>
              </a:rPr>
            </a:br>
            <a:br>
              <a:rPr lang="en-US" sz="2800">
                <a:latin typeface="Montserrat" panose="00000500000000000000" pitchFamily="2" charset="0"/>
              </a:rPr>
            </a:br>
            <a:r>
              <a:rPr lang="en-US" sz="1800">
                <a:solidFill>
                  <a:schemeClr val="accent5">
                    <a:lumMod val="75000"/>
                  </a:schemeClr>
                </a:solidFill>
                <a:latin typeface="Montserrat"/>
              </a:rPr>
              <a:t>Projetos | </a:t>
            </a:r>
            <a:r>
              <a:rPr lang="en-US" sz="1800" b="1">
                <a:solidFill>
                  <a:schemeClr val="accent5">
                    <a:lumMod val="75000"/>
                  </a:schemeClr>
                </a:solidFill>
                <a:latin typeface="Montserrat"/>
              </a:rPr>
              <a:t>PRODUÇÕES</a:t>
            </a:r>
            <a:r>
              <a:rPr lang="en-US" sz="1800">
                <a:solidFill>
                  <a:schemeClr val="accent5">
                    <a:lumMod val="75000"/>
                  </a:schemeClr>
                </a:solidFill>
                <a:latin typeface="Montserrat"/>
              </a:rPr>
              <a:t> | Autores e Websites</a:t>
            </a:r>
            <a:endParaRPr lang="en-US" sz="2800">
              <a:solidFill>
                <a:schemeClr val="accent5">
                  <a:lumMod val="75000"/>
                </a:schemeClr>
              </a:solidFill>
              <a:latin typeface="Montserra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ED85BD-872C-76C1-29DB-0D789FF2D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53" y="1710846"/>
            <a:ext cx="5847363" cy="16249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DFD50F-A2D1-9BC5-BD77-1BF6B5165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700" y="2274165"/>
            <a:ext cx="4180225" cy="446512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081EA6F-393F-89DA-3997-F74422FE99A3}"/>
              </a:ext>
            </a:extLst>
          </p:cNvPr>
          <p:cNvCxnSpPr>
            <a:cxnSpLocks/>
          </p:cNvCxnSpPr>
          <p:nvPr/>
        </p:nvCxnSpPr>
        <p:spPr>
          <a:xfrm>
            <a:off x="2614748" y="3372051"/>
            <a:ext cx="4025880" cy="945949"/>
          </a:xfrm>
          <a:prstGeom prst="line">
            <a:avLst/>
          </a:prstGeom>
          <a:ln w="3175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00171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79C290-A410-B93E-DB82-DD6F0DF33E8C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0172D3-B767-0E06-CF6E-8349A3E3C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17" y="194433"/>
            <a:ext cx="10480830" cy="1325563"/>
          </a:xfrm>
        </p:spPr>
        <p:txBody>
          <a:bodyPr>
            <a:normAutofit/>
          </a:bodyPr>
          <a:lstStyle/>
          <a:p>
            <a:r>
              <a:rPr lang="en-US" sz="3200" err="1">
                <a:solidFill>
                  <a:schemeClr val="accent5">
                    <a:lumMod val="75000"/>
                  </a:schemeClr>
                </a:solidFill>
                <a:latin typeface="Montserrat"/>
              </a:rPr>
              <a:t>Hiperligações</a:t>
            </a:r>
            <a:r>
              <a:rPr lang="en-US" sz="3200">
                <a:solidFill>
                  <a:schemeClr val="accent5">
                    <a:lumMod val="75000"/>
                  </a:schemeClr>
                </a:solidFill>
                <a:latin typeface="Montserrat"/>
              </a:rPr>
              <a:t>: </a:t>
            </a:r>
            <a:r>
              <a:rPr lang="en-US" sz="3200" err="1">
                <a:solidFill>
                  <a:schemeClr val="accent5">
                    <a:lumMod val="75000"/>
                  </a:schemeClr>
                </a:solidFill>
                <a:latin typeface="Montserrat"/>
              </a:rPr>
              <a:t>exportação</a:t>
            </a:r>
            <a:r>
              <a:rPr lang="en-US" sz="3200">
                <a:solidFill>
                  <a:schemeClr val="accent5">
                    <a:lumMod val="75000"/>
                  </a:schemeClr>
                </a:solidFill>
                <a:latin typeface="Montserrat"/>
              </a:rPr>
              <a:t> e visualização</a:t>
            </a:r>
            <a:br>
              <a:rPr lang="en-US" sz="2800">
                <a:latin typeface="Montserrat" panose="00000500000000000000" pitchFamily="2" charset="0"/>
              </a:rPr>
            </a:br>
            <a:br>
              <a:rPr lang="en-US" sz="2800">
                <a:latin typeface="Montserrat" panose="00000500000000000000" pitchFamily="2" charset="0"/>
              </a:rPr>
            </a:br>
            <a:r>
              <a:rPr lang="en-US" sz="1800">
                <a:solidFill>
                  <a:schemeClr val="accent5">
                    <a:lumMod val="75000"/>
                  </a:schemeClr>
                </a:solidFill>
                <a:latin typeface="Montserrat"/>
              </a:rPr>
              <a:t>Projetos | </a:t>
            </a:r>
            <a:r>
              <a:rPr lang="en-US" sz="1800" err="1">
                <a:solidFill>
                  <a:schemeClr val="accent5">
                    <a:lumMod val="75000"/>
                  </a:schemeClr>
                </a:solidFill>
                <a:latin typeface="Montserrat"/>
              </a:rPr>
              <a:t>Produções</a:t>
            </a:r>
            <a:r>
              <a:rPr lang="en-US" sz="1800">
                <a:solidFill>
                  <a:schemeClr val="accent5">
                    <a:lumMod val="75000"/>
                  </a:schemeClr>
                </a:solidFill>
                <a:latin typeface="Montserrat"/>
              </a:rPr>
              <a:t> | </a:t>
            </a:r>
            <a:r>
              <a:rPr lang="en-US" sz="1800" b="1">
                <a:solidFill>
                  <a:schemeClr val="accent5">
                    <a:lumMod val="75000"/>
                  </a:schemeClr>
                </a:solidFill>
                <a:latin typeface="Montserrat"/>
              </a:rPr>
              <a:t>Autores e Websites + </a:t>
            </a:r>
            <a:r>
              <a:rPr lang="en-US" sz="1800" b="1" err="1">
                <a:solidFill>
                  <a:schemeClr val="accent5">
                    <a:lumMod val="75000"/>
                  </a:schemeClr>
                </a:solidFill>
                <a:latin typeface="Montserrat"/>
              </a:rPr>
              <a:t>LattesID</a:t>
            </a:r>
            <a:endParaRPr lang="en-US" sz="1800" b="1">
              <a:solidFill>
                <a:schemeClr val="accent5">
                  <a:lumMod val="75000"/>
                </a:schemeClr>
              </a:solidFill>
              <a:latin typeface="Montserra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501944-520A-4D0C-76DC-54F543CB0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5" y="1532859"/>
            <a:ext cx="4574503" cy="51307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621FCE-3DF3-4585-AADE-48155B3CA2E2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1708150" y="5075497"/>
            <a:ext cx="4709084" cy="477841"/>
          </a:xfrm>
          <a:prstGeom prst="line">
            <a:avLst/>
          </a:prstGeom>
          <a:ln w="254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64FE09A7-DAC5-EC5E-91A0-77B4A9873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546" y="1525330"/>
            <a:ext cx="4580617" cy="27238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A51D70-7955-3AC0-02B8-A214F26E0939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1989363" y="2887255"/>
            <a:ext cx="4360183" cy="1451995"/>
          </a:xfrm>
          <a:prstGeom prst="line">
            <a:avLst/>
          </a:prstGeom>
          <a:ln w="254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6CAD475-BFFE-BC64-75D0-938D1A782C91}"/>
              </a:ext>
            </a:extLst>
          </p:cNvPr>
          <p:cNvSpPr/>
          <p:nvPr/>
        </p:nvSpPr>
        <p:spPr>
          <a:xfrm>
            <a:off x="5419725" y="6348225"/>
            <a:ext cx="6772275" cy="500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096E21-B8BD-4B45-6D21-A17FD4299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234" y="4377642"/>
            <a:ext cx="4511116" cy="23513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069239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8539D8C-0B04-1214-576A-A34C362F8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328" y="1580125"/>
            <a:ext cx="5869344" cy="49274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54BFE16-C0A9-D951-53B5-B89786A27EED}"/>
              </a:ext>
            </a:extLst>
          </p:cNvPr>
          <p:cNvCxnSpPr>
            <a:cxnSpLocks/>
          </p:cNvCxnSpPr>
          <p:nvPr/>
        </p:nvCxnSpPr>
        <p:spPr>
          <a:xfrm>
            <a:off x="4597160" y="1815503"/>
            <a:ext cx="360000" cy="0"/>
          </a:xfrm>
          <a:prstGeom prst="line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C0E3D050-2F24-0F53-DD2D-10AECDF3F9A1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918CD-05C6-442E-9F50-8AC5D0E2B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666" y="207168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Exportação</a:t>
            </a:r>
            <a:r>
              <a:rPr lang="en-US" sz="36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e </a:t>
            </a:r>
            <a:r>
              <a:rPr lang="en-US" sz="36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visualização</a:t>
            </a:r>
            <a:br>
              <a:rPr lang="en-US" sz="36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</a:br>
            <a:r>
              <a:rPr lang="en-US" sz="36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pt-PT" sz="2000" i="1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Highlight</a:t>
            </a:r>
            <a:r>
              <a:rPr lang="pt-PT" sz="20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de campos exportados (ex. PDF) ou visualizados no portal</a:t>
            </a:r>
            <a:endParaRPr lang="en-US" sz="2000">
              <a:solidFill>
                <a:schemeClr val="accent5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20664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2AEA085-01BE-344A-0A22-F70BB89D9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86" y="1587286"/>
            <a:ext cx="7968342" cy="41188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0E3D050-2F24-0F53-DD2D-10AECDF3F9A1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918CD-05C6-442E-9F50-8AC5D0E2B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666" y="207168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Exportação</a:t>
            </a:r>
            <a:r>
              <a:rPr lang="en-US" sz="36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e </a:t>
            </a:r>
            <a:r>
              <a:rPr lang="en-US" sz="36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visualização</a:t>
            </a:r>
            <a:br>
              <a:rPr lang="en-US" sz="36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</a:br>
            <a:r>
              <a:rPr lang="en-US" sz="36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pt-PT" sz="2000" i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Níveis de privacidade</a:t>
            </a:r>
            <a:endParaRPr lang="en-US" sz="2000">
              <a:solidFill>
                <a:schemeClr val="accent5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4EB76B-CE0E-0CDC-20C9-19108EB80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756" y="2674711"/>
            <a:ext cx="6512296" cy="34473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122129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3E3231-49C8-33F7-9F0D-46034B1C0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683" y="1959088"/>
            <a:ext cx="9972851" cy="30956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EFECFD-D7D2-4E59-097B-0FF32453B7F7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FDCA3B2-429A-D742-2F6A-13006C400649}"/>
              </a:ext>
            </a:extLst>
          </p:cNvPr>
          <p:cNvSpPr txBox="1">
            <a:spLocks/>
          </p:cNvSpPr>
          <p:nvPr/>
        </p:nvSpPr>
        <p:spPr>
          <a:xfrm>
            <a:off x="366666" y="2071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Instituições</a:t>
            </a:r>
            <a:br>
              <a:rPr lang="en-US" sz="36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</a:br>
            <a:r>
              <a:rPr lang="en-US" sz="36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20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Distinção</a:t>
            </a:r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entre </a:t>
            </a:r>
            <a:r>
              <a:rPr lang="en-US" sz="20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entidades</a:t>
            </a:r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de </a:t>
            </a:r>
            <a:r>
              <a:rPr lang="en-US" sz="20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sistema</a:t>
            </a:r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20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ou</a:t>
            </a:r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dos </a:t>
            </a:r>
            <a:r>
              <a:rPr lang="en-US" sz="20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utilizadores</a:t>
            </a:r>
            <a:endParaRPr lang="en-US" sz="2000">
              <a:solidFill>
                <a:schemeClr val="accent5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2454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1AAEFF-A32F-B004-9D1B-CBE912AB2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325" y="1757259"/>
            <a:ext cx="9476488" cy="13893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9473D4-5012-394D-AA05-DC547F05D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523" y="3726217"/>
            <a:ext cx="8822311" cy="15163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EFECFD-D7D2-4E59-097B-0FF32453B7F7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FDCA3B2-429A-D742-2F6A-13006C400649}"/>
              </a:ext>
            </a:extLst>
          </p:cNvPr>
          <p:cNvSpPr txBox="1">
            <a:spLocks/>
          </p:cNvSpPr>
          <p:nvPr/>
        </p:nvSpPr>
        <p:spPr>
          <a:xfrm>
            <a:off x="366666" y="2071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Instituições</a:t>
            </a:r>
            <a:br>
              <a:rPr lang="en-US" sz="36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</a:br>
            <a:r>
              <a:rPr lang="en-US" sz="36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20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Distinção</a:t>
            </a:r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entre </a:t>
            </a:r>
            <a:r>
              <a:rPr lang="en-US" sz="20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entidades</a:t>
            </a:r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de </a:t>
            </a:r>
            <a:r>
              <a:rPr lang="en-US" sz="20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sistema</a:t>
            </a:r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20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ou</a:t>
            </a:r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dos </a:t>
            </a:r>
            <a:r>
              <a:rPr lang="en-US" sz="20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utilizadores</a:t>
            </a:r>
            <a:endParaRPr lang="en-US" sz="2000">
              <a:solidFill>
                <a:schemeClr val="accent5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17218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707735-348A-D04A-BC7E-4C63B52ED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64" y="3361289"/>
            <a:ext cx="5836535" cy="28917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28567E-EBED-0712-4C9C-F70678005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65" y="1817246"/>
            <a:ext cx="5836535" cy="13255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C0ABA8-32B7-2F19-4D0D-249EE1F0B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4559" y="3377745"/>
            <a:ext cx="5448378" cy="9507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FC2BF66-DE43-F11A-F637-14A0E993DF87}"/>
              </a:ext>
            </a:extLst>
          </p:cNvPr>
          <p:cNvGrpSpPr/>
          <p:nvPr/>
        </p:nvGrpSpPr>
        <p:grpSpPr>
          <a:xfrm>
            <a:off x="6624559" y="1688596"/>
            <a:ext cx="5448378" cy="1504281"/>
            <a:chOff x="5525816" y="2189315"/>
            <a:chExt cx="4205318" cy="101442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B6A71CB-A957-B7F4-DFFB-F165EF54B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25816" y="2189315"/>
              <a:ext cx="4205318" cy="101442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1C5BA9E-3745-B830-B974-5D1CFB23EAA3}"/>
                </a:ext>
              </a:extLst>
            </p:cNvPr>
            <p:cNvSpPr/>
            <p:nvPr/>
          </p:nvSpPr>
          <p:spPr>
            <a:xfrm>
              <a:off x="5525816" y="2823099"/>
              <a:ext cx="129260" cy="2996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E2F6F23-217F-1F81-BFFE-03E7A428E51F}"/>
              </a:ext>
            </a:extLst>
          </p:cNvPr>
          <p:cNvGrpSpPr/>
          <p:nvPr/>
        </p:nvGrpSpPr>
        <p:grpSpPr>
          <a:xfrm>
            <a:off x="6624559" y="4567815"/>
            <a:ext cx="5448378" cy="1827859"/>
            <a:chOff x="5941190" y="4905648"/>
            <a:chExt cx="4052917" cy="128588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2863FED-6A0A-1A19-80D1-0C0C50B90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41190" y="4905648"/>
              <a:ext cx="4052917" cy="128588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F2B93F6-A2AF-4577-98E6-699A232E8302}"/>
                </a:ext>
              </a:extLst>
            </p:cNvPr>
            <p:cNvSpPr/>
            <p:nvPr/>
          </p:nvSpPr>
          <p:spPr>
            <a:xfrm>
              <a:off x="6175366" y="5788988"/>
              <a:ext cx="129260" cy="2996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834B4CE-AB44-8430-0C24-2E4EF70E6E02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A8B0F63-3464-268D-5B3E-B86002328AC9}"/>
              </a:ext>
            </a:extLst>
          </p:cNvPr>
          <p:cNvSpPr txBox="1">
            <a:spLocks/>
          </p:cNvSpPr>
          <p:nvPr/>
        </p:nvSpPr>
        <p:spPr>
          <a:xfrm>
            <a:off x="366666" y="2071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Produções</a:t>
            </a:r>
            <a:r>
              <a:rPr lang="en-US" sz="36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: </a:t>
            </a:r>
            <a:r>
              <a:rPr lang="en-US" sz="36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novas</a:t>
            </a:r>
            <a:r>
              <a:rPr lang="en-US" sz="36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36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tipologias</a:t>
            </a:r>
            <a:br>
              <a:rPr lang="en-US" sz="36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</a:br>
            <a:r>
              <a:rPr lang="en-US" sz="36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20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Pré</a:t>
            </a:r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-Print | </a:t>
            </a:r>
            <a:r>
              <a:rPr lang="en-US" sz="20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Anotação</a:t>
            </a:r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|</a:t>
            </a:r>
            <a:r>
              <a:rPr lang="en-US" sz="20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Objeto</a:t>
            </a:r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20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Físico</a:t>
            </a:r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| Plano de </a:t>
            </a:r>
            <a:r>
              <a:rPr lang="en-US" sz="20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Gestão</a:t>
            </a:r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de Dados | Software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D5807AD-8D8A-22FA-7703-3A307C4D34CC}"/>
              </a:ext>
            </a:extLst>
          </p:cNvPr>
          <p:cNvSpPr/>
          <p:nvPr/>
        </p:nvSpPr>
        <p:spPr>
          <a:xfrm>
            <a:off x="119063" y="1865588"/>
            <a:ext cx="1119187" cy="266700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54C3243-4F16-31C4-3B66-FE662FD40A46}"/>
              </a:ext>
            </a:extLst>
          </p:cNvPr>
          <p:cNvSpPr/>
          <p:nvPr/>
        </p:nvSpPr>
        <p:spPr>
          <a:xfrm>
            <a:off x="259464" y="3828981"/>
            <a:ext cx="854961" cy="266700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9811A16-02FB-2DFB-3FDF-D53108EE9341}"/>
              </a:ext>
            </a:extLst>
          </p:cNvPr>
          <p:cNvSpPr/>
          <p:nvPr/>
        </p:nvSpPr>
        <p:spPr>
          <a:xfrm>
            <a:off x="6482937" y="2157919"/>
            <a:ext cx="1130771" cy="266700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74FDE42-7BD5-D53C-8EAB-16C7BCDB6882}"/>
              </a:ext>
            </a:extLst>
          </p:cNvPr>
          <p:cNvSpPr/>
          <p:nvPr/>
        </p:nvSpPr>
        <p:spPr>
          <a:xfrm>
            <a:off x="6419405" y="3367723"/>
            <a:ext cx="1387449" cy="401637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F9D3FF4-E99A-2DEC-657D-CB2615BBF802}"/>
              </a:ext>
            </a:extLst>
          </p:cNvPr>
          <p:cNvSpPr/>
          <p:nvPr/>
        </p:nvSpPr>
        <p:spPr>
          <a:xfrm>
            <a:off x="6482937" y="4628323"/>
            <a:ext cx="912854" cy="266700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7197953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34B4CE-AB44-8430-0C24-2E4EF70E6E02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A8B0F63-3464-268D-5B3E-B86002328AC9}"/>
              </a:ext>
            </a:extLst>
          </p:cNvPr>
          <p:cNvSpPr txBox="1">
            <a:spLocks/>
          </p:cNvSpPr>
          <p:nvPr/>
        </p:nvSpPr>
        <p:spPr>
          <a:xfrm>
            <a:off x="366666" y="2071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Produções</a:t>
            </a:r>
            <a:r>
              <a:rPr lang="en-US" sz="36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: </a:t>
            </a:r>
            <a:r>
              <a:rPr lang="en-US" sz="36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novas</a:t>
            </a:r>
            <a:r>
              <a:rPr lang="en-US" sz="36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36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tipologias</a:t>
            </a:r>
            <a:br>
              <a:rPr lang="en-US" sz="36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</a:br>
            <a:r>
              <a:rPr lang="en-US" sz="36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20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Sincronização</a:t>
            </a:r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com ORCID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CB6B465-7C31-5311-E276-712668EAB8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2355238"/>
              </p:ext>
            </p:extLst>
          </p:nvPr>
        </p:nvGraphicFramePr>
        <p:xfrm>
          <a:off x="651769" y="1555211"/>
          <a:ext cx="5168006" cy="4245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Google Shape;470;p39">
            <a:extLst>
              <a:ext uri="{FF2B5EF4-FFF2-40B4-BE49-F238E27FC236}">
                <a16:creationId xmlns:a16="http://schemas.microsoft.com/office/drawing/2014/main" id="{5C89ACB0-E508-2B3E-630A-AEF263D10C2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 l="10255" t="41717" r="15642" b="44184"/>
          <a:stretch/>
        </p:blipFill>
        <p:spPr>
          <a:xfrm>
            <a:off x="1529245" y="6017030"/>
            <a:ext cx="2946304" cy="39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A picture containing font, graphics, logo, design&#10;&#10;Description automatically generated">
            <a:extLst>
              <a:ext uri="{FF2B5EF4-FFF2-40B4-BE49-F238E27FC236}">
                <a16:creationId xmlns:a16="http://schemas.microsoft.com/office/drawing/2014/main" id="{FA83F9BC-0882-665A-355D-710963307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390" y="2611412"/>
            <a:ext cx="3667125" cy="1247775"/>
          </a:xfrm>
          <a:prstGeom prst="rect">
            <a:avLst/>
          </a:prstGeom>
        </p:spPr>
      </p:pic>
      <p:sp>
        <p:nvSpPr>
          <p:cNvPr id="21" name="Arrow: Left-Right 20">
            <a:extLst>
              <a:ext uri="{FF2B5EF4-FFF2-40B4-BE49-F238E27FC236}">
                <a16:creationId xmlns:a16="http://schemas.microsoft.com/office/drawing/2014/main" id="{EF7826A7-E1F1-0ADD-6C15-4BECF726F282}"/>
              </a:ext>
            </a:extLst>
          </p:cNvPr>
          <p:cNvSpPr/>
          <p:nvPr/>
        </p:nvSpPr>
        <p:spPr>
          <a:xfrm>
            <a:off x="6096000" y="3099954"/>
            <a:ext cx="1332000" cy="504000"/>
          </a:xfrm>
          <a:prstGeom prst="leftRightArrow">
            <a:avLst/>
          </a:prstGeom>
          <a:solidFill>
            <a:schemeClr val="tx1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85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84042B-F00F-FC98-F5A0-3E9AB3A5BC07}"/>
              </a:ext>
            </a:extLst>
          </p:cNvPr>
          <p:cNvSpPr/>
          <p:nvPr/>
        </p:nvSpPr>
        <p:spPr>
          <a:xfrm>
            <a:off x="10239274" y="0"/>
            <a:ext cx="1969475" cy="182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9" name="Picture 5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8322BD0E-87BF-A745-AA5F-4F5C4F885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8041" y="-4291"/>
            <a:ext cx="1390821" cy="1348853"/>
          </a:xfrm>
          <a:prstGeom prst="rect">
            <a:avLst/>
          </a:prstGeom>
        </p:spPr>
      </p:pic>
      <p:sp>
        <p:nvSpPr>
          <p:cNvPr id="7" name="Google Shape;356;p78">
            <a:extLst>
              <a:ext uri="{FF2B5EF4-FFF2-40B4-BE49-F238E27FC236}">
                <a16:creationId xmlns:a16="http://schemas.microsoft.com/office/drawing/2014/main" id="{5F335983-68B0-D44A-95B1-08F7FF755C9A}"/>
              </a:ext>
            </a:extLst>
          </p:cNvPr>
          <p:cNvSpPr/>
          <p:nvPr/>
        </p:nvSpPr>
        <p:spPr>
          <a:xfrm>
            <a:off x="3104950" y="6201282"/>
            <a:ext cx="5726400" cy="65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395;p79">
            <a:extLst>
              <a:ext uri="{FF2B5EF4-FFF2-40B4-BE49-F238E27FC236}">
                <a16:creationId xmlns:a16="http://schemas.microsoft.com/office/drawing/2014/main" id="{F0327A1C-59F3-FBE3-C1FF-593EC48B46F1}"/>
              </a:ext>
            </a:extLst>
          </p:cNvPr>
          <p:cNvSpPr/>
          <p:nvPr/>
        </p:nvSpPr>
        <p:spPr>
          <a:xfrm>
            <a:off x="2936833" y="1665733"/>
            <a:ext cx="6368700" cy="5016000"/>
          </a:xfrm>
          <a:prstGeom prst="ellipse">
            <a:avLst/>
          </a:prstGeom>
          <a:noFill/>
          <a:ln w="11430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359;p78">
            <a:extLst>
              <a:ext uri="{FF2B5EF4-FFF2-40B4-BE49-F238E27FC236}">
                <a16:creationId xmlns:a16="http://schemas.microsoft.com/office/drawing/2014/main" id="{A528DA02-C084-B845-4D88-71EA38FAFFDE}"/>
              </a:ext>
            </a:extLst>
          </p:cNvPr>
          <p:cNvSpPr/>
          <p:nvPr/>
        </p:nvSpPr>
        <p:spPr>
          <a:xfrm>
            <a:off x="6623484" y="5245474"/>
            <a:ext cx="2111700" cy="1620300"/>
          </a:xfrm>
          <a:prstGeom prst="ellipse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360;p78">
            <a:extLst>
              <a:ext uri="{FF2B5EF4-FFF2-40B4-BE49-F238E27FC236}">
                <a16:creationId xmlns:a16="http://schemas.microsoft.com/office/drawing/2014/main" id="{BD690971-A846-C047-A8A7-A86B85D1A17C}"/>
              </a:ext>
            </a:extLst>
          </p:cNvPr>
          <p:cNvSpPr/>
          <p:nvPr/>
        </p:nvSpPr>
        <p:spPr>
          <a:xfrm>
            <a:off x="1899167" y="3273558"/>
            <a:ext cx="2111700" cy="1620300"/>
          </a:xfrm>
          <a:prstGeom prst="ellipse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61;p78">
            <a:extLst>
              <a:ext uri="{FF2B5EF4-FFF2-40B4-BE49-F238E27FC236}">
                <a16:creationId xmlns:a16="http://schemas.microsoft.com/office/drawing/2014/main" id="{B1E4268E-349B-A206-5E52-C7004496E5CF}"/>
              </a:ext>
            </a:extLst>
          </p:cNvPr>
          <p:cNvSpPr/>
          <p:nvPr/>
        </p:nvSpPr>
        <p:spPr>
          <a:xfrm>
            <a:off x="8054700" y="3314907"/>
            <a:ext cx="2111700" cy="1620300"/>
          </a:xfrm>
          <a:prstGeom prst="ellipse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62;p78">
            <a:extLst>
              <a:ext uri="{FF2B5EF4-FFF2-40B4-BE49-F238E27FC236}">
                <a16:creationId xmlns:a16="http://schemas.microsoft.com/office/drawing/2014/main" id="{637F68AE-3D14-0CAD-ACCF-8E882005C4C2}"/>
              </a:ext>
            </a:extLst>
          </p:cNvPr>
          <p:cNvSpPr/>
          <p:nvPr/>
        </p:nvSpPr>
        <p:spPr>
          <a:xfrm>
            <a:off x="3337467" y="5143874"/>
            <a:ext cx="2111700" cy="1620300"/>
          </a:xfrm>
          <a:prstGeom prst="ellipse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63;p78">
            <a:extLst>
              <a:ext uri="{FF2B5EF4-FFF2-40B4-BE49-F238E27FC236}">
                <a16:creationId xmlns:a16="http://schemas.microsoft.com/office/drawing/2014/main" id="{667CCBFC-4244-FB3C-C0E4-142536F79E9E}"/>
              </a:ext>
            </a:extLst>
          </p:cNvPr>
          <p:cNvSpPr/>
          <p:nvPr/>
        </p:nvSpPr>
        <p:spPr>
          <a:xfrm>
            <a:off x="7736867" y="1339640"/>
            <a:ext cx="2111700" cy="1620300"/>
          </a:xfrm>
          <a:prstGeom prst="ellipse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364;p78">
            <a:extLst>
              <a:ext uri="{FF2B5EF4-FFF2-40B4-BE49-F238E27FC236}">
                <a16:creationId xmlns:a16="http://schemas.microsoft.com/office/drawing/2014/main" id="{204A9E4C-9BED-CE35-DCBC-DDA60DF2C16A}"/>
              </a:ext>
            </a:extLst>
          </p:cNvPr>
          <p:cNvSpPr/>
          <p:nvPr/>
        </p:nvSpPr>
        <p:spPr>
          <a:xfrm>
            <a:off x="5035467" y="1064740"/>
            <a:ext cx="2111700" cy="1620300"/>
          </a:xfrm>
          <a:prstGeom prst="ellipse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65;p78">
            <a:extLst>
              <a:ext uri="{FF2B5EF4-FFF2-40B4-BE49-F238E27FC236}">
                <a16:creationId xmlns:a16="http://schemas.microsoft.com/office/drawing/2014/main" id="{8B2A8074-6376-F0E1-D944-D42BE829EDBE}"/>
              </a:ext>
            </a:extLst>
          </p:cNvPr>
          <p:cNvSpPr/>
          <p:nvPr/>
        </p:nvSpPr>
        <p:spPr>
          <a:xfrm>
            <a:off x="2495667" y="1301640"/>
            <a:ext cx="2111700" cy="1620300"/>
          </a:xfrm>
          <a:prstGeom prst="ellipse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366;p78">
            <a:extLst>
              <a:ext uri="{FF2B5EF4-FFF2-40B4-BE49-F238E27FC236}">
                <a16:creationId xmlns:a16="http://schemas.microsoft.com/office/drawing/2014/main" id="{C2493C81-A02D-8026-1E4C-90D0624E7CB4}"/>
              </a:ext>
            </a:extLst>
          </p:cNvPr>
          <p:cNvSpPr/>
          <p:nvPr/>
        </p:nvSpPr>
        <p:spPr>
          <a:xfrm>
            <a:off x="4976933" y="3248507"/>
            <a:ext cx="2111700" cy="143370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  <a:alpha val="25000"/>
            </a:schemeClr>
          </a:solidFill>
          <a:ln w="9525" cap="flat" cmpd="sng">
            <a:solidFill>
              <a:schemeClr val="accent5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875" tIns="65875" rIns="65875" bIns="65875" anchor="ctr" anchorCtr="0">
            <a:noAutofit/>
          </a:bodyPr>
          <a:lstStyle/>
          <a:p>
            <a:pPr algn="ctr">
              <a:lnSpc>
                <a:spcPct val="90000"/>
              </a:lnSpc>
            </a:pPr>
            <a:endParaRPr sz="1600" b="1">
              <a:solidFill>
                <a:schemeClr val="dk1"/>
              </a:solidFill>
              <a:latin typeface="Calibri"/>
              <a:cs typeface="Calibri"/>
            </a:endParaRPr>
          </a:p>
        </p:txBody>
      </p:sp>
      <p:sp>
        <p:nvSpPr>
          <p:cNvPr id="18" name="Google Shape;367;p78">
            <a:extLst>
              <a:ext uri="{FF2B5EF4-FFF2-40B4-BE49-F238E27FC236}">
                <a16:creationId xmlns:a16="http://schemas.microsoft.com/office/drawing/2014/main" id="{40EAF670-EAF6-20D6-E9B3-25DD2AE5504B}"/>
              </a:ext>
            </a:extLst>
          </p:cNvPr>
          <p:cNvSpPr txBox="1"/>
          <p:nvPr/>
        </p:nvSpPr>
        <p:spPr>
          <a:xfrm>
            <a:off x="4893567" y="4156607"/>
            <a:ext cx="21948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PT"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Investigadores</a:t>
            </a:r>
            <a:endParaRPr sz="1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" name="Google Shape;368;p78">
            <a:extLst>
              <a:ext uri="{FF2B5EF4-FFF2-40B4-BE49-F238E27FC236}">
                <a16:creationId xmlns:a16="http://schemas.microsoft.com/office/drawing/2014/main" id="{4D8B3A82-CD8F-B889-EC6F-6836A697A9BC}"/>
              </a:ext>
            </a:extLst>
          </p:cNvPr>
          <p:cNvPicPr preferRelativeResize="0"/>
          <p:nvPr/>
        </p:nvPicPr>
        <p:blipFill rotWithShape="1">
          <a:blip r:embed="rId3">
            <a:alphaModFix amt="55000"/>
          </a:blip>
          <a:srcRect/>
          <a:stretch/>
        </p:blipFill>
        <p:spPr>
          <a:xfrm>
            <a:off x="5628384" y="3385407"/>
            <a:ext cx="725167" cy="7251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</p:pic>
      <p:pic>
        <p:nvPicPr>
          <p:cNvPr id="20" name="Google Shape;369;p78">
            <a:extLst>
              <a:ext uri="{FF2B5EF4-FFF2-40B4-BE49-F238E27FC236}">
                <a16:creationId xmlns:a16="http://schemas.microsoft.com/office/drawing/2014/main" id="{F3AAD2FE-618F-FD64-5A0A-8004D824E0F7}"/>
              </a:ext>
            </a:extLst>
          </p:cNvPr>
          <p:cNvPicPr preferRelativeResize="0"/>
          <p:nvPr/>
        </p:nvPicPr>
        <p:blipFill rotWithShape="1">
          <a:blip r:embed="rId4">
            <a:alphaModFix amt="50000"/>
          </a:blip>
          <a:srcRect/>
          <a:stretch/>
        </p:blipFill>
        <p:spPr>
          <a:xfrm>
            <a:off x="8531884" y="1570572"/>
            <a:ext cx="631200" cy="631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</p:pic>
      <p:pic>
        <p:nvPicPr>
          <p:cNvPr id="21" name="Google Shape;370;p78">
            <a:extLst>
              <a:ext uri="{FF2B5EF4-FFF2-40B4-BE49-F238E27FC236}">
                <a16:creationId xmlns:a16="http://schemas.microsoft.com/office/drawing/2014/main" id="{2AFA04D3-8B4E-F217-7A1B-12E089D3E20F}"/>
              </a:ext>
            </a:extLst>
          </p:cNvPr>
          <p:cNvPicPr preferRelativeResize="0"/>
          <p:nvPr/>
        </p:nvPicPr>
        <p:blipFill rotWithShape="1">
          <a:blip r:embed="rId5">
            <a:alphaModFix amt="50000"/>
          </a:blip>
          <a:srcRect/>
          <a:stretch/>
        </p:blipFill>
        <p:spPr>
          <a:xfrm>
            <a:off x="8831333" y="3602564"/>
            <a:ext cx="631200" cy="631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</p:pic>
      <p:pic>
        <p:nvPicPr>
          <p:cNvPr id="22" name="Google Shape;371;p78">
            <a:extLst>
              <a:ext uri="{FF2B5EF4-FFF2-40B4-BE49-F238E27FC236}">
                <a16:creationId xmlns:a16="http://schemas.microsoft.com/office/drawing/2014/main" id="{03FDB6A0-0E00-DEBF-5101-E3E772ADD8D9}"/>
              </a:ext>
            </a:extLst>
          </p:cNvPr>
          <p:cNvPicPr preferRelativeResize="0"/>
          <p:nvPr/>
        </p:nvPicPr>
        <p:blipFill rotWithShape="1">
          <a:blip r:embed="rId6">
            <a:alphaModFix amt="50000"/>
          </a:blip>
          <a:srcRect/>
          <a:stretch/>
        </p:blipFill>
        <p:spPr>
          <a:xfrm>
            <a:off x="2704535" y="3330806"/>
            <a:ext cx="631200" cy="63117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</p:pic>
      <p:sp>
        <p:nvSpPr>
          <p:cNvPr id="23" name="Google Shape;372;p78">
            <a:extLst>
              <a:ext uri="{FF2B5EF4-FFF2-40B4-BE49-F238E27FC236}">
                <a16:creationId xmlns:a16="http://schemas.microsoft.com/office/drawing/2014/main" id="{B97B3B4E-EB93-C676-2BEA-55699E0BD4D0}"/>
              </a:ext>
            </a:extLst>
          </p:cNvPr>
          <p:cNvSpPr txBox="1"/>
          <p:nvPr/>
        </p:nvSpPr>
        <p:spPr>
          <a:xfrm>
            <a:off x="2454051" y="2065740"/>
            <a:ext cx="21948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PT" sz="19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Instituições de Investigação</a:t>
            </a:r>
            <a:endParaRPr sz="19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373;p78">
            <a:extLst>
              <a:ext uri="{FF2B5EF4-FFF2-40B4-BE49-F238E27FC236}">
                <a16:creationId xmlns:a16="http://schemas.microsoft.com/office/drawing/2014/main" id="{5685C3D3-F9FC-6C89-C74F-DEBB2FBBB265}"/>
              </a:ext>
            </a:extLst>
          </p:cNvPr>
          <p:cNvSpPr txBox="1"/>
          <p:nvPr/>
        </p:nvSpPr>
        <p:spPr>
          <a:xfrm>
            <a:off x="1819351" y="3880558"/>
            <a:ext cx="21948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PT" sz="1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Entidades governamentais</a:t>
            </a:r>
            <a:endParaRPr sz="17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374;p78">
            <a:extLst>
              <a:ext uri="{FF2B5EF4-FFF2-40B4-BE49-F238E27FC236}">
                <a16:creationId xmlns:a16="http://schemas.microsoft.com/office/drawing/2014/main" id="{E9384392-387A-DB1A-6B78-8490F6D90C08}"/>
              </a:ext>
            </a:extLst>
          </p:cNvPr>
          <p:cNvSpPr txBox="1"/>
          <p:nvPr/>
        </p:nvSpPr>
        <p:spPr>
          <a:xfrm>
            <a:off x="3337451" y="6000207"/>
            <a:ext cx="21948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PT" sz="19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Financiadores</a:t>
            </a:r>
            <a:endParaRPr sz="19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375;p78">
            <a:extLst>
              <a:ext uri="{FF2B5EF4-FFF2-40B4-BE49-F238E27FC236}">
                <a16:creationId xmlns:a16="http://schemas.microsoft.com/office/drawing/2014/main" id="{E1B5BCD5-7146-3742-117F-296BC6A58DBC}"/>
              </a:ext>
            </a:extLst>
          </p:cNvPr>
          <p:cNvSpPr txBox="1"/>
          <p:nvPr/>
        </p:nvSpPr>
        <p:spPr>
          <a:xfrm>
            <a:off x="6601351" y="6089374"/>
            <a:ext cx="21948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PT" sz="19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Investigadores</a:t>
            </a:r>
            <a:endParaRPr sz="19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376;p78">
            <a:extLst>
              <a:ext uri="{FF2B5EF4-FFF2-40B4-BE49-F238E27FC236}">
                <a16:creationId xmlns:a16="http://schemas.microsoft.com/office/drawing/2014/main" id="{80C231DE-0FFB-16DA-3C47-1F40E94EE0FC}"/>
              </a:ext>
            </a:extLst>
          </p:cNvPr>
          <p:cNvSpPr txBox="1"/>
          <p:nvPr/>
        </p:nvSpPr>
        <p:spPr>
          <a:xfrm>
            <a:off x="8051284" y="4174274"/>
            <a:ext cx="21948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PT" sz="19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Centros de Dados</a:t>
            </a:r>
            <a:endParaRPr sz="19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377;p78">
            <a:extLst>
              <a:ext uri="{FF2B5EF4-FFF2-40B4-BE49-F238E27FC236}">
                <a16:creationId xmlns:a16="http://schemas.microsoft.com/office/drawing/2014/main" id="{688E075F-6864-4CCF-4244-A74E72A5F72D}"/>
              </a:ext>
            </a:extLst>
          </p:cNvPr>
          <p:cNvSpPr txBox="1"/>
          <p:nvPr/>
        </p:nvSpPr>
        <p:spPr>
          <a:xfrm>
            <a:off x="4993867" y="2076124"/>
            <a:ext cx="21948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PT" sz="19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Bibliotecas</a:t>
            </a:r>
            <a:endParaRPr sz="19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378;p78">
            <a:extLst>
              <a:ext uri="{FF2B5EF4-FFF2-40B4-BE49-F238E27FC236}">
                <a16:creationId xmlns:a16="http://schemas.microsoft.com/office/drawing/2014/main" id="{9A7A42B8-FFBC-AA92-B2DE-24CA6961DE15}"/>
              </a:ext>
            </a:extLst>
          </p:cNvPr>
          <p:cNvSpPr txBox="1"/>
          <p:nvPr/>
        </p:nvSpPr>
        <p:spPr>
          <a:xfrm>
            <a:off x="7728784" y="2259158"/>
            <a:ext cx="21948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pt-PT" sz="19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Editoras</a:t>
            </a:r>
            <a:endParaRPr sz="19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" name="Google Shape;379;p78">
            <a:extLst>
              <a:ext uri="{FF2B5EF4-FFF2-40B4-BE49-F238E27FC236}">
                <a16:creationId xmlns:a16="http://schemas.microsoft.com/office/drawing/2014/main" id="{947E8886-4C6D-6752-8A81-4B4034AD85AE}"/>
              </a:ext>
            </a:extLst>
          </p:cNvPr>
          <p:cNvPicPr preferRelativeResize="0"/>
          <p:nvPr/>
        </p:nvPicPr>
        <p:blipFill rotWithShape="1">
          <a:blip r:embed="rId3">
            <a:alphaModFix amt="55000"/>
          </a:blip>
          <a:srcRect/>
          <a:stretch/>
        </p:blipFill>
        <p:spPr>
          <a:xfrm>
            <a:off x="7316700" y="5324274"/>
            <a:ext cx="725166" cy="7251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</p:pic>
      <p:pic>
        <p:nvPicPr>
          <p:cNvPr id="37" name="Google Shape;386;p78">
            <a:extLst>
              <a:ext uri="{FF2B5EF4-FFF2-40B4-BE49-F238E27FC236}">
                <a16:creationId xmlns:a16="http://schemas.microsoft.com/office/drawing/2014/main" id="{75DD6CA9-848B-2D43-DAD8-4F601BB7720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36855" y="5222662"/>
            <a:ext cx="912800" cy="9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7;p78">
            <a:extLst>
              <a:ext uri="{FF2B5EF4-FFF2-40B4-BE49-F238E27FC236}">
                <a16:creationId xmlns:a16="http://schemas.microsoft.com/office/drawing/2014/main" id="{05A2E2B3-EDE2-089A-1DFB-5C41C384F73D}"/>
              </a:ext>
            </a:extLst>
          </p:cNvPr>
          <p:cNvPicPr preferRelativeResize="0"/>
          <p:nvPr/>
        </p:nvPicPr>
        <p:blipFill rotWithShape="1">
          <a:blip r:embed="rId8">
            <a:alphaModFix amt="67000"/>
          </a:blip>
          <a:srcRect/>
          <a:stretch/>
        </p:blipFill>
        <p:spPr>
          <a:xfrm>
            <a:off x="3204067" y="1405340"/>
            <a:ext cx="631200" cy="63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88;p78" descr="https://lh3.googleusercontent.com/GovCQt2PBk_9I0e_1wY88vw4G3X8yhC1uPgfBARZwby7J1zcFHbnfcJFZ4H9I-leSI1LPQ79MxOIEAvQ7wzSCB-7NYMB5C7Q4mfEPrBT5903B4iZKCbKNE3-j34ZlZYwssLp5r-Ke5k">
            <a:extLst>
              <a:ext uri="{FF2B5EF4-FFF2-40B4-BE49-F238E27FC236}">
                <a16:creationId xmlns:a16="http://schemas.microsoft.com/office/drawing/2014/main" id="{A0FBFACD-54F0-13FF-EC39-50B54C00B67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37123" y="1134132"/>
            <a:ext cx="907687" cy="90768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4903D43-258F-E643-7358-01B9DE9CCDA1}"/>
              </a:ext>
            </a:extLst>
          </p:cNvPr>
          <p:cNvSpPr/>
          <p:nvPr/>
        </p:nvSpPr>
        <p:spPr>
          <a:xfrm>
            <a:off x="149290" y="125306"/>
            <a:ext cx="3685977" cy="773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Google Shape;394;p79">
            <a:extLst>
              <a:ext uri="{FF2B5EF4-FFF2-40B4-BE49-F238E27FC236}">
                <a16:creationId xmlns:a16="http://schemas.microsoft.com/office/drawing/2014/main" id="{79E6EC97-2BE0-4015-A2DC-0FC388BBA1A6}"/>
              </a:ext>
            </a:extLst>
          </p:cNvPr>
          <p:cNvSpPr txBox="1"/>
          <p:nvPr/>
        </p:nvSpPr>
        <p:spPr>
          <a:xfrm>
            <a:off x="266901" y="87748"/>
            <a:ext cx="11192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pt-PT" sz="4400" b="1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  <a:sym typeface="Montserrat"/>
              </a:rPr>
              <a:t>A Solução</a:t>
            </a:r>
            <a:endParaRPr sz="4400" b="1">
              <a:solidFill>
                <a:schemeClr val="accent5">
                  <a:lumMod val="75000"/>
                </a:schemeClr>
              </a:solidFill>
              <a:latin typeface="+mj-lt"/>
              <a:ea typeface="+mj-ea"/>
              <a:cs typeface="+mj-cs"/>
              <a:sym typeface="Montserrat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65ADA4DA-EAF8-A336-A3BD-A5C774C89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3274" y="210173"/>
            <a:ext cx="11525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68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34B4CE-AB44-8430-0C24-2E4EF70E6E02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A8B0F63-3464-268D-5B3E-B86002328AC9}"/>
              </a:ext>
            </a:extLst>
          </p:cNvPr>
          <p:cNvSpPr txBox="1">
            <a:spLocks/>
          </p:cNvSpPr>
          <p:nvPr/>
        </p:nvSpPr>
        <p:spPr>
          <a:xfrm>
            <a:off x="366666" y="2071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err="1">
                <a:solidFill>
                  <a:schemeClr val="accent5">
                    <a:lumMod val="75000"/>
                  </a:schemeClr>
                </a:solidFill>
                <a:latin typeface="Montserrat"/>
              </a:rPr>
              <a:t>Produções</a:t>
            </a:r>
            <a:r>
              <a:rPr lang="en-US" sz="3600">
                <a:solidFill>
                  <a:schemeClr val="accent5">
                    <a:lumMod val="75000"/>
                  </a:schemeClr>
                </a:solidFill>
                <a:latin typeface="Montserrat"/>
              </a:rPr>
              <a:t>: </a:t>
            </a:r>
            <a:r>
              <a:rPr lang="en-US" sz="3600" err="1">
                <a:solidFill>
                  <a:schemeClr val="accent5">
                    <a:lumMod val="75000"/>
                  </a:schemeClr>
                </a:solidFill>
                <a:latin typeface="Montserrat"/>
              </a:rPr>
              <a:t>novas</a:t>
            </a:r>
            <a:r>
              <a:rPr lang="en-US" sz="3600">
                <a:solidFill>
                  <a:schemeClr val="accent5">
                    <a:lumMod val="75000"/>
                  </a:schemeClr>
                </a:solidFill>
                <a:latin typeface="Montserrat"/>
              </a:rPr>
              <a:t> </a:t>
            </a:r>
            <a:r>
              <a:rPr lang="en-US" sz="3600" err="1">
                <a:solidFill>
                  <a:schemeClr val="accent5">
                    <a:lumMod val="75000"/>
                  </a:schemeClr>
                </a:solidFill>
                <a:latin typeface="Montserrat"/>
              </a:rPr>
              <a:t>tipologias</a:t>
            </a:r>
            <a:br>
              <a:rPr lang="en-US" sz="3600">
                <a:latin typeface="Montserrat" panose="00000500000000000000" pitchFamily="2" charset="0"/>
              </a:rPr>
            </a:br>
            <a:r>
              <a:rPr lang="en-US" sz="3600">
                <a:solidFill>
                  <a:schemeClr val="accent5">
                    <a:lumMod val="75000"/>
                  </a:schemeClr>
                </a:solidFill>
                <a:latin typeface="Montserrat"/>
              </a:rPr>
              <a:t> </a:t>
            </a:r>
            <a:r>
              <a:rPr lang="en-US" sz="2000" err="1">
                <a:solidFill>
                  <a:schemeClr val="accent5">
                    <a:lumMod val="75000"/>
                  </a:schemeClr>
                </a:solidFill>
                <a:latin typeface="Montserrat"/>
              </a:rPr>
              <a:t>Importação</a:t>
            </a:r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Montserrat"/>
              </a:rPr>
              <a:t> RCAAP e </a:t>
            </a:r>
            <a:r>
              <a:rPr lang="en-US" sz="2000" err="1">
                <a:solidFill>
                  <a:schemeClr val="accent5">
                    <a:lumMod val="75000"/>
                  </a:schemeClr>
                </a:solidFill>
                <a:latin typeface="Montserrat"/>
              </a:rPr>
              <a:t>depósito</a:t>
            </a:r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Montserrat"/>
              </a:rPr>
              <a:t> </a:t>
            </a:r>
            <a:r>
              <a:rPr lang="en-US" sz="2000" err="1">
                <a:solidFill>
                  <a:schemeClr val="accent5">
                    <a:lumMod val="75000"/>
                  </a:schemeClr>
                </a:solidFill>
                <a:latin typeface="Montserrat"/>
              </a:rPr>
              <a:t>em</a:t>
            </a:r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Montserrat"/>
              </a:rPr>
              <a:t> </a:t>
            </a:r>
            <a:r>
              <a:rPr lang="en-US" sz="2000" err="1">
                <a:solidFill>
                  <a:schemeClr val="accent5">
                    <a:lumMod val="75000"/>
                  </a:schemeClr>
                </a:solidFill>
                <a:latin typeface="Montserrat"/>
              </a:rPr>
              <a:t>Repositórios</a:t>
            </a:r>
            <a:endParaRPr lang="en-US" sz="2000">
              <a:solidFill>
                <a:schemeClr val="accent5">
                  <a:lumMod val="75000"/>
                </a:schemeClr>
              </a:solidFill>
              <a:latin typeface="Montserrat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CB6B465-7C31-5311-E276-712668EAB8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488885"/>
              </p:ext>
            </p:extLst>
          </p:nvPr>
        </p:nvGraphicFramePr>
        <p:xfrm>
          <a:off x="1223269" y="1872710"/>
          <a:ext cx="4406007" cy="3492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Google Shape;470;p39">
            <a:extLst>
              <a:ext uri="{FF2B5EF4-FFF2-40B4-BE49-F238E27FC236}">
                <a16:creationId xmlns:a16="http://schemas.microsoft.com/office/drawing/2014/main" id="{5C89ACB0-E508-2B3E-630A-AEF263D10C2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 l="10255" t="41717" r="15642" b="44184"/>
          <a:stretch/>
        </p:blipFill>
        <p:spPr>
          <a:xfrm>
            <a:off x="1529245" y="6017030"/>
            <a:ext cx="2946304" cy="39672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Arrow: Left-Right 20">
            <a:extLst>
              <a:ext uri="{FF2B5EF4-FFF2-40B4-BE49-F238E27FC236}">
                <a16:creationId xmlns:a16="http://schemas.microsoft.com/office/drawing/2014/main" id="{EF7826A7-E1F1-0ADD-6C15-4BECF726F282}"/>
              </a:ext>
            </a:extLst>
          </p:cNvPr>
          <p:cNvSpPr/>
          <p:nvPr/>
        </p:nvSpPr>
        <p:spPr>
          <a:xfrm>
            <a:off x="6096000" y="3099954"/>
            <a:ext cx="1332000" cy="504000"/>
          </a:xfrm>
          <a:prstGeom prst="leftRightArrow">
            <a:avLst/>
          </a:prstGeom>
          <a:solidFill>
            <a:schemeClr val="tx1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11B45946-3807-DC88-1140-18807D8255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373" y="2040947"/>
            <a:ext cx="1905000" cy="2000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85A762-C7D7-C155-4875-52D799B612C4}"/>
              </a:ext>
            </a:extLst>
          </p:cNvPr>
          <p:cNvSpPr txBox="1"/>
          <p:nvPr/>
        </p:nvSpPr>
        <p:spPr>
          <a:xfrm>
            <a:off x="10224654" y="3038764"/>
            <a:ext cx="1014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chemeClr val="bg2">
                    <a:lumMod val="25000"/>
                  </a:schemeClr>
                </a:solidFill>
              </a:rPr>
              <a:t>V2</a:t>
            </a:r>
          </a:p>
        </p:txBody>
      </p:sp>
    </p:spTree>
    <p:extLst>
      <p:ext uri="{BB962C8B-B14F-4D97-AF65-F5344CB8AC3E}">
        <p14:creationId xmlns:p14="http://schemas.microsoft.com/office/powerpoint/2010/main" val="53806611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F3FAF-9C30-32C1-8CF6-85CD1E3DE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172" y="1532568"/>
            <a:ext cx="8638183" cy="44513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B96274-2D4C-156E-9351-80DDEB5301F1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9F0614C-B996-990C-9D26-1455F42A4AB2}"/>
              </a:ext>
            </a:extLst>
          </p:cNvPr>
          <p:cNvSpPr txBox="1">
            <a:spLocks/>
          </p:cNvSpPr>
          <p:nvPr/>
        </p:nvSpPr>
        <p:spPr>
          <a:xfrm>
            <a:off x="366666" y="2071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Produções</a:t>
            </a:r>
            <a:br>
              <a:rPr lang="en-US" sz="36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</a:br>
            <a:r>
              <a:rPr lang="en-US" sz="36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20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Pesquisa</a:t>
            </a:r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20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na</a:t>
            </a:r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base de dados </a:t>
            </a:r>
            <a:r>
              <a:rPr lang="en-US" sz="20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OpenAIRE</a:t>
            </a:r>
            <a:endParaRPr lang="en-US" sz="2000">
              <a:solidFill>
                <a:schemeClr val="accent5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32768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B96274-2D4C-156E-9351-80DDEB5301F1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9F0614C-B996-990C-9D26-1455F42A4AB2}"/>
              </a:ext>
            </a:extLst>
          </p:cNvPr>
          <p:cNvSpPr txBox="1">
            <a:spLocks/>
          </p:cNvSpPr>
          <p:nvPr/>
        </p:nvSpPr>
        <p:spPr>
          <a:xfrm>
            <a:off x="366666" y="2071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Produções</a:t>
            </a:r>
            <a:br>
              <a:rPr lang="en-US" sz="36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</a:br>
            <a:r>
              <a:rPr lang="en-US" sz="36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20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Pesquisa</a:t>
            </a:r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20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na</a:t>
            </a:r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base de dados </a:t>
            </a:r>
            <a:r>
              <a:rPr lang="en-US" sz="20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OpenAIRE</a:t>
            </a:r>
            <a:endParaRPr lang="en-US" sz="2000">
              <a:solidFill>
                <a:schemeClr val="accent5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8B20FC5-3164-591B-4C50-B44F0769A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114" y="1529770"/>
            <a:ext cx="6489699" cy="468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12856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F2E777-FAC3-9275-A526-5F4A13DA8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31" y="1609725"/>
            <a:ext cx="7301687" cy="43624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92E8E33-50BD-5FF7-6F01-272914B455D7}"/>
              </a:ext>
            </a:extLst>
          </p:cNvPr>
          <p:cNvCxnSpPr>
            <a:cxnSpLocks/>
          </p:cNvCxnSpPr>
          <p:nvPr/>
        </p:nvCxnSpPr>
        <p:spPr>
          <a:xfrm flipV="1">
            <a:off x="6915150" y="3295996"/>
            <a:ext cx="680630" cy="21000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628144A-0E1A-5B74-0E0F-540EA23F1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780" y="1851965"/>
            <a:ext cx="4391057" cy="34671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1A45423-698A-8429-2492-36C5500C4EBB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0E306C4-83C0-E69F-5ACF-632174A8ABA7}"/>
              </a:ext>
            </a:extLst>
          </p:cNvPr>
          <p:cNvSpPr txBox="1">
            <a:spLocks/>
          </p:cNvSpPr>
          <p:nvPr/>
        </p:nvSpPr>
        <p:spPr>
          <a:xfrm>
            <a:off x="366666" y="2071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err="1">
                <a:solidFill>
                  <a:schemeClr val="accent5">
                    <a:lumMod val="75000"/>
                  </a:schemeClr>
                </a:solidFill>
                <a:latin typeface="Montserrat"/>
              </a:rPr>
              <a:t>Projetos</a:t>
            </a:r>
            <a:br>
              <a:rPr lang="en-US" sz="3600">
                <a:latin typeface="Montserrat" panose="00000500000000000000" pitchFamily="2" charset="0"/>
              </a:rPr>
            </a:br>
            <a:r>
              <a:rPr lang="en-US" sz="3600">
                <a:solidFill>
                  <a:schemeClr val="accent5">
                    <a:lumMod val="75000"/>
                  </a:schemeClr>
                </a:solidFill>
                <a:latin typeface="Montserrat"/>
              </a:rPr>
              <a:t> </a:t>
            </a:r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Montserrat"/>
              </a:rPr>
              <a:t>Pesquisa </a:t>
            </a:r>
            <a:r>
              <a:rPr lang="en-US" sz="2000" err="1">
                <a:solidFill>
                  <a:schemeClr val="accent5">
                    <a:lumMod val="75000"/>
                  </a:schemeClr>
                </a:solidFill>
                <a:latin typeface="Montserrat"/>
              </a:rPr>
              <a:t>na</a:t>
            </a:r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Montserrat"/>
              </a:rPr>
              <a:t> base de dados </a:t>
            </a:r>
            <a:r>
              <a:rPr lang="en-US" sz="2000" err="1">
                <a:solidFill>
                  <a:schemeClr val="accent5">
                    <a:lumMod val="75000"/>
                  </a:schemeClr>
                </a:solidFill>
                <a:latin typeface="Montserrat"/>
              </a:rPr>
              <a:t>OpenAIRE</a:t>
            </a:r>
            <a:endParaRPr lang="en-US" sz="2000">
              <a:solidFill>
                <a:schemeClr val="accent5">
                  <a:lumMod val="75000"/>
                </a:schemeClr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39180409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EC36914-2280-BAF3-CC45-59A629406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308" y="1590483"/>
            <a:ext cx="9455385" cy="42472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B6C1ED-9846-9529-E6FE-94E481689C4A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2091B54-EBC2-A024-3FA9-3EEAC0B88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19" y="26790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API </a:t>
            </a:r>
            <a:r>
              <a:rPr lang="en-US" sz="32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currículos</a:t>
            </a:r>
            <a:r>
              <a:rPr lang="en-US" sz="32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32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publicados</a:t>
            </a:r>
            <a:br>
              <a:rPr lang="en-US" sz="32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</a:br>
            <a:br>
              <a:rPr lang="en-US" sz="20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</a:br>
            <a:r>
              <a:rPr lang="en-US" sz="2000" i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Public data files</a:t>
            </a:r>
          </a:p>
        </p:txBody>
      </p:sp>
    </p:spTree>
    <p:extLst>
      <p:ext uri="{BB962C8B-B14F-4D97-AF65-F5344CB8AC3E}">
        <p14:creationId xmlns:p14="http://schemas.microsoft.com/office/powerpoint/2010/main" val="109384280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B8BF43-4E98-5CB1-6CB0-DA266A12A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21" y="1722822"/>
            <a:ext cx="11017869" cy="455415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5C3C4B-8E9E-08CD-1F7B-86BC173C8668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EB4F098-3176-6605-1EAA-03B6A38E0C88}"/>
              </a:ext>
            </a:extLst>
          </p:cNvPr>
          <p:cNvSpPr txBox="1">
            <a:spLocks/>
          </p:cNvSpPr>
          <p:nvPr/>
        </p:nvSpPr>
        <p:spPr>
          <a:xfrm>
            <a:off x="366666" y="2071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API: </a:t>
            </a:r>
            <a:r>
              <a:rPr lang="en-US" sz="36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associação</a:t>
            </a:r>
            <a:r>
              <a:rPr lang="en-US" sz="36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entre </a:t>
            </a:r>
            <a:r>
              <a:rPr lang="en-US" sz="36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áreas</a:t>
            </a:r>
            <a:br>
              <a:rPr lang="en-US" sz="36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</a:br>
            <a:r>
              <a:rPr lang="en-US" sz="36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20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Produções</a:t>
            </a:r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com </a:t>
            </a:r>
            <a:r>
              <a:rPr lang="en-US" sz="20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Projetos</a:t>
            </a:r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e </a:t>
            </a:r>
            <a:r>
              <a:rPr lang="en-US" sz="20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Atividades</a:t>
            </a:r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com </a:t>
            </a:r>
            <a:r>
              <a:rPr lang="en-US" sz="20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Percurso</a:t>
            </a:r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20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profissional</a:t>
            </a:r>
            <a:endParaRPr lang="en-US" sz="2000">
              <a:solidFill>
                <a:schemeClr val="accent5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39076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5C3C4B-8E9E-08CD-1F7B-86BC173C8668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EB4F098-3176-6605-1EAA-03B6A38E0C88}"/>
              </a:ext>
            </a:extLst>
          </p:cNvPr>
          <p:cNvSpPr txBox="1">
            <a:spLocks/>
          </p:cNvSpPr>
          <p:nvPr/>
        </p:nvSpPr>
        <p:spPr>
          <a:xfrm>
            <a:off x="366666" y="207168"/>
            <a:ext cx="10515600" cy="1053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chemeClr val="accent5">
                    <a:lumMod val="75000"/>
                  </a:schemeClr>
                </a:solidFill>
                <a:latin typeface="Montserrat"/>
              </a:rPr>
              <a:t>API: </a:t>
            </a:r>
            <a:r>
              <a:rPr lang="en-US" sz="3600" err="1">
                <a:solidFill>
                  <a:schemeClr val="accent5">
                    <a:lumMod val="75000"/>
                  </a:schemeClr>
                </a:solidFill>
                <a:latin typeface="Montserrat"/>
              </a:rPr>
              <a:t>evolução</a:t>
            </a:r>
            <a:r>
              <a:rPr lang="en-US" sz="3600">
                <a:solidFill>
                  <a:schemeClr val="accent5">
                    <a:lumMod val="75000"/>
                  </a:schemeClr>
                </a:solidFill>
                <a:latin typeface="Montserrat"/>
              </a:rPr>
              <a:t> e </a:t>
            </a:r>
            <a:r>
              <a:rPr lang="en-US" sz="3600" err="1">
                <a:solidFill>
                  <a:schemeClr val="accent5">
                    <a:lumMod val="75000"/>
                  </a:schemeClr>
                </a:solidFill>
                <a:latin typeface="Montserrat"/>
              </a:rPr>
              <a:t>integração</a:t>
            </a:r>
            <a:br>
              <a:rPr lang="en-US" sz="3600">
                <a:latin typeface="Montserrat"/>
              </a:rPr>
            </a:br>
            <a:endParaRPr lang="en-US" sz="2000">
              <a:solidFill>
                <a:schemeClr val="accent5">
                  <a:lumMod val="75000"/>
                </a:schemeClr>
              </a:solidFill>
              <a:latin typeface="Montserrat"/>
            </a:endParaRPr>
          </a:p>
        </p:txBody>
      </p:sp>
      <p:pic>
        <p:nvPicPr>
          <p:cNvPr id="5" name="Picture 5" descr="Chart&#10;&#10;Description automatically generated">
            <a:extLst>
              <a:ext uri="{FF2B5EF4-FFF2-40B4-BE49-F238E27FC236}">
                <a16:creationId xmlns:a16="http://schemas.microsoft.com/office/drawing/2014/main" id="{0FDD6E39-ECB4-DE8A-D86C-AE9DF583D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2041803"/>
            <a:ext cx="6662057" cy="32188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9D72D7-1835-598D-E240-185D334A1A6B}"/>
              </a:ext>
            </a:extLst>
          </p:cNvPr>
          <p:cNvSpPr txBox="1"/>
          <p:nvPr/>
        </p:nvSpPr>
        <p:spPr>
          <a:xfrm>
            <a:off x="868135" y="5578021"/>
            <a:ext cx="91548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en-GB">
                <a:ea typeface="Verdana"/>
              </a:rPr>
              <a:t>3.519k de total de </a:t>
            </a:r>
            <a:r>
              <a:rPr lang="en-GB" err="1">
                <a:ea typeface="Verdana"/>
              </a:rPr>
              <a:t>chamadas</a:t>
            </a:r>
            <a:r>
              <a:rPr lang="en-GB">
                <a:ea typeface="Verdana"/>
              </a:rPr>
              <a:t> à API </a:t>
            </a:r>
            <a:r>
              <a:rPr lang="en-GB" err="1">
                <a:ea typeface="Verdana"/>
              </a:rPr>
              <a:t>em</a:t>
            </a:r>
            <a:r>
              <a:rPr lang="en-GB">
                <a:ea typeface="Verdana"/>
              </a:rPr>
              <a:t> 2023 </a:t>
            </a:r>
            <a:r>
              <a:rPr lang="en-GB" sz="1400">
                <a:ea typeface="Verdana"/>
              </a:rPr>
              <a:t>(</a:t>
            </a:r>
            <a:r>
              <a:rPr lang="en-GB" sz="1400" err="1">
                <a:ea typeface="Verdana"/>
              </a:rPr>
              <a:t>inclui</a:t>
            </a:r>
            <a:r>
              <a:rPr lang="en-GB" sz="1400">
                <a:ea typeface="Verdana"/>
              </a:rPr>
              <a:t> </a:t>
            </a:r>
            <a:r>
              <a:rPr lang="en-GB" sz="1400" err="1">
                <a:ea typeface="Verdana"/>
              </a:rPr>
              <a:t>pesquisas</a:t>
            </a:r>
            <a:r>
              <a:rPr lang="en-GB" sz="1400">
                <a:ea typeface="Verdana"/>
              </a:rPr>
              <a:t>, </a:t>
            </a:r>
            <a:r>
              <a:rPr lang="en-GB" sz="1400" err="1">
                <a:ea typeface="Verdana"/>
              </a:rPr>
              <a:t>validações</a:t>
            </a:r>
            <a:r>
              <a:rPr lang="en-GB" sz="1400">
                <a:ea typeface="Verdana"/>
              </a:rPr>
              <a:t>, etc)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AC8CDE-6FF8-3A0C-E281-2EF8ABDC51F3}"/>
              </a:ext>
            </a:extLst>
          </p:cNvPr>
          <p:cNvSpPr txBox="1"/>
          <p:nvPr/>
        </p:nvSpPr>
        <p:spPr>
          <a:xfrm>
            <a:off x="795563" y="1450520"/>
            <a:ext cx="865595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en-GB">
                <a:ea typeface="Verdana"/>
              </a:rPr>
              <a:t>648k de </a:t>
            </a:r>
            <a:r>
              <a:rPr lang="en-GB" err="1">
                <a:ea typeface="Verdana"/>
              </a:rPr>
              <a:t>operações</a:t>
            </a:r>
            <a:r>
              <a:rPr lang="en-GB">
                <a:ea typeface="Verdana"/>
              </a:rPr>
              <a:t> à API </a:t>
            </a:r>
            <a:r>
              <a:rPr lang="en-GB" err="1">
                <a:ea typeface="Verdana"/>
              </a:rPr>
              <a:t>em</a:t>
            </a:r>
            <a:r>
              <a:rPr lang="en-GB">
                <a:ea typeface="Verdana"/>
              </a:rPr>
              <a:t> 2023 (77% do total de 2022)</a:t>
            </a:r>
          </a:p>
        </p:txBody>
      </p:sp>
    </p:spTree>
    <p:extLst>
      <p:ext uri="{BB962C8B-B14F-4D97-AF65-F5344CB8AC3E}">
        <p14:creationId xmlns:p14="http://schemas.microsoft.com/office/powerpoint/2010/main" val="12465018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217BE1C5-F4EA-A921-DD54-20DE2C898D6F}"/>
              </a:ext>
            </a:extLst>
          </p:cNvPr>
          <p:cNvGrpSpPr/>
          <p:nvPr/>
        </p:nvGrpSpPr>
        <p:grpSpPr>
          <a:xfrm>
            <a:off x="2221092" y="1532731"/>
            <a:ext cx="7228114" cy="4687907"/>
            <a:chOff x="2755448" y="2232225"/>
            <a:chExt cx="6048211" cy="404756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0158CA4-57B4-7C5C-E741-F87A98E8F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55448" y="2232225"/>
              <a:ext cx="6048211" cy="404756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344FFC-9E5C-9977-CFBA-2401756A1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36238" y="2405918"/>
              <a:ext cx="953665" cy="211925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52E4A84-BE69-B508-EAC6-D3E4FDDC870A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C076333-86C6-FE4E-E5B9-99500AC46D00}"/>
              </a:ext>
            </a:extLst>
          </p:cNvPr>
          <p:cNvSpPr txBox="1">
            <a:spLocks/>
          </p:cNvSpPr>
          <p:nvPr/>
        </p:nvSpPr>
        <p:spPr>
          <a:xfrm>
            <a:off x="366666" y="2071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Sugestões</a:t>
            </a:r>
            <a:br>
              <a:rPr lang="en-US" sz="36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</a:br>
            <a:r>
              <a:rPr lang="en-US" sz="36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20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Produções</a:t>
            </a:r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e </a:t>
            </a:r>
            <a:r>
              <a:rPr lang="en-US" sz="20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Projetos</a:t>
            </a:r>
            <a:endParaRPr lang="en-US" sz="2000">
              <a:solidFill>
                <a:schemeClr val="accent5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D28E53-A0CD-19EF-1E0C-30A3DD19D385}"/>
              </a:ext>
            </a:extLst>
          </p:cNvPr>
          <p:cNvSpPr/>
          <p:nvPr/>
        </p:nvSpPr>
        <p:spPr>
          <a:xfrm>
            <a:off x="9970908" y="1630096"/>
            <a:ext cx="1889974" cy="453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/>
              <a:t>Brevemente</a:t>
            </a:r>
          </a:p>
        </p:txBody>
      </p:sp>
    </p:spTree>
    <p:extLst>
      <p:ext uri="{BB962C8B-B14F-4D97-AF65-F5344CB8AC3E}">
        <p14:creationId xmlns:p14="http://schemas.microsoft.com/office/powerpoint/2010/main" val="79696766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DCB1C18-367F-1495-8CAD-E240FC5B4189}"/>
              </a:ext>
            </a:extLst>
          </p:cNvPr>
          <p:cNvSpPr txBox="1"/>
          <p:nvPr/>
        </p:nvSpPr>
        <p:spPr>
          <a:xfrm>
            <a:off x="346676" y="1321842"/>
            <a:ext cx="6286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>
                <a:solidFill>
                  <a:schemeClr val="accent5">
                    <a:lumMod val="50000"/>
                  </a:schemeClr>
                </a:solidFill>
                <a:latin typeface="Montserrat"/>
              </a:rPr>
              <a:t>Produções e Projetos</a:t>
            </a:r>
            <a:endParaRPr lang="pt-PT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B700B72-1225-269C-257E-CC4C2A1D6422}"/>
              </a:ext>
            </a:extLst>
          </p:cNvPr>
          <p:cNvGrpSpPr/>
          <p:nvPr/>
        </p:nvGrpSpPr>
        <p:grpSpPr>
          <a:xfrm>
            <a:off x="795663" y="2004095"/>
            <a:ext cx="1752992" cy="667844"/>
            <a:chOff x="1234929" y="3176587"/>
            <a:chExt cx="1216588" cy="504826"/>
          </a:xfrm>
        </p:grpSpPr>
        <p:pic>
          <p:nvPicPr>
            <p:cNvPr id="10" name="Graphic 9" descr="List outline">
              <a:extLst>
                <a:ext uri="{FF2B5EF4-FFF2-40B4-BE49-F238E27FC236}">
                  <a16:creationId xmlns:a16="http://schemas.microsoft.com/office/drawing/2014/main" id="{B5CBF564-8D20-1418-EB9F-0E4D3217B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34929" y="3176588"/>
              <a:ext cx="504825" cy="504825"/>
            </a:xfrm>
            <a:prstGeom prst="rect">
              <a:avLst/>
            </a:prstGeom>
          </p:spPr>
        </p:pic>
        <p:pic>
          <p:nvPicPr>
            <p:cNvPr id="11" name="Graphic 10" descr="List outline">
              <a:extLst>
                <a:ext uri="{FF2B5EF4-FFF2-40B4-BE49-F238E27FC236}">
                  <a16:creationId xmlns:a16="http://schemas.microsoft.com/office/drawing/2014/main" id="{3D47D32D-F0FF-3B35-632F-727C5295F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82946" y="3176587"/>
              <a:ext cx="504825" cy="504825"/>
            </a:xfrm>
            <a:prstGeom prst="rect">
              <a:avLst/>
            </a:prstGeom>
          </p:spPr>
        </p:pic>
        <p:pic>
          <p:nvPicPr>
            <p:cNvPr id="12" name="Graphic 11" descr="List outline">
              <a:extLst>
                <a:ext uri="{FF2B5EF4-FFF2-40B4-BE49-F238E27FC236}">
                  <a16:creationId xmlns:a16="http://schemas.microsoft.com/office/drawing/2014/main" id="{ECB465AF-3851-6AB6-0C29-C9BE10037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46692" y="3176587"/>
              <a:ext cx="504825" cy="504825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C84A637-A3E8-5CDA-9BED-8E32DFDA2BB4}"/>
              </a:ext>
            </a:extLst>
          </p:cNvPr>
          <p:cNvSpPr txBox="1"/>
          <p:nvPr/>
        </p:nvSpPr>
        <p:spPr>
          <a:xfrm>
            <a:off x="376786" y="2782500"/>
            <a:ext cx="49952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>
                <a:latin typeface="Montserrat" panose="00000500000000000000" pitchFamily="2" charset="0"/>
              </a:rPr>
              <a:t>Produções e Projetos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DE01E1-B205-D58F-C88D-458B578A3B09}"/>
              </a:ext>
            </a:extLst>
          </p:cNvPr>
          <p:cNvSpPr txBox="1"/>
          <p:nvPr/>
        </p:nvSpPr>
        <p:spPr>
          <a:xfrm>
            <a:off x="3209857" y="2799443"/>
            <a:ext cx="34660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>
                <a:latin typeface="Montserrat" panose="00000500000000000000" pitchFamily="2" charset="0"/>
              </a:rPr>
              <a:t>Noutros </a:t>
            </a:r>
            <a:r>
              <a:rPr lang="pt-PT" sz="1600" err="1">
                <a:latin typeface="Montserrat" panose="00000500000000000000" pitchFamily="2" charset="0"/>
              </a:rPr>
              <a:t>CVs</a:t>
            </a:r>
            <a:r>
              <a:rPr lang="pt-PT" sz="1600">
                <a:latin typeface="Montserrat" panose="00000500000000000000" pitchFamily="2" charset="0"/>
              </a:rPr>
              <a:t> publicados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E033C8-4FF7-B8BD-BEB0-42A05B7D30AB}"/>
              </a:ext>
            </a:extLst>
          </p:cNvPr>
          <p:cNvSpPr txBox="1"/>
          <p:nvPr/>
        </p:nvSpPr>
        <p:spPr>
          <a:xfrm>
            <a:off x="7244452" y="2799443"/>
            <a:ext cx="49952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 b="1">
                <a:latin typeface="Montserrat" panose="00000500000000000000" pitchFamily="2" charset="0"/>
              </a:rPr>
              <a:t>CIÊNCIA</a:t>
            </a:r>
            <a:r>
              <a:rPr lang="pt-PT" sz="1600">
                <a:latin typeface="Montserrat" panose="00000500000000000000" pitchFamily="2" charset="0"/>
              </a:rPr>
              <a:t> ID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247478-EBED-2A55-237D-A4B656B73099}"/>
              </a:ext>
            </a:extLst>
          </p:cNvPr>
          <p:cNvSpPr txBox="1"/>
          <p:nvPr/>
        </p:nvSpPr>
        <p:spPr>
          <a:xfrm>
            <a:off x="2726037" y="1995363"/>
            <a:ext cx="5638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>
                <a:solidFill>
                  <a:schemeClr val="accent1"/>
                </a:solidFill>
              </a:rPr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ACEADD-F232-ED0D-EB4B-DCEF743AD03E}"/>
              </a:ext>
            </a:extLst>
          </p:cNvPr>
          <p:cNvSpPr txBox="1"/>
          <p:nvPr/>
        </p:nvSpPr>
        <p:spPr>
          <a:xfrm>
            <a:off x="6008229" y="1975348"/>
            <a:ext cx="5638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>
                <a:solidFill>
                  <a:schemeClr val="accent1"/>
                </a:solidFill>
              </a:rPr>
              <a:t>+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087978-A721-3178-983A-88B1C99008EE}"/>
              </a:ext>
            </a:extLst>
          </p:cNvPr>
          <p:cNvSpPr txBox="1"/>
          <p:nvPr/>
        </p:nvSpPr>
        <p:spPr>
          <a:xfrm>
            <a:off x="152442" y="3728667"/>
            <a:ext cx="49952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>
                <a:latin typeface="Montserrat" panose="00000500000000000000" pitchFamily="2" charset="0"/>
              </a:rPr>
              <a:t>*</a:t>
            </a:r>
            <a:r>
              <a:rPr lang="pt-PT" sz="1600" b="1" u="sng">
                <a:latin typeface="Montserrat" panose="00000500000000000000" pitchFamily="2" charset="0"/>
              </a:rPr>
              <a:t>Não</a:t>
            </a:r>
            <a:r>
              <a:rPr lang="pt-PT" sz="1600">
                <a:latin typeface="Montserrat" panose="00000500000000000000" pitchFamily="2" charset="0"/>
              </a:rPr>
              <a:t> constam no CV do utilizador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AFAADB-DF20-1CDC-C544-E3C0D2572712}"/>
              </a:ext>
            </a:extLst>
          </p:cNvPr>
          <p:cNvSpPr txBox="1"/>
          <p:nvPr/>
        </p:nvSpPr>
        <p:spPr>
          <a:xfrm>
            <a:off x="8591991" y="4464434"/>
            <a:ext cx="5638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>
                <a:solidFill>
                  <a:schemeClr val="accent1"/>
                </a:solidFill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BFB41D-2B1E-9935-D4F0-D6900EEA96F7}"/>
              </a:ext>
            </a:extLst>
          </p:cNvPr>
          <p:cNvSpPr txBox="1"/>
          <p:nvPr/>
        </p:nvSpPr>
        <p:spPr>
          <a:xfrm>
            <a:off x="9085113" y="4721984"/>
            <a:ext cx="3201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>
                <a:solidFill>
                  <a:schemeClr val="accent1"/>
                </a:solidFill>
                <a:latin typeface="Montserrat" panose="00000500000000000000" pitchFamily="2" charset="0"/>
              </a:rPr>
              <a:t>Identificadores iguais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3F3F23-3A79-E664-2B2A-AD83C5E07035}"/>
              </a:ext>
            </a:extLst>
          </p:cNvPr>
          <p:cNvSpPr txBox="1"/>
          <p:nvPr/>
        </p:nvSpPr>
        <p:spPr>
          <a:xfrm>
            <a:off x="2517928" y="2729126"/>
            <a:ext cx="4310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>
                <a:latin typeface="Montserrat" panose="00000500000000000000" pitchFamily="2" charset="0"/>
              </a:rPr>
              <a:t>*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F2F60C-5DD8-451F-942E-DE09ED0F347C}"/>
              </a:ext>
            </a:extLst>
          </p:cNvPr>
          <p:cNvGrpSpPr/>
          <p:nvPr/>
        </p:nvGrpSpPr>
        <p:grpSpPr>
          <a:xfrm>
            <a:off x="764936" y="4516337"/>
            <a:ext cx="1752992" cy="667844"/>
            <a:chOff x="1234929" y="3176587"/>
            <a:chExt cx="1216588" cy="504826"/>
          </a:xfrm>
        </p:grpSpPr>
        <p:pic>
          <p:nvPicPr>
            <p:cNvPr id="28" name="Graphic 27" descr="List outline">
              <a:extLst>
                <a:ext uri="{FF2B5EF4-FFF2-40B4-BE49-F238E27FC236}">
                  <a16:creationId xmlns:a16="http://schemas.microsoft.com/office/drawing/2014/main" id="{F51FC4D2-7F5D-4897-E182-0B0D1E523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34929" y="3176588"/>
              <a:ext cx="504825" cy="504825"/>
            </a:xfrm>
            <a:prstGeom prst="rect">
              <a:avLst/>
            </a:prstGeom>
          </p:spPr>
        </p:pic>
        <p:pic>
          <p:nvPicPr>
            <p:cNvPr id="29" name="Graphic 28" descr="List outline">
              <a:extLst>
                <a:ext uri="{FF2B5EF4-FFF2-40B4-BE49-F238E27FC236}">
                  <a16:creationId xmlns:a16="http://schemas.microsoft.com/office/drawing/2014/main" id="{DE290ED1-EB54-3CCB-75DA-579DADA99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82946" y="3176587"/>
              <a:ext cx="504825" cy="504825"/>
            </a:xfrm>
            <a:prstGeom prst="rect">
              <a:avLst/>
            </a:prstGeom>
          </p:spPr>
        </p:pic>
        <p:pic>
          <p:nvPicPr>
            <p:cNvPr id="30" name="Graphic 29" descr="List outline">
              <a:extLst>
                <a:ext uri="{FF2B5EF4-FFF2-40B4-BE49-F238E27FC236}">
                  <a16:creationId xmlns:a16="http://schemas.microsoft.com/office/drawing/2014/main" id="{7A26F1CB-0361-2BC9-C0E8-EE11C0528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46692" y="3176587"/>
              <a:ext cx="504825" cy="504825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514580C-CBD9-9C47-15F8-CE32B9B2BB83}"/>
              </a:ext>
            </a:extLst>
          </p:cNvPr>
          <p:cNvSpPr txBox="1"/>
          <p:nvPr/>
        </p:nvSpPr>
        <p:spPr>
          <a:xfrm>
            <a:off x="346059" y="5294742"/>
            <a:ext cx="49952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>
                <a:latin typeface="Montserrat" panose="00000500000000000000" pitchFamily="2" charset="0"/>
              </a:rPr>
              <a:t>Produções e Projetos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E343FA5-C3DF-9F83-C8E5-0D6928C9A7F2}"/>
              </a:ext>
            </a:extLst>
          </p:cNvPr>
          <p:cNvSpPr txBox="1"/>
          <p:nvPr/>
        </p:nvSpPr>
        <p:spPr>
          <a:xfrm>
            <a:off x="6893958" y="5263777"/>
            <a:ext cx="19153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>
                <a:latin typeface="Montserrat" panose="00000500000000000000" pitchFamily="2" charset="0"/>
              </a:rPr>
              <a:t>Nome de citação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F405341-7579-D49D-2891-7E5E47E637DD}"/>
              </a:ext>
            </a:extLst>
          </p:cNvPr>
          <p:cNvSpPr txBox="1"/>
          <p:nvPr/>
        </p:nvSpPr>
        <p:spPr>
          <a:xfrm>
            <a:off x="2695310" y="4507605"/>
            <a:ext cx="5638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>
                <a:solidFill>
                  <a:schemeClr val="accent1"/>
                </a:solidFill>
              </a:rPr>
              <a:t>+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7D68DB8-CE30-EDF1-B910-E4CD11C7C957}"/>
              </a:ext>
            </a:extLst>
          </p:cNvPr>
          <p:cNvSpPr txBox="1"/>
          <p:nvPr/>
        </p:nvSpPr>
        <p:spPr>
          <a:xfrm>
            <a:off x="6069367" y="4468164"/>
            <a:ext cx="5638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>
                <a:solidFill>
                  <a:schemeClr val="accent1"/>
                </a:solidFill>
              </a:rPr>
              <a:t>+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968918D-68E1-EF18-5262-CE03238F50AA}"/>
              </a:ext>
            </a:extLst>
          </p:cNvPr>
          <p:cNvSpPr txBox="1"/>
          <p:nvPr/>
        </p:nvSpPr>
        <p:spPr>
          <a:xfrm>
            <a:off x="2487201" y="5241368"/>
            <a:ext cx="49952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>
                <a:latin typeface="Montserrat" panose="00000500000000000000" pitchFamily="2" charset="0"/>
              </a:rPr>
              <a:t>*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555AFA8-BB7E-99FE-8E8F-C3565DF49979}"/>
              </a:ext>
            </a:extLst>
          </p:cNvPr>
          <p:cNvSpPr txBox="1"/>
          <p:nvPr/>
        </p:nvSpPr>
        <p:spPr>
          <a:xfrm>
            <a:off x="3219796" y="5316318"/>
            <a:ext cx="34660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>
                <a:latin typeface="Montserrat" panose="00000500000000000000" pitchFamily="2" charset="0"/>
              </a:rPr>
              <a:t>Noutros </a:t>
            </a:r>
            <a:r>
              <a:rPr lang="pt-PT" sz="1600" err="1">
                <a:latin typeface="Montserrat" panose="00000500000000000000" pitchFamily="2" charset="0"/>
              </a:rPr>
              <a:t>CVs</a:t>
            </a:r>
            <a:r>
              <a:rPr lang="pt-PT" sz="1600">
                <a:latin typeface="Montserrat" panose="00000500000000000000" pitchFamily="2" charset="0"/>
              </a:rPr>
              <a:t> publicados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EC9D92E-0B99-5C3F-F3F5-F3654CB133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191"/>
          <a:stretch/>
        </p:blipFill>
        <p:spPr>
          <a:xfrm>
            <a:off x="9268814" y="3067680"/>
            <a:ext cx="2752725" cy="1098590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344F518-4EB5-7AFD-61D4-11838A777E3E}"/>
              </a:ext>
            </a:extLst>
          </p:cNvPr>
          <p:cNvCxnSpPr>
            <a:cxnSpLocks/>
          </p:cNvCxnSpPr>
          <p:nvPr/>
        </p:nvCxnSpPr>
        <p:spPr>
          <a:xfrm flipV="1">
            <a:off x="8132094" y="3452254"/>
            <a:ext cx="1127600" cy="103954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110F0F0-9DC9-FA6E-F044-FABB1D6FC813}"/>
              </a:ext>
            </a:extLst>
          </p:cNvPr>
          <p:cNvCxnSpPr>
            <a:cxnSpLocks/>
          </p:cNvCxnSpPr>
          <p:nvPr/>
        </p:nvCxnSpPr>
        <p:spPr>
          <a:xfrm>
            <a:off x="8223842" y="2322684"/>
            <a:ext cx="1017655" cy="35759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F61D8867-FBE0-78CB-757B-62B9A35F15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7562"/>
          <a:stretch/>
        </p:blipFill>
        <p:spPr>
          <a:xfrm>
            <a:off x="9268813" y="1948510"/>
            <a:ext cx="2752725" cy="1133800"/>
          </a:xfrm>
          <a:prstGeom prst="rect">
            <a:avLst/>
          </a:prstGeom>
        </p:spPr>
      </p:pic>
      <p:sp>
        <p:nvSpPr>
          <p:cNvPr id="46" name="Right Brace 45">
            <a:extLst>
              <a:ext uri="{FF2B5EF4-FFF2-40B4-BE49-F238E27FC236}">
                <a16:creationId xmlns:a16="http://schemas.microsoft.com/office/drawing/2014/main" id="{DC41B30D-F1D9-44D6-3D11-7D9F634D3067}"/>
              </a:ext>
            </a:extLst>
          </p:cNvPr>
          <p:cNvSpPr/>
          <p:nvPr/>
        </p:nvSpPr>
        <p:spPr>
          <a:xfrm rot="5400000">
            <a:off x="5906883" y="2901136"/>
            <a:ext cx="338555" cy="5757144"/>
          </a:xfrm>
          <a:prstGeom prst="rightBrace">
            <a:avLst>
              <a:gd name="adj1" fmla="val 8333"/>
              <a:gd name="adj2" fmla="val 50345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8A2D54EA-E347-AA00-2F1A-CDB98BBFB308}"/>
              </a:ext>
            </a:extLst>
          </p:cNvPr>
          <p:cNvCxnSpPr>
            <a:cxnSpLocks/>
          </p:cNvCxnSpPr>
          <p:nvPr/>
        </p:nvCxnSpPr>
        <p:spPr>
          <a:xfrm>
            <a:off x="346059" y="5650992"/>
            <a:ext cx="3906177" cy="598124"/>
          </a:xfrm>
          <a:prstGeom prst="bentConnector3">
            <a:avLst>
              <a:gd name="adj1" fmla="val 59007"/>
            </a:avLst>
          </a:prstGeom>
          <a:ln>
            <a:solidFill>
              <a:schemeClr val="accent1"/>
            </a:solidFill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48" name="Google Shape;1492;p134">
            <a:extLst>
              <a:ext uri="{FF2B5EF4-FFF2-40B4-BE49-F238E27FC236}">
                <a16:creationId xmlns:a16="http://schemas.microsoft.com/office/drawing/2014/main" id="{3960CDE4-1157-7047-096F-AA5D47A8837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05196" y="5962901"/>
            <a:ext cx="580032" cy="580032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AA53FFD2-56DC-F42B-6195-B97659474ACC}"/>
              </a:ext>
            </a:extLst>
          </p:cNvPr>
          <p:cNvSpPr txBox="1"/>
          <p:nvPr/>
        </p:nvSpPr>
        <p:spPr>
          <a:xfrm>
            <a:off x="4984831" y="6082262"/>
            <a:ext cx="34660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 err="1">
                <a:latin typeface="Montserrat" panose="00000500000000000000" pitchFamily="2" charset="0"/>
              </a:rPr>
              <a:t>Handle</a:t>
            </a:r>
            <a:r>
              <a:rPr lang="pt-PT" sz="1600">
                <a:latin typeface="Montserrat" panose="00000500000000000000" pitchFamily="2" charset="0"/>
              </a:rPr>
              <a:t>, ISSN, ISBN (…)</a:t>
            </a:r>
          </a:p>
        </p:txBody>
      </p: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1EE1363A-2E80-AE9F-BC93-0C65EB63ECAD}"/>
              </a:ext>
            </a:extLst>
          </p:cNvPr>
          <p:cNvCxnSpPr>
            <a:cxnSpLocks/>
          </p:cNvCxnSpPr>
          <p:nvPr/>
        </p:nvCxnSpPr>
        <p:spPr>
          <a:xfrm rot="10800000" flipV="1">
            <a:off x="7418414" y="5620807"/>
            <a:ext cx="4561426" cy="625248"/>
          </a:xfrm>
          <a:prstGeom prst="bentConnector3">
            <a:avLst>
              <a:gd name="adj1" fmla="val 53153"/>
            </a:avLst>
          </a:prstGeom>
          <a:ln>
            <a:solidFill>
              <a:schemeClr val="accent1"/>
            </a:solidFill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E7A3048D-7CAA-BBE2-27C2-0F99B97676B7}"/>
              </a:ext>
            </a:extLst>
          </p:cNvPr>
          <p:cNvSpPr txBox="1"/>
          <p:nvPr/>
        </p:nvSpPr>
        <p:spPr>
          <a:xfrm>
            <a:off x="9112585" y="5248376"/>
            <a:ext cx="33305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600">
                <a:latin typeface="Montserrat" panose="00000500000000000000" pitchFamily="2" charset="0"/>
              </a:rPr>
              <a:t>Previamente registados</a:t>
            </a:r>
          </a:p>
        </p:txBody>
      </p:sp>
      <p:pic>
        <p:nvPicPr>
          <p:cNvPr id="53" name="Graphic 52" descr="Users with solid fill">
            <a:extLst>
              <a:ext uri="{FF2B5EF4-FFF2-40B4-BE49-F238E27FC236}">
                <a16:creationId xmlns:a16="http://schemas.microsoft.com/office/drawing/2014/main" id="{0EED7237-8218-D74A-910F-FC68F2796B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47996" y="1935520"/>
            <a:ext cx="972000" cy="972000"/>
          </a:xfrm>
          <a:prstGeom prst="rect">
            <a:avLst/>
          </a:prstGeom>
        </p:spPr>
      </p:pic>
      <p:pic>
        <p:nvPicPr>
          <p:cNvPr id="54" name="Graphic 53" descr="Users with solid fill">
            <a:extLst>
              <a:ext uri="{FF2B5EF4-FFF2-40B4-BE49-F238E27FC236}">
                <a16:creationId xmlns:a16="http://schemas.microsoft.com/office/drawing/2014/main" id="{0A03937B-FF35-A448-829E-EE0290DA8C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82009" y="4430375"/>
            <a:ext cx="972000" cy="972000"/>
          </a:xfrm>
          <a:prstGeom prst="rect">
            <a:avLst/>
          </a:prstGeom>
        </p:spPr>
      </p:pic>
      <p:pic>
        <p:nvPicPr>
          <p:cNvPr id="58" name="Graphic 57" descr="User with solid fill">
            <a:extLst>
              <a:ext uri="{FF2B5EF4-FFF2-40B4-BE49-F238E27FC236}">
                <a16:creationId xmlns:a16="http://schemas.microsoft.com/office/drawing/2014/main" id="{33D1416E-BB18-E07D-9459-CE1B7D002C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76433" y="2098181"/>
            <a:ext cx="648000" cy="648000"/>
          </a:xfrm>
          <a:prstGeom prst="rect">
            <a:avLst/>
          </a:prstGeom>
        </p:spPr>
      </p:pic>
      <p:pic>
        <p:nvPicPr>
          <p:cNvPr id="59" name="Graphic 58" descr="User with solid fill">
            <a:extLst>
              <a:ext uri="{FF2B5EF4-FFF2-40B4-BE49-F238E27FC236}">
                <a16:creationId xmlns:a16="http://schemas.microsoft.com/office/drawing/2014/main" id="{6D00B57F-6918-FFA7-CD4A-281CDE019B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96951" y="4584104"/>
            <a:ext cx="648000" cy="64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99CC81-A0B3-0FD2-3DD0-2BC538BF5690}"/>
              </a:ext>
            </a:extLst>
          </p:cNvPr>
          <p:cNvSpPr/>
          <p:nvPr/>
        </p:nvSpPr>
        <p:spPr>
          <a:xfrm>
            <a:off x="101600" y="17077"/>
            <a:ext cx="4238985" cy="98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E96202F-613B-1735-5B18-437393C08889}"/>
              </a:ext>
            </a:extLst>
          </p:cNvPr>
          <p:cNvSpPr txBox="1">
            <a:spLocks/>
          </p:cNvSpPr>
          <p:nvPr/>
        </p:nvSpPr>
        <p:spPr>
          <a:xfrm>
            <a:off x="255978" y="636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Sugestões</a:t>
            </a:r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: </a:t>
            </a:r>
            <a:r>
              <a:rPr lang="en-US" sz="32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como</a:t>
            </a:r>
            <a:r>
              <a:rPr lang="en-US" sz="32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32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são</a:t>
            </a:r>
            <a:r>
              <a:rPr lang="en-US" sz="32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320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geradas</a:t>
            </a:r>
            <a:r>
              <a:rPr lang="en-US" sz="32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  <a:t>?</a:t>
            </a:r>
            <a:br>
              <a:rPr lang="en-US" sz="320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0"/>
              </a:rPr>
            </a:br>
            <a:endParaRPr lang="en-US" sz="3200">
              <a:solidFill>
                <a:schemeClr val="accent5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3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31" grpId="0"/>
      <p:bldP spid="37" grpId="0"/>
      <p:bldP spid="38" grpId="0"/>
      <p:bldP spid="39" grpId="0"/>
      <p:bldP spid="40" grpId="0"/>
      <p:bldP spid="41" grpId="0"/>
      <p:bldP spid="46" grpId="0" animBg="1"/>
      <p:bldP spid="49" grpId="0"/>
      <p:bldP spid="51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0CC3DD2-2D85-AECF-7226-F0656CDC3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6701" y="-221054"/>
            <a:ext cx="2652849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2982BD"/>
                </a:solidFill>
              </a:rPr>
              <a:t>Demo</a:t>
            </a:r>
          </a:p>
        </p:txBody>
      </p:sp>
      <p:pic>
        <p:nvPicPr>
          <p:cNvPr id="8" name="Merge_AdobeExpress_AdobeExpress_150x">
            <a:hlinkClick r:id="" action="ppaction://media"/>
            <a:extLst>
              <a:ext uri="{FF2B5EF4-FFF2-40B4-BE49-F238E27FC236}">
                <a16:creationId xmlns:a16="http://schemas.microsoft.com/office/drawing/2014/main" id="{0B4A2146-EB17-6687-2890-846BE2D1C3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924" y="866987"/>
            <a:ext cx="10244834" cy="554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09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4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Jornadas2023">
      <a:dk1>
        <a:srgbClr val="0A1833"/>
      </a:dk1>
      <a:lt1>
        <a:sysClr val="window" lastClr="FFFFFF"/>
      </a:lt1>
      <a:dk2>
        <a:srgbClr val="44546A"/>
      </a:dk2>
      <a:lt2>
        <a:srgbClr val="FFFFFF"/>
      </a:lt2>
      <a:accent1>
        <a:srgbClr val="1C4490"/>
      </a:accent1>
      <a:accent2>
        <a:srgbClr val="A1BAEC"/>
      </a:accent2>
      <a:accent3>
        <a:srgbClr val="1C4490"/>
      </a:accent3>
      <a:accent4>
        <a:srgbClr val="A1BAEC"/>
      </a:accent4>
      <a:accent5>
        <a:srgbClr val="1C4490"/>
      </a:accent5>
      <a:accent6>
        <a:srgbClr val="A1BAEC"/>
      </a:accent6>
      <a:hlink>
        <a:srgbClr val="70AD47"/>
      </a:hlink>
      <a:folHlink>
        <a:srgbClr val="954F72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9B26953-CD97-4C87-A441-5AC4FB84DE99}" vid="{AF235263-4763-4EDF-93E7-B2079C97FE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a2ae554e-2674-4ff1-877c-7eb1898966fe" xsi:nil="true"/>
    <lcf76f155ced4ddcb4097134ff3c332f xmlns="51bec05e-5738-4d08-ae30-cc59bd156365">
      <Terms xmlns="http://schemas.microsoft.com/office/infopath/2007/PartnerControls"/>
    </lcf76f155ced4ddcb4097134ff3c332f>
    <MigrationWizId xmlns="51bec05e-5738-4d08-ae30-cc59bd156365" xsi:nil="true"/>
    <MigrationWizIdDocumentLibraryPermissions xmlns="51bec05e-5738-4d08-ae30-cc59bd156365" xsi:nil="true"/>
    <MigrationWizIdPermissionLevels xmlns="51bec05e-5738-4d08-ae30-cc59bd156365" xsi:nil="true"/>
    <MigrationWizIdSecurityGroups xmlns="51bec05e-5738-4d08-ae30-cc59bd156365" xsi:nil="true"/>
    <MigrationWizIdPermissions xmlns="51bec05e-5738-4d08-ae30-cc59bd15636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5E33DEC7EA0A43843B9104732F1ABB" ma:contentTypeVersion="35" ma:contentTypeDescription="Create a new document." ma:contentTypeScope="" ma:versionID="9f2c17bdf3813e75f2668a9056743c59">
  <xsd:schema xmlns:xsd="http://www.w3.org/2001/XMLSchema" xmlns:xs="http://www.w3.org/2001/XMLSchema" xmlns:p="http://schemas.microsoft.com/office/2006/metadata/properties" xmlns:ns1="http://schemas.microsoft.com/sharepoint/v3" xmlns:ns2="51bec05e-5738-4d08-ae30-cc59bd156365" xmlns:ns3="a2ae554e-2674-4ff1-877c-7eb1898966fe" targetNamespace="http://schemas.microsoft.com/office/2006/metadata/properties" ma:root="true" ma:fieldsID="777a79e1e049a3b3e9808223a88cefef" ns1:_="" ns2:_="" ns3:_="">
    <xsd:import namespace="http://schemas.microsoft.com/sharepoint/v3"/>
    <xsd:import namespace="51bec05e-5738-4d08-ae30-cc59bd156365"/>
    <xsd:import namespace="a2ae554e-2674-4ff1-877c-7eb1898966fe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PermissionLevels" minOccurs="0"/>
                <xsd:element ref="ns2:MigrationWizIdDocumentLibraryPermissions" minOccurs="0"/>
                <xsd:element ref="ns2:MigrationWizIdSecurityGroups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bec05e-5738-4d08-ae30-cc59bd156365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0" nillable="true" ma:taxonomy="true" ma:internalName="lcf76f155ced4ddcb4097134ff3c332f" ma:taxonomyFieldName="MediaServiceImageTags" ma:displayName="Image Tags" ma:readOnly="false" ma:fieldId="{5cf76f15-5ced-4ddc-b409-7134ff3c332f}" ma:taxonomyMulti="true" ma:sspId="f234d66d-56cd-4b66-bce9-ea2c11f75f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ae554e-2674-4ff1-877c-7eb1898966fe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8" nillable="true" ma:displayName="Taxonomy Catch All Column" ma:hidden="true" ma:list="{32bdcbe1-47c2-4c63-887d-c9b066e8ac7f}" ma:internalName="TaxCatchAll" ma:showField="CatchAllData" ma:web="a2ae554e-2674-4ff1-877c-7eb1898966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182530A-0C44-453E-8568-572F8D85DAD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AE1529-ED1A-4290-95E7-8581950155DD}">
  <ds:schemaRefs>
    <ds:schemaRef ds:uri="049c723a-b51f-45be-ae30-a4ff70634ad0"/>
    <ds:schemaRef ds:uri="20096c56-3ab9-40af-a308-134a740df10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599B0AD-C962-4725-AA32-F488A611B0C2}"/>
</file>

<file path=docProps/app.xml><?xml version="1.0" encoding="utf-8"?>
<Properties xmlns="http://schemas.openxmlformats.org/officeDocument/2006/extended-properties" xmlns:vt="http://schemas.openxmlformats.org/officeDocument/2006/docPropsVTypes">
  <Template>PPT-Jornadas2023-Template-Final</Template>
  <TotalTime>0</TotalTime>
  <Words>4438</Words>
  <Application>Microsoft Office PowerPoint</Application>
  <PresentationFormat>Widescreen</PresentationFormat>
  <Paragraphs>1256</Paragraphs>
  <Slides>126</Slides>
  <Notes>20</Notes>
  <HiddenSlides>3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126</vt:i4>
      </vt:variant>
    </vt:vector>
  </HeadingPairs>
  <TitlesOfParts>
    <vt:vector size="136" baseType="lpstr">
      <vt:lpstr>Arial</vt:lpstr>
      <vt:lpstr>Calibri</vt:lpstr>
      <vt:lpstr>Cavolini</vt:lpstr>
      <vt:lpstr>Lobster</vt:lpstr>
      <vt:lpstr>Monserrat</vt:lpstr>
      <vt:lpstr>Montserrat</vt:lpstr>
      <vt:lpstr>Proxima Nova</vt:lpstr>
      <vt:lpstr>Verdana</vt:lpstr>
      <vt:lpstr>Wingdings</vt:lpstr>
      <vt:lpstr>Office Theme</vt:lpstr>
      <vt:lpstr>PowerPoint Presentation</vt:lpstr>
      <vt:lpstr>PowerPoint Presentation</vt:lpstr>
      <vt:lpstr>Agenda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PTCRIS | Equipa (aka Dream Team)</vt:lpstr>
      <vt:lpstr>PowerPoint Presentation</vt:lpstr>
      <vt:lpstr>PTCRIS | Prioridades estratégicas</vt:lpstr>
      <vt:lpstr>PTCRIS | Prioridades estratégicas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PTCRIS | Prioridades estratégicas</vt:lpstr>
      <vt:lpstr>CIÊNCIAVITAE | currículo integrado</vt:lpstr>
      <vt:lpstr>CIÊNCIAVITAE | currículo integrado</vt:lpstr>
      <vt:lpstr>CIÊNCIAVITAE | currículo integrado</vt:lpstr>
      <vt:lpstr>CIÊNCIAVITAE | currículo integrado</vt:lpstr>
      <vt:lpstr>CIÊNCIAVITAE | reconhecimento internacional</vt:lpstr>
      <vt:lpstr>CIÊNCIAVITAE | currículo integrado</vt:lpstr>
      <vt:lpstr>CIÊNCIAVITAE | registe uma vez, reutilize sempre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</vt:lpstr>
      <vt:lpstr>PowerPoint Presentation</vt:lpstr>
      <vt:lpstr>PowerPoint Presentation</vt:lpstr>
      <vt:lpstr>Ecossistema científico | Simplificado </vt:lpstr>
      <vt:lpstr>PTCRIS | </vt:lpstr>
      <vt:lpstr>PTCRIS | </vt:lpstr>
      <vt:lpstr>PTCRIS | Enriquecimento da  </vt:lpstr>
      <vt:lpstr>PTCRIS | Enriquecimento da  </vt:lpstr>
      <vt:lpstr>PTCRIS | Enriquecimento da  </vt:lpstr>
      <vt:lpstr>PTCRIS |</vt:lpstr>
      <vt:lpstr>PTCRIS |</vt:lpstr>
      <vt:lpstr>PTCRIS |</vt:lpstr>
      <vt:lpstr>| Benefícios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</vt:lpstr>
      <vt:lpstr>PowerPoint Presentation</vt:lpstr>
      <vt:lpstr>PowerPoint Presentation</vt:lpstr>
      <vt:lpstr>4 anos de CIÊNCIAVITAE...</vt:lpstr>
      <vt:lpstr>PowerPoint Presentation</vt:lpstr>
      <vt:lpstr>PowerPoint Presentation</vt:lpstr>
      <vt:lpstr>PowerPoint Presentation</vt:lpstr>
      <vt:lpstr>CIÊNCIAVITAE  prioridades estratégicas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Hiperligações: exportação e visualização  PROJETOS | Produções | Autores e Websites</vt:lpstr>
      <vt:lpstr>Hiperligações: exportação e visualização  Projetos | PRODUÇÕES | Autores e Websites</vt:lpstr>
      <vt:lpstr>Hiperligações: exportação e visualização  Projetos | PRODUÇÕES | Autores e Websites</vt:lpstr>
      <vt:lpstr>Hiperligações: exportação e visualização  Projetos | Produções | Autores e Websites + LattesID</vt:lpstr>
      <vt:lpstr>Exportação e visualização  Highlight de campos exportados (ex. PDF) ou visualizados no portal</vt:lpstr>
      <vt:lpstr>Exportação e visualização  Níveis de privacidade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API currículos publicados  Public data files</vt:lpstr>
      <vt:lpstr>PowerPoint Presentation</vt:lpstr>
      <vt:lpstr>PowerPoint Presentation</vt:lpstr>
      <vt:lpstr>PowerPoint Presentation</vt:lpstr>
      <vt:lpstr>PowerPoint Presentation</vt:lpstr>
      <vt:lpstr>Demo</vt:lpstr>
      <vt:lpstr>Rede de Promotores CIÊNCIAVITAE</vt:lpstr>
      <vt:lpstr>PowerPoint Presentation</vt:lpstr>
      <vt:lpstr>Agenda</vt:lpstr>
      <vt:lpstr>Experiência institucional no IEF</vt:lpstr>
      <vt:lpstr>PowerPoint Presentation</vt:lpstr>
      <vt:lpstr>Experiência institucional no IEF</vt:lpstr>
      <vt:lpstr>Agenda</vt:lpstr>
      <vt:lpstr>PowerPoint Presentation</vt:lpstr>
      <vt:lpstr>Serviço de Indicadores Institucionais – SII Resumo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FCT-FCCN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Cátia Laranjeira</dc:creator>
  <cp:lastModifiedBy>Cátia Laranjeira</cp:lastModifiedBy>
  <cp:revision>2</cp:revision>
  <dcterms:created xsi:type="dcterms:W3CDTF">2023-06-12T14:39:35Z</dcterms:created>
  <dcterms:modified xsi:type="dcterms:W3CDTF">2023-06-27T08:53:43Z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0x010100755792F4C86DF048853DD5B88E5394B2</vt:lpwstr>
  </property>
  <property fmtid="{D5CDD505-2E9C-101B-9397-08002B2CF9AE}" pid="3" name="MediaServiceImageTags">
    <vt:lpwstr/>
  </property>
</Properties>
</file>