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handoutMasterIdLst>
    <p:handoutMasterId r:id="rId27"/>
  </p:handoutMasterIdLst>
  <p:sldIdLst>
    <p:sldId id="887" r:id="rId2"/>
    <p:sldId id="886" r:id="rId3"/>
    <p:sldId id="865" r:id="rId4"/>
    <p:sldId id="864" r:id="rId5"/>
    <p:sldId id="843" r:id="rId6"/>
    <p:sldId id="867" r:id="rId7"/>
    <p:sldId id="882" r:id="rId8"/>
    <p:sldId id="868" r:id="rId9"/>
    <p:sldId id="870" r:id="rId10"/>
    <p:sldId id="872" r:id="rId11"/>
    <p:sldId id="869" r:id="rId12"/>
    <p:sldId id="866" r:id="rId13"/>
    <p:sldId id="873" r:id="rId14"/>
    <p:sldId id="881" r:id="rId15"/>
    <p:sldId id="871" r:id="rId16"/>
    <p:sldId id="883" r:id="rId17"/>
    <p:sldId id="884" r:id="rId18"/>
    <p:sldId id="876" r:id="rId19"/>
    <p:sldId id="875" r:id="rId20"/>
    <p:sldId id="874" r:id="rId21"/>
    <p:sldId id="877" r:id="rId22"/>
    <p:sldId id="880" r:id="rId23"/>
    <p:sldId id="846" r:id="rId24"/>
    <p:sldId id="845" r:id="rId25"/>
  </p:sldIdLst>
  <p:sldSz cx="12188825" cy="6858000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609493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1218987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828480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2437973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3047467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3656960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4266453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4875947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orient="horz" pos="4270">
          <p15:clr>
            <a:srgbClr val="A4A3A4"/>
          </p15:clr>
        </p15:guide>
        <p15:guide id="3" orient="horz" pos="2904" userDrawn="1">
          <p15:clr>
            <a:srgbClr val="A4A3A4"/>
          </p15:clr>
        </p15:guide>
        <p15:guide id="4" orient="horz" pos="536">
          <p15:clr>
            <a:srgbClr val="A4A3A4"/>
          </p15:clr>
        </p15:guide>
        <p15:guide id="5" orient="horz" pos="2476">
          <p15:clr>
            <a:srgbClr val="A4A3A4"/>
          </p15:clr>
        </p15:guide>
        <p15:guide id="6" orient="horz" pos="4202">
          <p15:clr>
            <a:srgbClr val="A4A3A4"/>
          </p15:clr>
        </p15:guide>
        <p15:guide id="7" pos="647" userDrawn="1">
          <p15:clr>
            <a:srgbClr val="A4A3A4"/>
          </p15:clr>
        </p15:guide>
        <p15:guide id="8" pos="2367">
          <p15:clr>
            <a:srgbClr val="A4A3A4"/>
          </p15:clr>
        </p15:guide>
        <p15:guide id="9" pos="3388">
          <p15:clr>
            <a:srgbClr val="A4A3A4"/>
          </p15:clr>
        </p15:guide>
        <p15:guide id="10" orient="horz" pos="136">
          <p15:clr>
            <a:srgbClr val="A4A3A4"/>
          </p15:clr>
        </p15:guide>
        <p15:guide id="11" orient="horz" pos="620">
          <p15:clr>
            <a:srgbClr val="A4A3A4"/>
          </p15:clr>
        </p15:guide>
        <p15:guide id="12" orient="horz" pos="397">
          <p15:clr>
            <a:srgbClr val="A4A3A4"/>
          </p15:clr>
        </p15:guide>
        <p15:guide id="13" pos="5174">
          <p15:clr>
            <a:srgbClr val="A4A3A4"/>
          </p15:clr>
        </p15:guide>
        <p15:guide id="14" pos="3860">
          <p15:clr>
            <a:srgbClr val="A4A3A4"/>
          </p15:clr>
        </p15:guide>
        <p15:guide id="15" pos="6919">
          <p15:clr>
            <a:srgbClr val="A4A3A4"/>
          </p15:clr>
        </p15:guide>
        <p15:guide id="16" pos="72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Peak" initials="" lastIdx="8" clrIdx="0"/>
  <p:cmAuthor id="1" name="Shay Barak" initials="SB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E03"/>
    <a:srgbClr val="FFFF99"/>
    <a:srgbClr val="996600"/>
    <a:srgbClr val="F06B30"/>
    <a:srgbClr val="FFFFFF"/>
    <a:srgbClr val="000000"/>
    <a:srgbClr val="2E222D"/>
    <a:srgbClr val="6D526B"/>
    <a:srgbClr val="D9D9D9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6" autoAdjust="0"/>
    <p:restoredTop sz="89531" autoAdjust="0"/>
  </p:normalViewPr>
  <p:slideViewPr>
    <p:cSldViewPr snapToGrid="0" snapToObjects="1">
      <p:cViewPr varScale="1">
        <p:scale>
          <a:sx n="67" d="100"/>
          <a:sy n="67" d="100"/>
        </p:scale>
        <p:origin x="1068" y="48"/>
      </p:cViewPr>
      <p:guideLst>
        <p:guide orient="horz" pos="1560"/>
        <p:guide orient="horz" pos="4270"/>
        <p:guide orient="horz" pos="2904"/>
        <p:guide orient="horz" pos="536"/>
        <p:guide orient="horz" pos="2476"/>
        <p:guide orient="horz" pos="4202"/>
        <p:guide pos="647"/>
        <p:guide pos="2367"/>
        <p:guide pos="3388"/>
        <p:guide orient="horz" pos="136"/>
        <p:guide orient="horz" pos="620"/>
        <p:guide orient="horz" pos="397"/>
        <p:guide pos="5174"/>
        <p:guide pos="3860"/>
        <p:guide pos="6919"/>
        <p:guide pos="7215"/>
      </p:guideLst>
    </p:cSldViewPr>
  </p:slideViewPr>
  <p:outlineViewPr>
    <p:cViewPr>
      <p:scale>
        <a:sx n="33" d="100"/>
        <a:sy n="33" d="100"/>
      </p:scale>
      <p:origin x="0" y="-918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4867" y="6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4A2399-B892-45F0-82BB-FD8C95A65D36}" type="datetimeFigureOut">
              <a:rPr lang="en-US" smtClean="0">
                <a:latin typeface="Arial" panose="020B0604020202020204" pitchFamily="34" charset="0"/>
              </a:rPr>
              <a:t>6/14/2023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8DE283-2FFE-4E79-86B3-19981A050BF6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7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442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fld id="{3EEE9B47-791B-47F7-AE03-C0D580CA0B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16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493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987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48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973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pt-PT" dirty="0" smtClean="0"/>
              <a:t>Contents are getting richer,</a:t>
            </a:r>
            <a:r>
              <a:rPr lang="pt-PT" baseline="0" dirty="0" smtClean="0"/>
              <a:t> and more complex, and this is because of the user experience/content demand</a:t>
            </a:r>
          </a:p>
          <a:p>
            <a:pPr marL="895243" lvl="1" indent="-285750">
              <a:buFontTx/>
              <a:buChar char="-"/>
            </a:pPr>
            <a:r>
              <a:rPr lang="pt-PT" baseline="0" dirty="0" smtClean="0"/>
              <a:t>More quality on movies, streaming (4k, 8k)</a:t>
            </a:r>
          </a:p>
          <a:p>
            <a:pPr marL="895243" lvl="1" indent="-285750">
              <a:buFontTx/>
              <a:buChar char="-"/>
            </a:pPr>
            <a:r>
              <a:rPr lang="pt-PT" baseline="0" dirty="0" smtClean="0"/>
              <a:t>Online Gaming adoption is also growing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Internet usage grows every day; Everyone is adopting new technologies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Digital Transformation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Digital Modernization (hospitals, lawyer firms, etc.)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5G and IoT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1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86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pt-PT" dirty="0" smtClean="0"/>
              <a:t>Cluster degradation</a:t>
            </a:r>
            <a:r>
              <a:rPr lang="pt-PT" baseline="0" dirty="0" smtClean="0"/>
              <a:t> is due to the huge load imposed by the sync process – more appliances in the cluster =&gt; more sync load – CP supports only upto 5 due to this reason.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Hypersync addresses this matter in a simple but very smart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81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0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34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88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pt-PT" baseline="0" dirty="0" smtClean="0"/>
              <a:t>Allows for phased rollout of new solution, inserting new appliances without downtime.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Distributes the investment thurought the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639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91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6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10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94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69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0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t-PT" baseline="0" dirty="0" smtClean="0"/>
              <a:t>Internet usage grows every day; Everyone is adopting new technologies (parents example)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t-PT" baseline="0" dirty="0" smtClean="0"/>
              <a:t>Kids just use online streaming (Netflix, Youtube, Disney+</a:t>
            </a:r>
            <a:endParaRPr lang="pt-PT" dirty="0" smtClean="0"/>
          </a:p>
          <a:p>
            <a:pPr marL="285750" indent="-285750">
              <a:buFontTx/>
              <a:buChar char="-"/>
            </a:pPr>
            <a:r>
              <a:rPr lang="pt-PT" dirty="0" smtClean="0"/>
              <a:t>Contents are getting richer,</a:t>
            </a:r>
            <a:r>
              <a:rPr lang="pt-PT" baseline="0" dirty="0" smtClean="0"/>
              <a:t> and more complex, and this is because of the user experience/content demand</a:t>
            </a:r>
          </a:p>
          <a:p>
            <a:pPr marL="895243" lvl="1" indent="-285750">
              <a:buFontTx/>
              <a:buChar char="-"/>
            </a:pPr>
            <a:r>
              <a:rPr lang="pt-PT" baseline="0" dirty="0" smtClean="0"/>
              <a:t>More quality on movies, streaming (4k, 8k)</a:t>
            </a:r>
          </a:p>
          <a:p>
            <a:pPr marL="895243" lvl="1" indent="-285750">
              <a:buFontTx/>
              <a:buChar char="-"/>
            </a:pPr>
            <a:r>
              <a:rPr lang="pt-PT" baseline="0" dirty="0" smtClean="0"/>
              <a:t>Online Gaming adoption is also growing without precedent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Digital Transformation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Digital Modernization (hospitals, lawyer firms, etc.)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5G and IoT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19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pt-PT" dirty="0" smtClean="0"/>
              <a:t>Because</a:t>
            </a:r>
            <a:r>
              <a:rPr lang="pt-PT" baseline="0" dirty="0" smtClean="0"/>
              <a:t> of the traffic ongoing trend, service/content providers are evolving their Datacenters, to be able to grow into Hyperscale to be able to address such demand</a:t>
            </a:r>
            <a:r>
              <a:rPr lang="en-US" baseline="0" dirty="0" smtClean="0"/>
              <a:t> on existing internet contents;</a:t>
            </a:r>
          </a:p>
          <a:p>
            <a:pPr marL="285750" indent="-285750">
              <a:buFontTx/>
              <a:buChar char="-"/>
            </a:pPr>
            <a:r>
              <a:rPr lang="en-US" sz="16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Hyperscale data centers are massive business-critical facilities designed to efficiently support robust, scalable applications and are often associated with big data-producing companies such as Google, Amazon, Facebook, IBM, and Microsoft.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72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pt-PT" dirty="0" smtClean="0"/>
              <a:t>Adapt</a:t>
            </a:r>
            <a:r>
              <a:rPr lang="pt-PT" baseline="0" dirty="0" smtClean="0"/>
              <a:t> to every customer reality and scale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Allow to grow in steps, according to the company’s needs</a:t>
            </a:r>
          </a:p>
          <a:p>
            <a:pPr marL="285750" indent="-285750">
              <a:buFontTx/>
              <a:buChar char="-"/>
            </a:pPr>
            <a:r>
              <a:rPr lang="pt-PT" baseline="0" dirty="0" smtClean="0"/>
              <a:t>Fully redundant</a:t>
            </a:r>
          </a:p>
          <a:p>
            <a:pPr marL="285750" indent="-285750">
              <a:buFontTx/>
              <a:buChar char="-"/>
            </a:pP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44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6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Per the graph we saw - traffic</a:t>
            </a:r>
            <a:r>
              <a:rPr lang="pt-PT" baseline="0" dirty="0" smtClean="0"/>
              <a:t> doubles every 3 year</a:t>
            </a:r>
            <a:endParaRPr lang="pt-PT" dirty="0" smtClean="0"/>
          </a:p>
          <a:p>
            <a:r>
              <a:rPr lang="pt-PT" dirty="0" smtClean="0"/>
              <a:t>This</a:t>
            </a:r>
            <a:r>
              <a:rPr lang="pt-PT" baseline="0" dirty="0" smtClean="0"/>
              <a:t> allows the ability to grow in steps, without the need to make an upfront investment do address the potential demand that will come only within the next 2 or 3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4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6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DF73D52-030C-8310-8CFA-20C976247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/>
          <a:stretch/>
        </p:blipFill>
        <p:spPr>
          <a:xfrm>
            <a:off x="2" y="35"/>
            <a:ext cx="12188824" cy="6857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885" y="462054"/>
            <a:ext cx="2147524" cy="457200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25841" y="4567150"/>
            <a:ext cx="5804989" cy="69259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  <a:p>
            <a:r>
              <a:rPr lang="en-US" dirty="0"/>
              <a:t>Date</a:t>
            </a:r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5841" y="3095722"/>
            <a:ext cx="6877606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5841" y="1823170"/>
            <a:ext cx="6882295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Presentation Title</a:t>
            </a:r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40391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196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9208764C-E8CE-B9FF-5739-7374C92C7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13353-4561-D8FA-DFB6-77D9BAF82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C6E7FB-FABC-EF28-6F04-F4640F843F8A}"/>
              </a:ext>
            </a:extLst>
          </p:cNvPr>
          <p:cNvSpPr txBox="1">
            <a:spLocks/>
          </p:cNvSpPr>
          <p:nvPr userDrawn="1"/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12" name="Footer_copyright">
            <a:extLst>
              <a:ext uri="{FF2B5EF4-FFF2-40B4-BE49-F238E27FC236}">
                <a16:creationId xmlns:a16="http://schemas.microsoft.com/office/drawing/2014/main" id="{D7FDAB99-307B-0BD6-4790-42EDC4D874AC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14" name="Footer_page number">
            <a:extLst>
              <a:ext uri="{FF2B5EF4-FFF2-40B4-BE49-F238E27FC236}">
                <a16:creationId xmlns:a16="http://schemas.microsoft.com/office/drawing/2014/main" id="{F7E3BF26-3EBE-C16E-680B-C18CDECCB513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59DFBBFE-FC2D-34C8-84D2-9EEC3CBCB85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Section title">
            <a:extLst>
              <a:ext uri="{FF2B5EF4-FFF2-40B4-BE49-F238E27FC236}">
                <a16:creationId xmlns:a16="http://schemas.microsoft.com/office/drawing/2014/main" id="{8AAE98BF-54B3-FD8E-2612-3072BF3E4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6"/>
            <a:ext cx="6257345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6" name="Section number">
            <a:extLst>
              <a:ext uri="{FF2B5EF4-FFF2-40B4-BE49-F238E27FC236}">
                <a16:creationId xmlns:a16="http://schemas.microsoft.com/office/drawing/2014/main" id="{CC08F97A-6B79-2D91-1013-E2D15B37CF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48416748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336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1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: Horiz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BE73D1-64CC-449D-2A75-00628C958E2B}"/>
              </a:ext>
            </a:extLst>
          </p:cNvPr>
          <p:cNvGrpSpPr/>
          <p:nvPr userDrawn="1"/>
        </p:nvGrpSpPr>
        <p:grpSpPr>
          <a:xfrm>
            <a:off x="1839" y="0"/>
            <a:ext cx="12185146" cy="6858000"/>
            <a:chOff x="1839" y="0"/>
            <a:chExt cx="12185146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025EE-30E9-DD41-5113-95F17B3AF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39" y="0"/>
              <a:ext cx="12185146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613353-4561-D8FA-DFB6-77D9BAF82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9601" y="6552096"/>
              <a:ext cx="1001678" cy="224225"/>
            </a:xfrm>
            <a:prstGeom prst="rect">
              <a:avLst/>
            </a:prstGeom>
          </p:spPr>
        </p:pic>
      </p:grp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C6E7FB-FABC-EF28-6F04-F4640F843F8A}"/>
              </a:ext>
            </a:extLst>
          </p:cNvPr>
          <p:cNvSpPr txBox="1">
            <a:spLocks/>
          </p:cNvSpPr>
          <p:nvPr userDrawn="1"/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12" name="Footer_copyright">
            <a:extLst>
              <a:ext uri="{FF2B5EF4-FFF2-40B4-BE49-F238E27FC236}">
                <a16:creationId xmlns:a16="http://schemas.microsoft.com/office/drawing/2014/main" id="{D7FDAB99-307B-0BD6-4790-42EDC4D874AC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14" name="Footer_page number">
            <a:extLst>
              <a:ext uri="{FF2B5EF4-FFF2-40B4-BE49-F238E27FC236}">
                <a16:creationId xmlns:a16="http://schemas.microsoft.com/office/drawing/2014/main" id="{F7E3BF26-3EBE-C16E-680B-C18CDECCB513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D7A42B2-7DA9-613F-50D9-CD37FFF68C3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ACFD5B-5639-C844-5583-E6C6AC4B37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6478" y="3331512"/>
            <a:ext cx="1204300" cy="1057689"/>
          </a:xfrm>
          <a:prstGeom prst="rect">
            <a:avLst/>
          </a:prstGeom>
        </p:spPr>
      </p:pic>
      <p:sp>
        <p:nvSpPr>
          <p:cNvPr id="8" name="Section title">
            <a:extLst>
              <a:ext uri="{FF2B5EF4-FFF2-40B4-BE49-F238E27FC236}">
                <a16:creationId xmlns:a16="http://schemas.microsoft.com/office/drawing/2014/main" id="{7F6490BE-B6E3-6E6E-8CF9-C03395DF9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6"/>
            <a:ext cx="6257345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10" name="Section number">
            <a:extLst>
              <a:ext uri="{FF2B5EF4-FFF2-40B4-BE49-F238E27FC236}">
                <a16:creationId xmlns:a16="http://schemas.microsoft.com/office/drawing/2014/main" id="{B13A166C-8024-11A2-ABAC-64C0947C10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92459561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336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1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: Quant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BBD7B4-F935-24FA-70CF-EBF65727893A}"/>
              </a:ext>
            </a:extLst>
          </p:cNvPr>
          <p:cNvGrpSpPr/>
          <p:nvPr userDrawn="1"/>
        </p:nvGrpSpPr>
        <p:grpSpPr>
          <a:xfrm>
            <a:off x="1839" y="0"/>
            <a:ext cx="12185146" cy="6858000"/>
            <a:chOff x="1839" y="0"/>
            <a:chExt cx="12185146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025EE-30E9-DD41-5113-95F17B3AF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39" y="0"/>
              <a:ext cx="12185146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613353-4561-D8FA-DFB6-77D9BAF82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9601" y="6552096"/>
              <a:ext cx="1001678" cy="224225"/>
            </a:xfrm>
            <a:prstGeom prst="rect">
              <a:avLst/>
            </a:prstGeom>
          </p:spPr>
        </p:pic>
      </p:grp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7"/>
          </p:nvPr>
        </p:nvSpPr>
        <p:spPr>
          <a:xfrm>
            <a:off x="0" y="6906904"/>
            <a:ext cx="2843213" cy="267389"/>
          </a:xfrm>
        </p:spPr>
        <p:txBody>
          <a:bodyPr/>
          <a:lstStyle>
            <a:lvl1pPr>
              <a:defRPr sz="600"/>
            </a:lvl1pPr>
          </a:lstStyle>
          <a:p>
            <a:fld id="{BFD34698-4CB0-4260-A437-6B0E52C5ABA4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C6E7FB-FABC-EF28-6F04-F4640F843F8A}"/>
              </a:ext>
            </a:extLst>
          </p:cNvPr>
          <p:cNvSpPr txBox="1">
            <a:spLocks/>
          </p:cNvSpPr>
          <p:nvPr userDrawn="1"/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12" name="Footer_copyright">
            <a:extLst>
              <a:ext uri="{FF2B5EF4-FFF2-40B4-BE49-F238E27FC236}">
                <a16:creationId xmlns:a16="http://schemas.microsoft.com/office/drawing/2014/main" id="{D7FDAB99-307B-0BD6-4790-42EDC4D874AC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14" name="Footer_page number">
            <a:extLst>
              <a:ext uri="{FF2B5EF4-FFF2-40B4-BE49-F238E27FC236}">
                <a16:creationId xmlns:a16="http://schemas.microsoft.com/office/drawing/2014/main" id="{F7E3BF26-3EBE-C16E-680B-C18CDECCB513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E5AC0F9-9287-928C-5F37-4EA0635480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58128" y="3284630"/>
            <a:ext cx="1408507" cy="1094342"/>
          </a:xfrm>
          <a:prstGeom prst="rect">
            <a:avLst/>
          </a:prstGeom>
        </p:spPr>
      </p:pic>
      <p:sp>
        <p:nvSpPr>
          <p:cNvPr id="7" name="Section title">
            <a:extLst>
              <a:ext uri="{FF2B5EF4-FFF2-40B4-BE49-F238E27FC236}">
                <a16:creationId xmlns:a16="http://schemas.microsoft.com/office/drawing/2014/main" id="{F46012AB-0096-586C-2351-F22518737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6"/>
            <a:ext cx="6257345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8" name="Section number">
            <a:extLst>
              <a:ext uri="{FF2B5EF4-FFF2-40B4-BE49-F238E27FC236}">
                <a16:creationId xmlns:a16="http://schemas.microsoft.com/office/drawing/2014/main" id="{1F0D55DD-307D-DBFE-2E50-28DC1BA995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71090151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336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1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: CloudGu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3F31BB-E72E-B456-B735-39D7701B9FE5}"/>
              </a:ext>
            </a:extLst>
          </p:cNvPr>
          <p:cNvGrpSpPr/>
          <p:nvPr userDrawn="1"/>
        </p:nvGrpSpPr>
        <p:grpSpPr>
          <a:xfrm>
            <a:off x="1839" y="0"/>
            <a:ext cx="12185146" cy="6858000"/>
            <a:chOff x="1839" y="0"/>
            <a:chExt cx="12185146" cy="6858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025EE-30E9-DD41-5113-95F17B3AF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39" y="0"/>
              <a:ext cx="12185146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613353-4561-D8FA-DFB6-77D9BAF82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9601" y="6552096"/>
              <a:ext cx="1001678" cy="224225"/>
            </a:xfrm>
            <a:prstGeom prst="rect">
              <a:avLst/>
            </a:prstGeom>
          </p:spPr>
        </p:pic>
      </p:grp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C6E7FB-FABC-EF28-6F04-F4640F843F8A}"/>
              </a:ext>
            </a:extLst>
          </p:cNvPr>
          <p:cNvSpPr txBox="1">
            <a:spLocks/>
          </p:cNvSpPr>
          <p:nvPr userDrawn="1"/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12" name="Footer_copyright">
            <a:extLst>
              <a:ext uri="{FF2B5EF4-FFF2-40B4-BE49-F238E27FC236}">
                <a16:creationId xmlns:a16="http://schemas.microsoft.com/office/drawing/2014/main" id="{D7FDAB99-307B-0BD6-4790-42EDC4D874AC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14" name="Footer_page number">
            <a:extLst>
              <a:ext uri="{FF2B5EF4-FFF2-40B4-BE49-F238E27FC236}">
                <a16:creationId xmlns:a16="http://schemas.microsoft.com/office/drawing/2014/main" id="{F7E3BF26-3EBE-C16E-680B-C18CDECCB513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FF30149-1CF6-E71F-0C6C-22AA30395AF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7079D2-5515-4DA2-1323-3862F0AE32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13164" y="3323681"/>
            <a:ext cx="1665075" cy="984384"/>
          </a:xfrm>
          <a:prstGeom prst="rect">
            <a:avLst/>
          </a:prstGeom>
        </p:spPr>
      </p:pic>
      <p:sp>
        <p:nvSpPr>
          <p:cNvPr id="6" name="Section title">
            <a:extLst>
              <a:ext uri="{FF2B5EF4-FFF2-40B4-BE49-F238E27FC236}">
                <a16:creationId xmlns:a16="http://schemas.microsoft.com/office/drawing/2014/main" id="{1488EAFB-7B37-3790-E1A6-CDDB7A4726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6"/>
            <a:ext cx="6257345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89EF8EB9-C5A5-0204-BF09-C5B642A36D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03633190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336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1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: Harm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8025EE-30E9-DD41-5113-95F17B3AF0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9" y="0"/>
            <a:ext cx="1218514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13353-4561-D8FA-DFB6-77D9BAF82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2C6E7FB-FABC-EF28-6F04-F4640F843F8A}"/>
              </a:ext>
            </a:extLst>
          </p:cNvPr>
          <p:cNvSpPr txBox="1">
            <a:spLocks/>
          </p:cNvSpPr>
          <p:nvPr userDrawn="1"/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12" name="Footer_copyright">
            <a:extLst>
              <a:ext uri="{FF2B5EF4-FFF2-40B4-BE49-F238E27FC236}">
                <a16:creationId xmlns:a16="http://schemas.microsoft.com/office/drawing/2014/main" id="{D7FDAB99-307B-0BD6-4790-42EDC4D874AC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14" name="Footer_page number">
            <a:extLst>
              <a:ext uri="{FF2B5EF4-FFF2-40B4-BE49-F238E27FC236}">
                <a16:creationId xmlns:a16="http://schemas.microsoft.com/office/drawing/2014/main" id="{F7E3BF26-3EBE-C16E-680B-C18CDECCB513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59DFBBFE-FC2D-34C8-84D2-9EEC3CBCB85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9C013F9-8020-CB9E-5A23-E5FDD56C34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7722" y="3369190"/>
            <a:ext cx="1445159" cy="1120522"/>
          </a:xfrm>
          <a:prstGeom prst="rect">
            <a:avLst/>
          </a:prstGeom>
        </p:spPr>
      </p:pic>
      <p:sp>
        <p:nvSpPr>
          <p:cNvPr id="5" name="Section title">
            <a:extLst>
              <a:ext uri="{FF2B5EF4-FFF2-40B4-BE49-F238E27FC236}">
                <a16:creationId xmlns:a16="http://schemas.microsoft.com/office/drawing/2014/main" id="{8AAE98BF-54B3-FD8E-2612-3072BF3E4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6"/>
            <a:ext cx="6257345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6" name="Section number">
            <a:extLst>
              <a:ext uri="{FF2B5EF4-FFF2-40B4-BE49-F238E27FC236}">
                <a16:creationId xmlns:a16="http://schemas.microsoft.com/office/drawing/2014/main" id="{CC08F97A-6B79-2D91-1013-E2D15B37CF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31702147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336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37611" cy="914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Bullet text_left"/>
          <p:cNvSpPr>
            <a:spLocks noGrp="1"/>
          </p:cNvSpPr>
          <p:nvPr>
            <p:ph sz="half" idx="2"/>
          </p:nvPr>
        </p:nvSpPr>
        <p:spPr>
          <a:xfrm>
            <a:off x="583842" y="1525588"/>
            <a:ext cx="5120640" cy="453338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70408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5256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Bullet text_left"/>
          <p:cNvSpPr>
            <a:spLocks noGrp="1"/>
          </p:cNvSpPr>
          <p:nvPr>
            <p:ph sz="half" idx="12"/>
          </p:nvPr>
        </p:nvSpPr>
        <p:spPr>
          <a:xfrm>
            <a:off x="6500813" y="1525588"/>
            <a:ext cx="5120640" cy="453338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70408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5256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B83694A-D368-E165-AAE4-02F9B6437D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403669"/>
      </p:ext>
    </p:extLst>
  </p:cSld>
  <p:clrMapOvr>
    <a:masterClrMapping/>
  </p:clrMapOvr>
  <p:transition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-title_column 3"/>
          <p:cNvSpPr>
            <a:spLocks noGrp="1"/>
          </p:cNvSpPr>
          <p:nvPr>
            <p:ph type="body" sz="quarter" idx="16"/>
          </p:nvPr>
        </p:nvSpPr>
        <p:spPr>
          <a:xfrm>
            <a:off x="8289002" y="1525707"/>
            <a:ext cx="3345117" cy="776499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800">
                <a:solidFill>
                  <a:srgbClr val="4D4D4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ub-title_column 2"/>
          <p:cNvSpPr>
            <a:spLocks noGrp="1"/>
          </p:cNvSpPr>
          <p:nvPr>
            <p:ph type="body" sz="quarter" idx="14"/>
          </p:nvPr>
        </p:nvSpPr>
        <p:spPr>
          <a:xfrm>
            <a:off x="4438649" y="1525707"/>
            <a:ext cx="3374116" cy="776499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800">
                <a:solidFill>
                  <a:srgbClr val="4D4D4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ub-title_column 1"/>
          <p:cNvSpPr>
            <a:spLocks noGrp="1"/>
          </p:cNvSpPr>
          <p:nvPr>
            <p:ph type="body" sz="quarter" idx="12"/>
          </p:nvPr>
        </p:nvSpPr>
        <p:spPr>
          <a:xfrm>
            <a:off x="584737" y="1525707"/>
            <a:ext cx="3402012" cy="776499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800">
                <a:solidFill>
                  <a:srgbClr val="4D4D4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Title"/>
          <p:cNvSpPr>
            <a:spLocks noGrp="1"/>
          </p:cNvSpPr>
          <p:nvPr>
            <p:ph type="title"/>
          </p:nvPr>
        </p:nvSpPr>
        <p:spPr>
          <a:xfrm>
            <a:off x="585216" y="460552"/>
            <a:ext cx="11035714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_column 2"/>
          <p:cNvSpPr>
            <a:spLocks noGrp="1"/>
          </p:cNvSpPr>
          <p:nvPr>
            <p:ph sz="half" idx="20"/>
          </p:nvPr>
        </p:nvSpPr>
        <p:spPr>
          <a:xfrm>
            <a:off x="582848" y="2560972"/>
            <a:ext cx="3337560" cy="3601231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rgbClr val="4D4D4F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6889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696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Text_column 2"/>
          <p:cNvSpPr>
            <a:spLocks noGrp="1"/>
          </p:cNvSpPr>
          <p:nvPr>
            <p:ph sz="half" idx="21"/>
          </p:nvPr>
        </p:nvSpPr>
        <p:spPr>
          <a:xfrm>
            <a:off x="4434154" y="2560972"/>
            <a:ext cx="3337560" cy="3601231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685800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6889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696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ext_column 2"/>
          <p:cNvSpPr>
            <a:spLocks noGrp="1"/>
          </p:cNvSpPr>
          <p:nvPr>
            <p:ph sz="half" idx="22"/>
          </p:nvPr>
        </p:nvSpPr>
        <p:spPr>
          <a:xfrm>
            <a:off x="8283370" y="2560972"/>
            <a:ext cx="3337560" cy="3601231"/>
          </a:xfrm>
          <a:prstGeom prst="rect">
            <a:avLst/>
          </a:prstGeom>
        </p:spPr>
        <p:txBody>
          <a:bodyPr lIns="91440" tIns="91440" rIns="91440" bIns="9144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685800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688975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8696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9A78F8B-21E0-7428-4097-FDBFCA58F5B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38344"/>
      </p:ext>
    </p:extLst>
  </p:cSld>
  <p:clrMapOvr>
    <a:masterClrMapping/>
  </p:clrMapOvr>
  <p:transition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DC4F86DC-D82E-AA8E-7895-E78D632C1E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09873"/>
      </p:ext>
    </p:extLst>
  </p:cSld>
  <p:clrMapOvr>
    <a:masterClrMapping/>
  </p:clrMapOvr>
  <p:transition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BC7C6C5-4621-38D8-61B8-168A537230C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66261"/>
      </p:ext>
    </p:extLst>
  </p:cSld>
  <p:clrMapOvr>
    <a:masterClrMapping/>
  </p:clrMapOvr>
  <p:transition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Pink Background"/>
          <p:cNvGrpSpPr/>
          <p:nvPr userDrawn="1"/>
        </p:nvGrpSpPr>
        <p:grpSpPr>
          <a:xfrm>
            <a:off x="5929630" y="1639737"/>
            <a:ext cx="6259195" cy="3807666"/>
            <a:chOff x="6127749" y="1639737"/>
            <a:chExt cx="5344256" cy="3783164"/>
          </a:xfrm>
        </p:grpSpPr>
        <p:sp>
          <p:nvSpPr>
            <p:cNvPr id="6" name="Pink: 43%"/>
            <p:cNvSpPr/>
            <p:nvPr userDrawn="1"/>
          </p:nvSpPr>
          <p:spPr bwMode="gray">
            <a:xfrm>
              <a:off x="11365581" y="1639737"/>
              <a:ext cx="106424" cy="3783164"/>
            </a:xfrm>
            <a:prstGeom prst="rect">
              <a:avLst/>
            </a:prstGeom>
            <a:solidFill>
              <a:schemeClr val="tx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600"/>
                </a:spcBef>
                <a:spcAft>
                  <a:spcPts val="0"/>
                </a:spcAft>
                <a:buSzPct val="115000"/>
              </a:pPr>
              <a:endParaRPr lang="en-US" sz="3200" dirty="0">
                <a:latin typeface="+mn-lt"/>
              </a:endParaRPr>
            </a:p>
          </p:txBody>
        </p:sp>
        <p:sp>
          <p:nvSpPr>
            <p:cNvPr id="7" name="Background pink"/>
            <p:cNvSpPr/>
            <p:nvPr userDrawn="1"/>
          </p:nvSpPr>
          <p:spPr bwMode="auto">
            <a:xfrm>
              <a:off x="6127749" y="1639737"/>
              <a:ext cx="5237832" cy="3783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600"/>
                </a:spcBef>
                <a:spcAft>
                  <a:spcPts val="0"/>
                </a:spcAft>
                <a:buSzPct val="115000"/>
              </a:pPr>
              <a:endParaRPr lang="en-US" sz="3200" dirty="0">
                <a:latin typeface="+mn-lt"/>
              </a:endParaRPr>
            </a:p>
          </p:txBody>
        </p:sp>
      </p:grpSp>
      <p:sp>
        <p:nvSpPr>
          <p:cNvPr id="8" name="Credit text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478069" y="4736592"/>
            <a:ext cx="4395989" cy="33832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9" name="Quote text"/>
          <p:cNvSpPr>
            <a:spLocks noGrp="1"/>
          </p:cNvSpPr>
          <p:nvPr>
            <p:ph type="body" sz="quarter" idx="15"/>
          </p:nvPr>
        </p:nvSpPr>
        <p:spPr bwMode="white">
          <a:xfrm>
            <a:off x="6318303" y="2011680"/>
            <a:ext cx="4563058" cy="244000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152345" indent="-152345" algn="l" defTabSz="121873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Slide Title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9329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Bullet text"/>
          <p:cNvSpPr>
            <a:spLocks noGrp="1"/>
          </p:cNvSpPr>
          <p:nvPr>
            <p:ph type="body" sz="quarter" idx="16"/>
          </p:nvPr>
        </p:nvSpPr>
        <p:spPr>
          <a:xfrm>
            <a:off x="583843" y="1639737"/>
            <a:ext cx="5074008" cy="3783163"/>
          </a:xfrm>
          <a:prstGeom prst="rect">
            <a:avLst/>
          </a:prstGeom>
        </p:spPr>
        <p:txBody>
          <a:bodyPr>
            <a:noAutofit/>
          </a:bodyPr>
          <a:lstStyle>
            <a:lvl1pPr marL="224327" indent="-224327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8788" indent="-228600">
              <a:lnSpc>
                <a:spcPct val="95000"/>
              </a:lnSpc>
              <a:buFont typeface="Calibri" panose="020F0502020204030204" pitchFamily="34" charset="0"/>
              <a:buChar char="−"/>
              <a:defRPr sz="20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C516551-0C98-FCD6-9AF8-BD875A26F1C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11343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28BA94A-76D7-F519-9365-911A1045F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/>
          <a:stretch/>
        </p:blipFill>
        <p:spPr>
          <a:xfrm>
            <a:off x="2" y="35"/>
            <a:ext cx="12188824" cy="6857929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2590" y="4567150"/>
            <a:ext cx="5804989" cy="69259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  <a:p>
            <a:r>
              <a:rPr lang="en-US" dirty="0"/>
              <a:t>Date</a:t>
            </a:r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2590" y="3095722"/>
            <a:ext cx="6877606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12590" y="1823170"/>
            <a:ext cx="6882295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Partner Title Slide</a:t>
            </a:r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36" y="462054"/>
            <a:ext cx="2147524" cy="4572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6D50F-C9EB-CF2E-F4D3-94A6257A596F}"/>
              </a:ext>
            </a:extLst>
          </p:cNvPr>
          <p:cNvCxnSpPr/>
          <p:nvPr userDrawn="1"/>
        </p:nvCxnSpPr>
        <p:spPr bwMode="auto">
          <a:xfrm>
            <a:off x="3455421" y="462054"/>
            <a:ext cx="0" cy="63526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ub-title">
            <a:extLst>
              <a:ext uri="{FF2B5EF4-FFF2-40B4-BE49-F238E27FC236}">
                <a16:creationId xmlns:a16="http://schemas.microsoft.com/office/drawing/2014/main" id="{6B45B518-C409-1A38-F537-A46604F545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56486" y="591591"/>
            <a:ext cx="1767818" cy="3432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Place Partner logo Here</a:t>
            </a:r>
          </a:p>
        </p:txBody>
      </p:sp>
    </p:spTree>
    <p:extLst>
      <p:ext uri="{BB962C8B-B14F-4D97-AF65-F5344CB8AC3E}">
        <p14:creationId xmlns:p14="http://schemas.microsoft.com/office/powerpoint/2010/main" val="1930191448"/>
      </p:ext>
    </p:extLst>
  </p:cSld>
  <p:clrMapOvr>
    <a:masterClrMapping/>
  </p:clrMapOvr>
  <p:transition>
    <p:fade/>
  </p:transition>
  <p:hf sldNum="0" hdr="0" ftr="0" dt="0"/>
  <p:extLst mod="1"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pos="196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4C2EA3-179B-F1D1-4E92-2CFF3C142CDF}"/>
              </a:ext>
            </a:extLst>
          </p:cNvPr>
          <p:cNvSpPr/>
          <p:nvPr userDrawn="1"/>
        </p:nvSpPr>
        <p:spPr bwMode="auto">
          <a:xfrm>
            <a:off x="4278430" y="-15083"/>
            <a:ext cx="7929846" cy="6522749"/>
          </a:xfrm>
          <a:prstGeom prst="rect">
            <a:avLst/>
          </a:prstGeom>
          <a:solidFill>
            <a:srgbClr val="30242F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4EC39-2A39-4A31-761E-7D5581535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9"/>
          <a:stretch/>
        </p:blipFill>
        <p:spPr>
          <a:xfrm>
            <a:off x="6019799" y="5435963"/>
            <a:ext cx="6188477" cy="850016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Key points"/>
          <p:cNvSpPr>
            <a:spLocks noGrp="1"/>
          </p:cNvSpPr>
          <p:nvPr>
            <p:ph type="body" sz="quarter" idx="12"/>
          </p:nvPr>
        </p:nvSpPr>
        <p:spPr>
          <a:xfrm>
            <a:off x="4875530" y="750518"/>
            <a:ext cx="6730683" cy="4443814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320040" indent="-320040">
              <a:lnSpc>
                <a:spcPct val="95000"/>
              </a:lnSpc>
              <a:buSzPct val="85000"/>
              <a:buFont typeface="Calibri" panose="020F0502020204030204" pitchFamily="34" charset="0"/>
              <a:buChar char="•"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7512" indent="-237744">
              <a:lnSpc>
                <a:spcPct val="95000"/>
              </a:lnSpc>
              <a:defRPr sz="2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Slide Title"/>
          <p:cNvSpPr>
            <a:spLocks noGrp="1"/>
          </p:cNvSpPr>
          <p:nvPr>
            <p:ph type="title" hasCustomPrompt="1"/>
          </p:nvPr>
        </p:nvSpPr>
        <p:spPr>
          <a:xfrm>
            <a:off x="368300" y="1299158"/>
            <a:ext cx="3372166" cy="3020519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r" defTabSz="121878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000" b="1" kern="1200" spc="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02E2DCFC-90AB-485A-A143-3C5CCDE099A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99289"/>
      </p:ext>
    </p:extLst>
  </p:cSld>
  <p:clrMapOvr>
    <a:masterClrMapping/>
  </p:clrMapOvr>
  <p:transition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Dark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156EBBE-5B24-B87E-D6DA-77E1562EB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peaker name and dat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12590" y="3697228"/>
            <a:ext cx="5804989" cy="69259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  <a:p>
            <a:r>
              <a:rPr lang="en-US" dirty="0"/>
              <a:t>Date</a:t>
            </a:r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2590" y="3179805"/>
            <a:ext cx="6877606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12590" y="1907253"/>
            <a:ext cx="6882295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Presentation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57CC2-02AB-D54C-ED15-0EA2B84C0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6" y="462054"/>
            <a:ext cx="2166719" cy="461287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42549AD-0043-F052-F3F8-6F99F8D107C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22594"/>
      </p:ext>
    </p:extLst>
  </p:cSld>
  <p:clrMapOvr>
    <a:masterClrMapping/>
  </p:clrMapOvr>
  <p:transition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Rich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814454D-60AB-AB5D-8771-F415DABC5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57CC2-02AB-D54C-ED15-0EA2B84C0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2" y="466344"/>
            <a:ext cx="2166719" cy="461287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6C4D717C-06C1-12F6-0F8B-6D1B497A247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2" name="Speaker name and date">
            <a:extLst>
              <a:ext uri="{FF2B5EF4-FFF2-40B4-BE49-F238E27FC236}">
                <a16:creationId xmlns:a16="http://schemas.microsoft.com/office/drawing/2014/main" id="{D63D7FC8-90D4-DF96-36AB-4EB320882F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590" y="3697228"/>
            <a:ext cx="5804989" cy="69259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  <a:p>
            <a:r>
              <a:rPr lang="en-US" dirty="0"/>
              <a:t>Date</a:t>
            </a:r>
          </a:p>
        </p:txBody>
      </p:sp>
      <p:sp>
        <p:nvSpPr>
          <p:cNvPr id="3" name="Sub-title">
            <a:extLst>
              <a:ext uri="{FF2B5EF4-FFF2-40B4-BE49-F238E27FC236}">
                <a16:creationId xmlns:a16="http://schemas.microsoft.com/office/drawing/2014/main" id="{64F46D83-83EC-10B8-11A3-55202C4A6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90" y="3179805"/>
            <a:ext cx="6877606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BAF423F-183C-39AD-F626-34DDA66E20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590" y="1907253"/>
            <a:ext cx="6882295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19945527"/>
      </p:ext>
    </p:extLst>
  </p:cSld>
  <p:clrMapOvr>
    <a:masterClrMapping/>
  </p:clrMapOvr>
  <p:transition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: Rich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1E88D30-E4AC-858A-56AE-569AD04D7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/>
          <a:stretch/>
        </p:blipFill>
        <p:spPr>
          <a:xfrm>
            <a:off x="2" y="11677"/>
            <a:ext cx="12188824" cy="6857929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F57CC2-02AB-D54C-ED15-0EA2B84C0A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2" y="466344"/>
            <a:ext cx="2166719" cy="461287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6C4D717C-06C1-12F6-0F8B-6D1B497A247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2" name="Speaker name and date">
            <a:extLst>
              <a:ext uri="{FF2B5EF4-FFF2-40B4-BE49-F238E27FC236}">
                <a16:creationId xmlns:a16="http://schemas.microsoft.com/office/drawing/2014/main" id="{D63D7FC8-90D4-DF96-36AB-4EB320882F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590" y="3697228"/>
            <a:ext cx="5804989" cy="692595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 | Speaker Title</a:t>
            </a:r>
          </a:p>
          <a:p>
            <a:r>
              <a:rPr lang="en-US" dirty="0"/>
              <a:t>Date</a:t>
            </a:r>
          </a:p>
        </p:txBody>
      </p:sp>
      <p:sp>
        <p:nvSpPr>
          <p:cNvPr id="3" name="Sub-title">
            <a:extLst>
              <a:ext uri="{FF2B5EF4-FFF2-40B4-BE49-F238E27FC236}">
                <a16:creationId xmlns:a16="http://schemas.microsoft.com/office/drawing/2014/main" id="{64F46D83-83EC-10B8-11A3-55202C4A6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90" y="3179805"/>
            <a:ext cx="6877606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BAF423F-183C-39AD-F626-34DDA66E20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590" y="1907253"/>
            <a:ext cx="6882295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39771843"/>
      </p:ext>
    </p:extLst>
  </p:cSld>
  <p:clrMapOvr>
    <a:masterClrMapping/>
  </p:clrMapOvr>
  <p:transition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B830C-1A0E-17DE-6650-A0E3C05D6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"/>
            <a:ext cx="12188825" cy="6857928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genda list"/>
          <p:cNvSpPr>
            <a:spLocks noGrp="1"/>
          </p:cNvSpPr>
          <p:nvPr>
            <p:ph sz="quarter" idx="13"/>
          </p:nvPr>
        </p:nvSpPr>
        <p:spPr>
          <a:xfrm>
            <a:off x="1166812" y="1683969"/>
            <a:ext cx="9211620" cy="4163242"/>
          </a:xfr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bg1"/>
              </a:buClr>
              <a:buFont typeface="Calibri" panose="020F050202020403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76072" indent="-228600">
              <a:buClr>
                <a:schemeClr val="bg1"/>
              </a:buClr>
              <a:buFont typeface="Calibri" panose="020F0502020204030204" pitchFamily="34" charset="0"/>
              <a:buChar char="̶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1166812" y="976680"/>
            <a:ext cx="10288587" cy="7072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D4098A1-1E65-2C8D-83D1-7D0449DD90F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7" name="Footer_copyright">
            <a:extLst>
              <a:ext uri="{FF2B5EF4-FFF2-40B4-BE49-F238E27FC236}">
                <a16:creationId xmlns:a16="http://schemas.microsoft.com/office/drawing/2014/main" id="{F0F72C6C-6217-6D49-A3A2-A1064F46E6BD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8" name="Footer_page number">
            <a:extLst>
              <a:ext uri="{FF2B5EF4-FFF2-40B4-BE49-F238E27FC236}">
                <a16:creationId xmlns:a16="http://schemas.microsoft.com/office/drawing/2014/main" id="{242337DD-405C-2230-EDF9-09327029E8C5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F31442-AE8E-6FF9-658D-F003E7665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5896"/>
      </p:ext>
    </p:extLst>
  </p:cSld>
  <p:clrMapOvr>
    <a:masterClrMapping/>
  </p:clrMapOvr>
  <p:transition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light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B830C-1A0E-17DE-6650-A0E3C05D6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86"/>
            <a:ext cx="12188825" cy="6856214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genda list"/>
          <p:cNvSpPr>
            <a:spLocks noGrp="1"/>
          </p:cNvSpPr>
          <p:nvPr>
            <p:ph sz="quarter" idx="13"/>
          </p:nvPr>
        </p:nvSpPr>
        <p:spPr>
          <a:xfrm>
            <a:off x="1166812" y="1683969"/>
            <a:ext cx="9211620" cy="4163242"/>
          </a:xfrm>
        </p:spPr>
        <p:txBody>
          <a:bodyPr/>
          <a:lstStyle>
            <a:lvl1pPr marL="228600" indent="-228600">
              <a:lnSpc>
                <a:spcPct val="120000"/>
              </a:lnSpc>
              <a:buClr>
                <a:schemeClr val="bg1"/>
              </a:buClr>
              <a:buFont typeface="Calibri" panose="020F050202020403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76072" indent="-228600">
              <a:buClr>
                <a:schemeClr val="bg1"/>
              </a:buClr>
              <a:buFont typeface="Calibri" panose="020F0502020204030204" pitchFamily="34" charset="0"/>
              <a:buChar char="̶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Title"/>
          <p:cNvSpPr>
            <a:spLocks noGrp="1"/>
          </p:cNvSpPr>
          <p:nvPr>
            <p:ph type="title"/>
          </p:nvPr>
        </p:nvSpPr>
        <p:spPr>
          <a:xfrm>
            <a:off x="1166812" y="976680"/>
            <a:ext cx="10288587" cy="7072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D4098A1-1E65-2C8D-83D1-7D0449DD90F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2" name="Footer_copyright">
            <a:extLst>
              <a:ext uri="{FF2B5EF4-FFF2-40B4-BE49-F238E27FC236}">
                <a16:creationId xmlns:a16="http://schemas.microsoft.com/office/drawing/2014/main" id="{2245A4A4-2938-CFA8-264A-0EF0E219A701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7" name="Footer_page number">
            <a:extLst>
              <a:ext uri="{FF2B5EF4-FFF2-40B4-BE49-F238E27FC236}">
                <a16:creationId xmlns:a16="http://schemas.microsoft.com/office/drawing/2014/main" id="{D3E5D5CB-2CA6-6702-7912-70A6EF34AFE4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83766-C367-FD93-F6A4-0483FEE3E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82252"/>
      </p:ext>
    </p:extLst>
  </p:cSld>
  <p:clrMapOvr>
    <a:masterClrMapping/>
  </p:clrMapOvr>
  <p:transition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Bullet text"/>
          <p:cNvSpPr>
            <a:spLocks noGrp="1" noChangeArrowheads="1"/>
          </p:cNvSpPr>
          <p:nvPr>
            <p:ph idx="1"/>
          </p:nvPr>
        </p:nvSpPr>
        <p:spPr bwMode="auto">
          <a:xfrm>
            <a:off x="583842" y="1534473"/>
            <a:ext cx="11022371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4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ABB90458-1D09-8AC0-3155-A0C9DC686CC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7193"/>
      </p:ext>
    </p:extLst>
  </p:cSld>
  <p:clrMapOvr>
    <a:masterClrMapping/>
  </p:clrMapOvr>
  <p:transition>
    <p:fad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Light Col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F8D37-7AF2-C2F6-4945-D83685083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50C2ACBB-1CD4-3DD9-6F36-8CF7DB027BF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" y="6889232"/>
            <a:ext cx="2843213" cy="205252"/>
          </a:xfrm>
        </p:spPr>
        <p:txBody>
          <a:bodyPr/>
          <a:lstStyle>
            <a:lvl1pPr>
              <a:defRPr sz="600"/>
            </a:lvl1pPr>
          </a:lstStyle>
          <a:p>
            <a:fld id="{603289AC-4C12-4E6D-B39B-A4756814FEEC}" type="datetimeFigureOut">
              <a:rPr lang="en-US" smtClean="0"/>
              <a:pPr/>
              <a:t>6/14/2023</a:t>
            </a:fld>
            <a:endParaRPr lang="en-US" dirty="0"/>
          </a:p>
        </p:txBody>
      </p:sp>
      <p:sp>
        <p:nvSpPr>
          <p:cNvPr id="5" name="Section title">
            <a:extLst>
              <a:ext uri="{FF2B5EF4-FFF2-40B4-BE49-F238E27FC236}">
                <a16:creationId xmlns:a16="http://schemas.microsoft.com/office/drawing/2014/main" id="{B7CBEB86-85CE-D28A-3C98-7818DF10A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629684" y="2171235"/>
            <a:ext cx="8619892" cy="302778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1E5A3986-82E1-A338-4FB2-FD1B9716B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614319" y="963868"/>
            <a:ext cx="6643331" cy="891075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2" name="Footer_copyright">
            <a:extLst>
              <a:ext uri="{FF2B5EF4-FFF2-40B4-BE49-F238E27FC236}">
                <a16:creationId xmlns:a16="http://schemas.microsoft.com/office/drawing/2014/main" id="{20D72B8E-0058-C1E7-FE7C-FD2A3266ED52}"/>
              </a:ext>
            </a:extLst>
          </p:cNvPr>
          <p:cNvSpPr txBox="1">
            <a:spLocks/>
          </p:cNvSpPr>
          <p:nvPr userDrawn="1"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75000"/>
                  </a:schemeClr>
                </a:solidFill>
              </a:rPr>
              <a:t>Ltd. </a:t>
            </a:r>
          </a:p>
        </p:txBody>
      </p:sp>
      <p:sp>
        <p:nvSpPr>
          <p:cNvPr id="6" name="Footer_page number">
            <a:extLst>
              <a:ext uri="{FF2B5EF4-FFF2-40B4-BE49-F238E27FC236}">
                <a16:creationId xmlns:a16="http://schemas.microsoft.com/office/drawing/2014/main" id="{FE9FB5B0-AD63-214F-6279-071A31EFE5B5}"/>
              </a:ext>
            </a:extLst>
          </p:cNvPr>
          <p:cNvSpPr txBox="1">
            <a:spLocks/>
          </p:cNvSpPr>
          <p:nvPr userDrawn="1"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bg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614299-32A1-7D1A-1992-A3A4929265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06290"/>
      </p:ext>
    </p:extLst>
  </p:cSld>
  <p:clrMapOvr>
    <a:masterClrMapping/>
  </p:clrMapOvr>
  <p:transition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" hidden="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38E8-3F3E-4DC5-A5FA-50868B94627A}" type="datetimeFigureOut">
              <a:rPr lang="en-US" smtClean="0"/>
              <a:t>6/14/2023</a:t>
            </a:fld>
            <a:endParaRPr lang="en-US" dirty="0"/>
          </a:p>
        </p:txBody>
      </p:sp>
      <p:sp>
        <p:nvSpPr>
          <p:cNvPr id="11" name="Bullet text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842" y="1534473"/>
            <a:ext cx="11022371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8371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583842" y="460552"/>
            <a:ext cx="110223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ooter_page number"/>
          <p:cNvSpPr txBox="1">
            <a:spLocks/>
          </p:cNvSpPr>
          <p:nvPr/>
        </p:nvSpPr>
        <p:spPr>
          <a:xfrm>
            <a:off x="9897959" y="6559936"/>
            <a:ext cx="1840451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/>
          <p:cNvSpPr txBox="1">
            <a:spLocks/>
          </p:cNvSpPr>
          <p:nvPr/>
        </p:nvSpPr>
        <p:spPr>
          <a:xfrm>
            <a:off x="9080500" y="6543258"/>
            <a:ext cx="2744799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Ltd. 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3"/>
          </p:nvPr>
        </p:nvSpPr>
        <p:spPr>
          <a:xfrm>
            <a:off x="5934456" y="6543915"/>
            <a:ext cx="3097481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09601" y="6552096"/>
            <a:ext cx="1001678" cy="224225"/>
          </a:xfrm>
          <a:prstGeom prst="rect">
            <a:avLst/>
          </a:prstGeom>
        </p:spPr>
      </p:pic>
      <p:cxnSp>
        <p:nvCxnSpPr>
          <p:cNvPr id="6" name="Footer line">
            <a:extLst>
              <a:ext uri="{FF2B5EF4-FFF2-40B4-BE49-F238E27FC236}">
                <a16:creationId xmlns:a16="http://schemas.microsoft.com/office/drawing/2014/main" id="{CA75DADE-7FA9-33CA-AF53-CCB9FBE06DF2}"/>
              </a:ext>
            </a:extLst>
          </p:cNvPr>
          <p:cNvCxnSpPr/>
          <p:nvPr userDrawn="1"/>
        </p:nvCxnSpPr>
        <p:spPr bwMode="auto">
          <a:xfrm>
            <a:off x="0" y="6502173"/>
            <a:ext cx="12188825" cy="3837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87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878" r:id="rId2"/>
    <p:sldLayoutId id="2147483902" r:id="rId3"/>
    <p:sldLayoutId id="2147483906" r:id="rId4"/>
    <p:sldLayoutId id="2147483922" r:id="rId5"/>
    <p:sldLayoutId id="2147483880" r:id="rId6"/>
    <p:sldLayoutId id="2147483921" r:id="rId7"/>
    <p:sldLayoutId id="2147483882" r:id="rId8"/>
    <p:sldLayoutId id="2147483894" r:id="rId9"/>
    <p:sldLayoutId id="2147483919" r:id="rId10"/>
    <p:sldLayoutId id="2147483916" r:id="rId11"/>
    <p:sldLayoutId id="2147483917" r:id="rId12"/>
    <p:sldLayoutId id="2147483918" r:id="rId13"/>
    <p:sldLayoutId id="2147483898" r:id="rId14"/>
    <p:sldLayoutId id="2147483883" r:id="rId15"/>
    <p:sldLayoutId id="2147483884" r:id="rId16"/>
    <p:sldLayoutId id="2147483885" r:id="rId17"/>
    <p:sldLayoutId id="2147483879" r:id="rId18"/>
    <p:sldLayoutId id="2147483889" r:id="rId19"/>
    <p:sldLayoutId id="2147483890" r:id="rId20"/>
  </p:sldLayoutIdLst>
  <p:transition>
    <p:fade/>
  </p:transition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b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5pPr>
      <a:lvl6pPr marL="60949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6pPr>
      <a:lvl7pPr marL="121898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7pPr>
      <a:lvl8pPr marL="182848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8pPr>
      <a:lvl9pPr marL="24379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9pPr>
    </p:titleStyle>
    <p:bodyStyle>
      <a:lvl1pPr marL="2286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lang="en-US" sz="28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576072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2400" dirty="0" smtClean="0">
          <a:solidFill>
            <a:schemeClr val="tx1"/>
          </a:solidFill>
          <a:latin typeface="Arial" panose="020B0604020202020204" pitchFamily="34" charset="0"/>
        </a:defRPr>
      </a:lvl2pPr>
      <a:lvl3pPr marL="886968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2000" dirty="0" smtClean="0">
          <a:solidFill>
            <a:schemeClr val="tx1"/>
          </a:solidFill>
          <a:latin typeface="Arial" panose="020B0604020202020204" pitchFamily="34" charset="0"/>
        </a:defRPr>
      </a:lvl3pPr>
      <a:lvl4pPr marL="1170432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800" dirty="0" smtClean="0">
          <a:solidFill>
            <a:schemeClr val="tx1"/>
          </a:solidFill>
          <a:latin typeface="+mn-lt"/>
        </a:defRPr>
      </a:lvl4pPr>
      <a:lvl5pPr marL="146304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̶"/>
        <a:defRPr lang="en-US" sz="1600" baseline="0" dirty="0" smtClean="0">
          <a:solidFill>
            <a:schemeClr val="tx1"/>
          </a:solidFill>
          <a:latin typeface="+mn-lt"/>
        </a:defRPr>
      </a:lvl5pPr>
      <a:lvl6pPr marL="335221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6pPr>
      <a:lvl7pPr marL="3961707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7pPr>
      <a:lvl8pPr marL="4571200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8pPr>
      <a:lvl9pPr marL="518069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39" userDrawn="1">
          <p15:clr>
            <a:srgbClr val="F26B43"/>
          </p15:clr>
        </p15:guide>
        <p15:guide id="5" pos="2652" userDrawn="1">
          <p15:clr>
            <a:srgbClr val="F26B43"/>
          </p15:clr>
        </p15:guide>
        <p15:guide id="6" pos="652" userDrawn="1">
          <p15:clr>
            <a:srgbClr val="F26B43"/>
          </p15:clr>
        </p15:guide>
        <p15:guide id="7" pos="2378" userDrawn="1">
          <p15:clr>
            <a:srgbClr val="F26B43"/>
          </p15:clr>
        </p15:guide>
        <p15:guide id="8" pos="6100" userDrawn="1">
          <p15:clr>
            <a:srgbClr val="F26B43"/>
          </p15:clr>
        </p15:guide>
        <p15:guide id="9" pos="72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6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PX-Troia-Maestro-Video-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" y="163286"/>
            <a:ext cx="12188822" cy="6543914"/>
            <a:chOff x="3" y="1"/>
            <a:chExt cx="12188822" cy="6543914"/>
          </a:xfrm>
        </p:grpSpPr>
        <p:sp>
          <p:nvSpPr>
            <p:cNvPr id="7" name="Rectangle 6"/>
            <p:cNvSpPr/>
            <p:nvPr/>
          </p:nvSpPr>
          <p:spPr bwMode="auto">
            <a:xfrm>
              <a:off x="3" y="1"/>
              <a:ext cx="12188822" cy="6543914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US" sz="2400" dirty="0" err="1" smtClean="0">
                <a:latin typeface="+mn-lt"/>
              </a:endParaRPr>
            </a:p>
          </p:txBody>
        </p:sp>
        <p:pic>
          <p:nvPicPr>
            <p:cNvPr id="22532" name="Picture 4" descr="Check Point - Wikiped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12" y="1129165"/>
              <a:ext cx="7620000" cy="36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197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Leap to Hypercale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Quantum Leap to Hyper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0" y="1572126"/>
            <a:ext cx="11247988" cy="446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1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48" y="695714"/>
            <a:ext cx="9218141" cy="551442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583843" y="1448324"/>
            <a:ext cx="5000368" cy="92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 smtClean="0">
                <a:latin typeface="Bahnschrift Light" panose="020B0502040204020203" pitchFamily="34" charset="0"/>
              </a:rPr>
              <a:t>VSX </a:t>
            </a:r>
            <a:r>
              <a:rPr lang="en-US" sz="2000" kern="0" dirty="0" smtClean="0">
                <a:latin typeface="Bahnschrift Light" panose="020B0502040204020203" pitchFamily="34" charset="0"/>
              </a:rPr>
              <a:t>– Virtual System Extension</a:t>
            </a:r>
          </a:p>
          <a:p>
            <a:pPr>
              <a:buClrTx/>
              <a:buSzTx/>
              <a:buFontTx/>
            </a:pPr>
            <a:r>
              <a:rPr lang="pt-PT" sz="2000" b="1" kern="0" dirty="0" smtClean="0">
                <a:latin typeface="Bahnschrift Light" panose="020B0502040204020203" pitchFamily="34" charset="0"/>
              </a:rPr>
              <a:t>MHO </a:t>
            </a:r>
            <a:r>
              <a:rPr lang="pt-PT" sz="2000" kern="0" dirty="0" smtClean="0">
                <a:latin typeface="Bahnschrift Light" panose="020B0502040204020203" pitchFamily="34" charset="0"/>
              </a:rPr>
              <a:t>– Maestro Hyperscale Orchestrator</a:t>
            </a:r>
          </a:p>
          <a:p>
            <a:pPr>
              <a:buClrTx/>
              <a:buSzTx/>
              <a:buFontTx/>
            </a:pPr>
            <a:r>
              <a:rPr lang="pt-PT" sz="2000" b="1" kern="0" dirty="0" smtClean="0">
                <a:latin typeface="Bahnschrift Light" panose="020B0502040204020203" pitchFamily="34" charset="0"/>
              </a:rPr>
              <a:t>SGM</a:t>
            </a:r>
            <a:r>
              <a:rPr lang="pt-PT" sz="2000" kern="0" dirty="0" smtClean="0">
                <a:latin typeface="Bahnschrift Light" panose="020B0502040204020203" pitchFamily="34" charset="0"/>
              </a:rPr>
              <a:t> – Security Gateway Module</a:t>
            </a:r>
            <a:endParaRPr lang="en-US" sz="2000" kern="0" dirty="0" smtClean="0">
              <a:latin typeface="Bahnschrift Light" panose="020B0502040204020203" pitchFamily="34" charset="0"/>
            </a:endParaRPr>
          </a:p>
          <a:p>
            <a:pPr>
              <a:buClrTx/>
              <a:buSzTx/>
              <a:buFontTx/>
            </a:pPr>
            <a:endParaRPr lang="en-US" sz="2000" b="1" kern="0" dirty="0">
              <a:latin typeface="Bahnschrift Light" panose="020B0502040204020203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3843" y="460552"/>
            <a:ext cx="4185866" cy="470324"/>
          </a:xfrm>
        </p:spPr>
        <p:txBody>
          <a:bodyPr/>
          <a:lstStyle/>
          <a:p>
            <a:r>
              <a:rPr lang="en-US" dirty="0" smtClean="0"/>
              <a:t>Important acronyms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5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1236260" y="3910083"/>
            <a:ext cx="4413455" cy="195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593" y="3067045"/>
            <a:ext cx="4413455" cy="22332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61544" y="2579719"/>
            <a:ext cx="4448432" cy="1472942"/>
            <a:chOff x="987213" y="3634227"/>
            <a:chExt cx="3333757" cy="11610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61544" y="2165084"/>
            <a:ext cx="4448432" cy="1472942"/>
            <a:chOff x="987213" y="3634227"/>
            <a:chExt cx="3333757" cy="1161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1271024" y="1648591"/>
            <a:ext cx="4363786" cy="1281051"/>
          </a:xfrm>
          <a:prstGeom prst="rect">
            <a:avLst/>
          </a:prstGeom>
        </p:spPr>
      </p:pic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67" y="214699"/>
            <a:ext cx="5800482" cy="560940"/>
          </a:xfrm>
        </p:spPr>
        <p:txBody>
          <a:bodyPr/>
          <a:lstStyle/>
          <a:p>
            <a:r>
              <a:rPr lang="pt-PT" dirty="0" smtClean="0"/>
              <a:t>Supported Architectures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1271024" y="1230810"/>
            <a:ext cx="4363786" cy="128105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1776167" y="2034744"/>
            <a:ext cx="404812" cy="320409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776167" y="2449344"/>
            <a:ext cx="404812" cy="320409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04896" y="2033811"/>
            <a:ext cx="1228617" cy="32040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204896" y="2448446"/>
            <a:ext cx="1228617" cy="32040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457532" y="2035559"/>
            <a:ext cx="1628569" cy="320409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457532" y="2449344"/>
            <a:ext cx="1628569" cy="320409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395395" y="3392830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395395" y="3788204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044854" y="3382177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043103" y="3801575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897619" y="2442959"/>
            <a:ext cx="190863" cy="141023"/>
          </a:xfrm>
          <a:prstGeom prst="rect">
            <a:avLst/>
          </a:prstGeom>
          <a:noFill/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4896768" y="2212503"/>
            <a:ext cx="190863" cy="141023"/>
          </a:xfrm>
          <a:prstGeom prst="rect">
            <a:avLst/>
          </a:prstGeom>
          <a:noFill/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V="1">
            <a:off x="4989818" y="2283169"/>
            <a:ext cx="0" cy="213174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 bwMode="auto">
          <a:xfrm>
            <a:off x="5005701" y="2219344"/>
            <a:ext cx="48982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gency FB" panose="020B0503020202020204" pitchFamily="34" charset="0"/>
              </a:rPr>
              <a:t>sync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57" name="Title 3"/>
          <p:cNvSpPr txBox="1">
            <a:spLocks/>
          </p:cNvSpPr>
          <p:nvPr/>
        </p:nvSpPr>
        <p:spPr bwMode="auto">
          <a:xfrm>
            <a:off x="409425" y="1245320"/>
            <a:ext cx="1583340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>
                <a:solidFill>
                  <a:schemeClr val="bg2"/>
                </a:solidFill>
                <a:latin typeface="Agency FB" panose="020B0503020202020204" pitchFamily="34" charset="0"/>
              </a:rPr>
              <a:t>S</a:t>
            </a:r>
            <a:r>
              <a:rPr lang="en-US" sz="2000" b="1" kern="0" dirty="0" smtClean="0">
                <a:solidFill>
                  <a:schemeClr val="bg2"/>
                </a:solidFill>
                <a:latin typeface="Agency FB" panose="020B0503020202020204" pitchFamily="34" charset="0"/>
              </a:rPr>
              <a:t>ingle-Site </a:t>
            </a:r>
            <a:endParaRPr lang="en-US" sz="2000" kern="0" dirty="0" smtClean="0">
              <a:solidFill>
                <a:schemeClr val="bg2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78945" y="1230810"/>
            <a:ext cx="5164468" cy="471279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2142321" y="4780917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2445763" y="4778861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135002" y="5597381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2438444" y="5595325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531345" y="1790065"/>
            <a:ext cx="4911790" cy="1084424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4" name="Title 3"/>
          <p:cNvSpPr txBox="1">
            <a:spLocks/>
          </p:cNvSpPr>
          <p:nvPr/>
        </p:nvSpPr>
        <p:spPr bwMode="auto">
          <a:xfrm>
            <a:off x="593891" y="2116693"/>
            <a:ext cx="883067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MHO </a:t>
            </a:r>
          </a:p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Cluster</a:t>
            </a:r>
            <a:endParaRPr lang="en-US" sz="1600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flipV="1">
            <a:off x="2811109" y="1648591"/>
            <a:ext cx="0" cy="468103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itle 3"/>
          <p:cNvSpPr txBox="1">
            <a:spLocks/>
          </p:cNvSpPr>
          <p:nvPr/>
        </p:nvSpPr>
        <p:spPr bwMode="auto">
          <a:xfrm>
            <a:off x="1725104" y="1412797"/>
            <a:ext cx="2402352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chemeClr val="accent2"/>
                </a:solidFill>
                <a:latin typeface="Agency FB" panose="020B0503020202020204" pitchFamily="34" charset="0"/>
              </a:rPr>
              <a:t>To DC LAN Switching</a:t>
            </a:r>
            <a:endParaRPr lang="en-US" sz="1600" b="1" kern="0" dirty="0" smtClean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531345" y="2940563"/>
            <a:ext cx="4911790" cy="1084424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70" name="Title 3"/>
          <p:cNvSpPr txBox="1">
            <a:spLocks/>
          </p:cNvSpPr>
          <p:nvPr/>
        </p:nvSpPr>
        <p:spPr bwMode="auto">
          <a:xfrm>
            <a:off x="556710" y="3382176"/>
            <a:ext cx="883067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*SG1</a:t>
            </a:r>
            <a:endParaRPr lang="en-US" sz="1600" b="1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531963" y="4089653"/>
            <a:ext cx="4911790" cy="1730121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72" name="Title 3"/>
          <p:cNvSpPr txBox="1">
            <a:spLocks/>
          </p:cNvSpPr>
          <p:nvPr/>
        </p:nvSpPr>
        <p:spPr bwMode="auto">
          <a:xfrm>
            <a:off x="715811" y="4812155"/>
            <a:ext cx="583615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*SG2</a:t>
            </a:r>
            <a:endParaRPr lang="en-US" sz="1600" b="1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 bwMode="auto">
          <a:xfrm>
            <a:off x="4273325" y="2565900"/>
            <a:ext cx="0" cy="487174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Title 3"/>
          <p:cNvSpPr txBox="1">
            <a:spLocks/>
          </p:cNvSpPr>
          <p:nvPr/>
        </p:nvSpPr>
        <p:spPr bwMode="auto">
          <a:xfrm>
            <a:off x="3811699" y="3044185"/>
            <a:ext cx="932444" cy="3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To SGMs</a:t>
            </a:r>
            <a:endParaRPr lang="en-US" sz="1600" b="1" kern="0" dirty="0" smtClean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6896584" y="3910083"/>
            <a:ext cx="4413455" cy="195525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917" y="3067045"/>
            <a:ext cx="4413455" cy="2233207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6821868" y="2579719"/>
            <a:ext cx="4448432" cy="1472942"/>
            <a:chOff x="987213" y="3634227"/>
            <a:chExt cx="3333757" cy="1161054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821868" y="2165084"/>
            <a:ext cx="4448432" cy="1472942"/>
            <a:chOff x="987213" y="3634227"/>
            <a:chExt cx="3333757" cy="1161054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931348" y="1648591"/>
            <a:ext cx="4363786" cy="128105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931348" y="1230810"/>
            <a:ext cx="4363786" cy="128105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 bwMode="auto">
          <a:xfrm>
            <a:off x="7436491" y="2034744"/>
            <a:ext cx="404812" cy="320409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7436491" y="2449344"/>
            <a:ext cx="404812" cy="320409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7865220" y="2033811"/>
            <a:ext cx="1228617" cy="32040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7865220" y="2448446"/>
            <a:ext cx="1228617" cy="32040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9117856" y="2035559"/>
            <a:ext cx="1628569" cy="320409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9117856" y="2449344"/>
            <a:ext cx="1628569" cy="320409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8055719" y="3392830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8055719" y="3788204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9705178" y="3382177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9703427" y="3801575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10557943" y="2450907"/>
            <a:ext cx="190863" cy="141023"/>
          </a:xfrm>
          <a:prstGeom prst="rect">
            <a:avLst/>
          </a:prstGeom>
          <a:noFill/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10557092" y="2212503"/>
            <a:ext cx="190863" cy="141023"/>
          </a:xfrm>
          <a:prstGeom prst="rect">
            <a:avLst/>
          </a:prstGeom>
          <a:noFill/>
          <a:ln>
            <a:solidFill>
              <a:srgbClr val="FFC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98" name="Straight Connector 97"/>
          <p:cNvCxnSpPr/>
          <p:nvPr/>
        </p:nvCxnSpPr>
        <p:spPr bwMode="auto">
          <a:xfrm flipV="1">
            <a:off x="10650142" y="2283168"/>
            <a:ext cx="0" cy="24736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Title 3"/>
          <p:cNvSpPr txBox="1">
            <a:spLocks/>
          </p:cNvSpPr>
          <p:nvPr/>
        </p:nvSpPr>
        <p:spPr bwMode="auto">
          <a:xfrm>
            <a:off x="6069749" y="1245320"/>
            <a:ext cx="1583340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>
                <a:solidFill>
                  <a:schemeClr val="bg2"/>
                </a:solidFill>
                <a:latin typeface="Agency FB" panose="020B0503020202020204" pitchFamily="34" charset="0"/>
              </a:rPr>
              <a:t>S</a:t>
            </a:r>
            <a:r>
              <a:rPr lang="en-US" sz="2000" b="1" kern="0" dirty="0" smtClean="0">
                <a:solidFill>
                  <a:schemeClr val="bg2"/>
                </a:solidFill>
                <a:latin typeface="Agency FB" panose="020B0503020202020204" pitchFamily="34" charset="0"/>
              </a:rPr>
              <a:t>ingle-Site </a:t>
            </a:r>
            <a:endParaRPr lang="en-US" sz="2000" kern="0" dirty="0" smtClean="0">
              <a:solidFill>
                <a:schemeClr val="bg2"/>
              </a:solidFill>
              <a:latin typeface="Agency FB" panose="020B0503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6039269" y="1230810"/>
            <a:ext cx="5164468" cy="471279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7802645" y="4780917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8106087" y="4778861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7795326" y="5597381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5" name="Rectangle 104"/>
          <p:cNvSpPr/>
          <p:nvPr/>
        </p:nvSpPr>
        <p:spPr bwMode="auto">
          <a:xfrm>
            <a:off x="8098768" y="5595325"/>
            <a:ext cx="252308" cy="159728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6191669" y="1790065"/>
            <a:ext cx="4911790" cy="1084424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7" name="Title 3"/>
          <p:cNvSpPr txBox="1">
            <a:spLocks/>
          </p:cNvSpPr>
          <p:nvPr/>
        </p:nvSpPr>
        <p:spPr bwMode="auto">
          <a:xfrm>
            <a:off x="6254215" y="2116693"/>
            <a:ext cx="883067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MHO </a:t>
            </a:r>
          </a:p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Cluster</a:t>
            </a:r>
            <a:endParaRPr lang="en-US" sz="1600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 bwMode="auto">
          <a:xfrm flipV="1">
            <a:off x="8471433" y="1648591"/>
            <a:ext cx="0" cy="468103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Title 3"/>
          <p:cNvSpPr txBox="1">
            <a:spLocks/>
          </p:cNvSpPr>
          <p:nvPr/>
        </p:nvSpPr>
        <p:spPr bwMode="auto">
          <a:xfrm>
            <a:off x="7385428" y="1412797"/>
            <a:ext cx="2402352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chemeClr val="accent2"/>
                </a:solidFill>
                <a:latin typeface="Agency FB" panose="020B0503020202020204" pitchFamily="34" charset="0"/>
              </a:rPr>
              <a:t>To DC LAN Switching</a:t>
            </a:r>
            <a:endParaRPr lang="en-US" sz="1600" b="1" kern="0" dirty="0" smtClean="0">
              <a:solidFill>
                <a:schemeClr val="accent2"/>
              </a:solidFill>
              <a:latin typeface="Agency FB" panose="020B0503020202020204" pitchFamily="34" charset="0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6191669" y="2940563"/>
            <a:ext cx="4911790" cy="1084424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11" name="Title 3"/>
          <p:cNvSpPr txBox="1">
            <a:spLocks/>
          </p:cNvSpPr>
          <p:nvPr/>
        </p:nvSpPr>
        <p:spPr bwMode="auto">
          <a:xfrm>
            <a:off x="6217034" y="3382176"/>
            <a:ext cx="883067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*SG1</a:t>
            </a:r>
            <a:endParaRPr lang="en-US" sz="1600" b="1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6192287" y="4089653"/>
            <a:ext cx="4911790" cy="1730121"/>
          </a:xfrm>
          <a:prstGeom prst="rect">
            <a:avLst/>
          </a:prstGeom>
          <a:noFill/>
          <a:ln>
            <a:solidFill>
              <a:srgbClr val="270E03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13" name="Title 3"/>
          <p:cNvSpPr txBox="1">
            <a:spLocks/>
          </p:cNvSpPr>
          <p:nvPr/>
        </p:nvSpPr>
        <p:spPr bwMode="auto">
          <a:xfrm>
            <a:off x="6376135" y="4812155"/>
            <a:ext cx="583615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270E03"/>
                </a:solidFill>
                <a:latin typeface="Agency FB" panose="020B0503020202020204" pitchFamily="34" charset="0"/>
              </a:rPr>
              <a:t>*SG2</a:t>
            </a:r>
            <a:endParaRPr lang="en-US" sz="1600" b="1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 bwMode="auto">
          <a:xfrm>
            <a:off x="9933649" y="2565900"/>
            <a:ext cx="0" cy="487174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5" name="Title 3"/>
          <p:cNvSpPr txBox="1">
            <a:spLocks/>
          </p:cNvSpPr>
          <p:nvPr/>
        </p:nvSpPr>
        <p:spPr bwMode="auto">
          <a:xfrm>
            <a:off x="9472023" y="3044185"/>
            <a:ext cx="932444" cy="3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To SGMs</a:t>
            </a:r>
            <a:endParaRPr lang="en-US" sz="1600" b="1" kern="0" dirty="0" smtClean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cxnSp>
        <p:nvCxnSpPr>
          <p:cNvPr id="116" name="Straight Connector 115"/>
          <p:cNvCxnSpPr/>
          <p:nvPr/>
        </p:nvCxnSpPr>
        <p:spPr bwMode="auto">
          <a:xfrm>
            <a:off x="4989818" y="2116694"/>
            <a:ext cx="5660324" cy="12661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Rectangle 118"/>
          <p:cNvSpPr/>
          <p:nvPr/>
        </p:nvSpPr>
        <p:spPr bwMode="auto">
          <a:xfrm>
            <a:off x="10558239" y="2036608"/>
            <a:ext cx="190863" cy="141023"/>
          </a:xfrm>
          <a:prstGeom prst="rect">
            <a:avLst/>
          </a:prstGeom>
          <a:noFill/>
          <a:ln w="38100"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4896768" y="2040319"/>
            <a:ext cx="190863" cy="141023"/>
          </a:xfrm>
          <a:prstGeom prst="rect">
            <a:avLst/>
          </a:prstGeom>
          <a:noFill/>
          <a:ln w="38100"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2" name="TextBox 121"/>
          <p:cNvSpPr txBox="1"/>
          <p:nvPr/>
        </p:nvSpPr>
        <p:spPr bwMode="auto">
          <a:xfrm>
            <a:off x="10697240" y="2247188"/>
            <a:ext cx="43722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gency FB" panose="020B0503020202020204" pitchFamily="34" charset="0"/>
              </a:rPr>
              <a:t>sync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123" name="Title 3"/>
          <p:cNvSpPr txBox="1">
            <a:spLocks/>
          </p:cNvSpPr>
          <p:nvPr/>
        </p:nvSpPr>
        <p:spPr bwMode="auto">
          <a:xfrm>
            <a:off x="1290906" y="2236554"/>
            <a:ext cx="580968" cy="3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MGT</a:t>
            </a:r>
            <a:endParaRPr lang="en-US" sz="1600" b="1" kern="0" dirty="0" smtClean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124" name="Title 3"/>
          <p:cNvSpPr txBox="1">
            <a:spLocks/>
          </p:cNvSpPr>
          <p:nvPr/>
        </p:nvSpPr>
        <p:spPr bwMode="auto">
          <a:xfrm>
            <a:off x="6952535" y="2245708"/>
            <a:ext cx="580968" cy="3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MGT</a:t>
            </a:r>
            <a:endParaRPr lang="en-US" sz="1600" b="1" kern="0" dirty="0" smtClean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10557182" y="2629707"/>
            <a:ext cx="190863" cy="141023"/>
          </a:xfrm>
          <a:prstGeom prst="rect">
            <a:avLst/>
          </a:prstGeom>
          <a:noFill/>
          <a:ln w="38100"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29" name="Straight Connector 128"/>
          <p:cNvCxnSpPr/>
          <p:nvPr/>
        </p:nvCxnSpPr>
        <p:spPr bwMode="auto">
          <a:xfrm>
            <a:off x="4996954" y="2690410"/>
            <a:ext cx="5660324" cy="12661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Rectangle 129"/>
          <p:cNvSpPr/>
          <p:nvPr/>
        </p:nvSpPr>
        <p:spPr bwMode="auto">
          <a:xfrm>
            <a:off x="4897619" y="2623958"/>
            <a:ext cx="190863" cy="141023"/>
          </a:xfrm>
          <a:prstGeom prst="rect">
            <a:avLst/>
          </a:prstGeom>
          <a:noFill/>
          <a:ln w="38100"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276042" y="898386"/>
            <a:ext cx="11136575" cy="5136654"/>
          </a:xfrm>
          <a:prstGeom prst="rect">
            <a:avLst/>
          </a:prstGeom>
          <a:noFill/>
          <a:ln>
            <a:solidFill>
              <a:srgbClr val="9966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33" name="Title 3"/>
          <p:cNvSpPr txBox="1">
            <a:spLocks/>
          </p:cNvSpPr>
          <p:nvPr/>
        </p:nvSpPr>
        <p:spPr bwMode="auto">
          <a:xfrm>
            <a:off x="10469879" y="902142"/>
            <a:ext cx="1079067" cy="30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 smtClean="0">
                <a:solidFill>
                  <a:srgbClr val="996600"/>
                </a:solidFill>
                <a:latin typeface="Agency FB" panose="020B0503020202020204" pitchFamily="34" charset="0"/>
              </a:rPr>
              <a:t>Dual-Site </a:t>
            </a:r>
            <a:endParaRPr lang="en-US" sz="2000" kern="0" dirty="0" smtClean="0">
              <a:solidFill>
                <a:srgbClr val="996600"/>
              </a:solidFill>
              <a:latin typeface="Agency FB" panose="020B0503020202020204" pitchFamily="34" charset="0"/>
            </a:endParaRPr>
          </a:p>
        </p:txBody>
      </p:sp>
      <p:sp>
        <p:nvSpPr>
          <p:cNvPr id="134" name="Title 3"/>
          <p:cNvSpPr txBox="1">
            <a:spLocks/>
          </p:cNvSpPr>
          <p:nvPr/>
        </p:nvSpPr>
        <p:spPr bwMode="auto">
          <a:xfrm>
            <a:off x="276043" y="6095879"/>
            <a:ext cx="11136576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*Each security group is visible as an SMO (Single Management Object) from a management perspective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531963" y="4096146"/>
            <a:ext cx="10571496" cy="1730121"/>
          </a:xfrm>
          <a:prstGeom prst="rect">
            <a:avLst/>
          </a:prstGeom>
          <a:solidFill>
            <a:srgbClr val="FFFF99">
              <a:alpha val="50000"/>
            </a:srgbClr>
          </a:solidFill>
          <a:ln w="38100">
            <a:solidFill>
              <a:srgbClr val="FFFF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678" y="1541685"/>
            <a:ext cx="9768692" cy="38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58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51" grpId="0" animBg="1"/>
      <p:bldP spid="52" grpId="0" animBg="1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8" grpId="0"/>
      <p:bldP spid="69" grpId="0" animBg="1"/>
      <p:bldP spid="70" grpId="0"/>
      <p:bldP spid="71" grpId="0" animBg="1"/>
      <p:bldP spid="72" grpId="0"/>
      <p:bldP spid="7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00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/>
      <p:bldP spid="109" grpId="0"/>
      <p:bldP spid="110" grpId="0" animBg="1"/>
      <p:bldP spid="111" grpId="0"/>
      <p:bldP spid="112" grpId="0" animBg="1"/>
      <p:bldP spid="113" grpId="0"/>
      <p:bldP spid="115" grpId="0"/>
      <p:bldP spid="119" grpId="0" animBg="1"/>
      <p:bldP spid="120" grpId="0" animBg="1"/>
      <p:bldP spid="122" grpId="0"/>
      <p:bldP spid="123" grpId="0"/>
      <p:bldP spid="124" grpId="0"/>
      <p:bldP spid="128" grpId="0" animBg="1"/>
      <p:bldP spid="130" grpId="0" animBg="1"/>
      <p:bldP spid="132" grpId="0" animBg="1"/>
      <p:bldP spid="133" grpId="0"/>
      <p:bldP spid="134" grpId="0"/>
      <p:bldP spid="1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Security Groups with M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45" y="1101692"/>
            <a:ext cx="10326744" cy="506518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641645" y="352235"/>
            <a:ext cx="7950420" cy="560940"/>
          </a:xfrm>
        </p:spPr>
        <p:txBody>
          <a:bodyPr/>
          <a:lstStyle/>
          <a:p>
            <a:r>
              <a:rPr lang="pt-PT" dirty="0" smtClean="0"/>
              <a:t>Security group configuration (</a:t>
            </a:r>
            <a:r>
              <a:rPr lang="pt-PT" dirty="0">
                <a:solidFill>
                  <a:schemeClr val="bg2"/>
                </a:solidFill>
              </a:rPr>
              <a:t>v</a:t>
            </a:r>
            <a:r>
              <a:rPr lang="pt-PT" dirty="0" smtClean="0">
                <a:solidFill>
                  <a:schemeClr val="bg2"/>
                </a:solidFill>
              </a:rPr>
              <a:t>ideo</a:t>
            </a:r>
            <a:r>
              <a:rPr lang="pt-PT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1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en-US" dirty="0"/>
              <a:t>Design-at-will with Security Groups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241" y="2212977"/>
            <a:ext cx="2949876" cy="3144909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 bwMode="auto">
          <a:xfrm>
            <a:off x="4969621" y="3859012"/>
            <a:ext cx="2462000" cy="458474"/>
          </a:xfrm>
          <a:prstGeom prst="rect">
            <a:avLst/>
          </a:prstGeom>
          <a:solidFill>
            <a:schemeClr val="accent5">
              <a:lumMod val="20000"/>
              <a:lumOff val="80000"/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PERIMETER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4969621" y="4377083"/>
            <a:ext cx="2462000" cy="711565"/>
          </a:xfrm>
          <a:prstGeom prst="rect">
            <a:avLst/>
          </a:prstGeom>
          <a:solidFill>
            <a:schemeClr val="accent5">
              <a:lumMod val="20000"/>
              <a:lumOff val="80000"/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INTERNAL SEGMENTATION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90409" y="2655730"/>
            <a:ext cx="2777215" cy="583956"/>
          </a:xfrm>
          <a:prstGeom prst="rect">
            <a:avLst/>
          </a:prstGeom>
          <a:solidFill>
            <a:schemeClr val="tx1">
              <a:lumMod val="20000"/>
              <a:lumOff val="80000"/>
              <a:alpha val="65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 or 2 Maestro Hyperscale Orchestrators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091404" y="4377083"/>
            <a:ext cx="1892509" cy="456175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Virtual Systems</a:t>
            </a:r>
          </a:p>
        </p:txBody>
      </p:sp>
      <p:cxnSp>
        <p:nvCxnSpPr>
          <p:cNvPr id="60" name="Straight Connector 59"/>
          <p:cNvCxnSpPr/>
          <p:nvPr/>
        </p:nvCxnSpPr>
        <p:spPr bwMode="auto">
          <a:xfrm flipV="1">
            <a:off x="3767624" y="2857280"/>
            <a:ext cx="1092039" cy="110157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5054403" y="4629741"/>
            <a:ext cx="410678" cy="395684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5521140" y="4629741"/>
            <a:ext cx="410678" cy="395684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5987877" y="4629741"/>
            <a:ext cx="410678" cy="395684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6454614" y="4629741"/>
            <a:ext cx="410678" cy="395684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6921352" y="4629741"/>
            <a:ext cx="410678" cy="395684"/>
          </a:xfrm>
          <a:prstGeom prst="rect">
            <a:avLst/>
          </a:prstGeom>
          <a:solidFill>
            <a:schemeClr val="tx2">
              <a:alpha val="78824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990409" y="3855701"/>
            <a:ext cx="2819697" cy="583956"/>
          </a:xfrm>
          <a:prstGeom prst="rect">
            <a:avLst/>
          </a:prstGeom>
          <a:solidFill>
            <a:schemeClr val="tx1">
              <a:lumMod val="20000"/>
              <a:lumOff val="80000"/>
              <a:alpha val="65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to 52 Security Gateways in a system</a:t>
            </a:r>
          </a:p>
        </p:txBody>
      </p:sp>
      <p:sp>
        <p:nvSpPr>
          <p:cNvPr id="73" name="Rectangle 72"/>
          <p:cNvSpPr/>
          <p:nvPr/>
        </p:nvSpPr>
        <p:spPr>
          <a:xfrm>
            <a:off x="9054985" y="3360717"/>
            <a:ext cx="1933582" cy="498295"/>
          </a:xfrm>
          <a:prstGeom prst="rect">
            <a:avLst/>
          </a:prstGeom>
          <a:solidFill>
            <a:schemeClr val="accent5">
              <a:lumMod val="20000"/>
              <a:lumOff val="80000"/>
              <a:alpha val="65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Security Groups</a:t>
            </a:r>
          </a:p>
        </p:txBody>
      </p:sp>
      <p:cxnSp>
        <p:nvCxnSpPr>
          <p:cNvPr id="74" name="Straight Connector 73"/>
          <p:cNvCxnSpPr/>
          <p:nvPr/>
        </p:nvCxnSpPr>
        <p:spPr bwMode="auto">
          <a:xfrm flipV="1">
            <a:off x="7563775" y="3727248"/>
            <a:ext cx="1468162" cy="256907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Rounded Rectangle 74"/>
          <p:cNvSpPr/>
          <p:nvPr/>
        </p:nvSpPr>
        <p:spPr bwMode="auto">
          <a:xfrm>
            <a:off x="673629" y="1287211"/>
            <a:ext cx="3178206" cy="8473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Physical Implementation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8387873" y="1273882"/>
            <a:ext cx="3178206" cy="8473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Logical Implementation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 flipV="1">
            <a:off x="7586823" y="4661093"/>
            <a:ext cx="1468162" cy="256907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Rounded Rectangle 87"/>
          <p:cNvSpPr/>
          <p:nvPr/>
        </p:nvSpPr>
        <p:spPr bwMode="auto">
          <a:xfrm>
            <a:off x="1931307" y="5456185"/>
            <a:ext cx="8392886" cy="880267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Each Security Group is an independent security gateway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segregated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from other security groups</a:t>
            </a:r>
          </a:p>
        </p:txBody>
      </p:sp>
      <p:cxnSp>
        <p:nvCxnSpPr>
          <p:cNvPr id="89" name="Straight Connector 88"/>
          <p:cNvCxnSpPr/>
          <p:nvPr/>
        </p:nvCxnSpPr>
        <p:spPr bwMode="auto">
          <a:xfrm flipV="1">
            <a:off x="3801741" y="3983965"/>
            <a:ext cx="1042790" cy="166937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 bwMode="auto">
          <a:xfrm>
            <a:off x="4308343" y="1228680"/>
            <a:ext cx="394806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Up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to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8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Security Groups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Up to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31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appliances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Group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7813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9" grpId="0" animBg="1"/>
      <p:bldP spid="61" grpId="0" animBg="1"/>
      <p:bldP spid="62" grpId="0" animBg="1"/>
      <p:bldP spid="65" grpId="0" animBg="1"/>
      <p:bldP spid="66" grpId="0" animBg="1"/>
      <p:bldP spid="67" grpId="0" animBg="1"/>
      <p:bldP spid="73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284947" y="1803320"/>
            <a:ext cx="7811664" cy="2188136"/>
            <a:chOff x="-1254981" y="2484521"/>
            <a:chExt cx="7274781" cy="2188136"/>
          </a:xfrm>
        </p:grpSpPr>
        <p:grpSp>
          <p:nvGrpSpPr>
            <p:cNvPr id="10" name="Group 9"/>
            <p:cNvGrpSpPr/>
            <p:nvPr/>
          </p:nvGrpSpPr>
          <p:grpSpPr>
            <a:xfrm>
              <a:off x="-1254981" y="2484521"/>
              <a:ext cx="7274781" cy="2188136"/>
              <a:chOff x="5248728" y="1589206"/>
              <a:chExt cx="7669604" cy="1131050"/>
            </a:xfrm>
          </p:grpSpPr>
          <p:sp>
            <p:nvSpPr>
              <p:cNvPr id="18" name="Parallelogram 17"/>
              <p:cNvSpPr/>
              <p:nvPr/>
            </p:nvSpPr>
            <p:spPr bwMode="auto">
              <a:xfrm>
                <a:off x="5248728" y="1589206"/>
                <a:ext cx="7669604" cy="1131050"/>
              </a:xfrm>
              <a:prstGeom prst="parallelogram">
                <a:avLst>
                  <a:gd name="adj" fmla="val 47236"/>
                </a:avLst>
              </a:prstGeom>
              <a:solidFill>
                <a:schemeClr val="tx1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6070636" y="1758676"/>
                <a:ext cx="5810304" cy="93226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Calibri" panose="020F050202020403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4578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HyperSync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Calibri" panose="020F050202020403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</a:rPr>
                  <a:t>Cloud-Level Clustering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Calibri" panose="020F0502020204030204" pitchFamily="34" charset="0"/>
                  <a:buNone/>
                  <a:tabLst/>
                  <a:defRPr/>
                </a:pPr>
                <a:r>
                  <a:rPr lang="en-US" sz="2800" b="1" kern="0" noProof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Telco-Grade Technology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457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933961">
              <a:off x="3319867" y="2620912"/>
              <a:ext cx="1603213" cy="506983"/>
              <a:chOff x="1810372" y="947354"/>
              <a:chExt cx="1343391" cy="42553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952077" y="947354"/>
                <a:ext cx="1035121" cy="425537"/>
                <a:chOff x="-2115061" y="3342621"/>
                <a:chExt cx="3439420" cy="1413947"/>
              </a:xfrm>
            </p:grpSpPr>
            <p:sp>
              <p:nvSpPr>
                <p:cNvPr id="16" name="Oval 21"/>
                <p:cNvSpPr>
                  <a:spLocks noChangeArrowheads="1"/>
                </p:cNvSpPr>
                <p:nvPr/>
              </p:nvSpPr>
              <p:spPr bwMode="auto">
                <a:xfrm>
                  <a:off x="-1813725" y="3342621"/>
                  <a:ext cx="2852412" cy="1411533"/>
                </a:xfrm>
                <a:prstGeom prst="ellipse">
                  <a:avLst/>
                </a:prstGeom>
                <a:solidFill>
                  <a:schemeClr val="accent1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21"/>
                <p:cNvSpPr>
                  <a:spLocks noChangeArrowheads="1"/>
                </p:cNvSpPr>
                <p:nvPr/>
              </p:nvSpPr>
              <p:spPr bwMode="auto">
                <a:xfrm>
                  <a:off x="-2115061" y="3345031"/>
                  <a:ext cx="3439420" cy="1411537"/>
                </a:xfrm>
                <a:prstGeom prst="ellipse">
                  <a:avLst/>
                </a:prstGeom>
                <a:noFill/>
                <a:ln w="22225" cap="rnd" algn="ctr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wrap="square" lIns="82124" tIns="41061" rIns="82124" bIns="41061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 bwMode="auto">
              <a:xfrm>
                <a:off x="1810372" y="1000227"/>
                <a:ext cx="1343391" cy="309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PATENT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2842" y="2566231"/>
              <a:ext cx="1703110" cy="38880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 bwMode="auto">
          <a:xfrm>
            <a:off x="10917857" y="1775942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0971736" y="2590443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0971736" y="2461950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0971736" y="232393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917857" y="2991044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0971736" y="3805545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0971736" y="367705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0971736" y="354855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0971736" y="3420066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917857" y="4216711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0971736" y="503121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0971736" y="490271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971736" y="4774226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0971736" y="4645733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0917857" y="5375314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971736" y="6189815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0971736" y="606132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0971736" y="593282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0971736" y="5804336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10844165" y="1372835"/>
            <a:ext cx="6960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021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1" y="4248585"/>
            <a:ext cx="6422315" cy="348566"/>
            <a:chOff x="0" y="2372617"/>
            <a:chExt cx="11099800" cy="348566"/>
          </a:xfrm>
        </p:grpSpPr>
        <p:sp>
          <p:nvSpPr>
            <p:cNvPr id="41" name="Rectangle 158"/>
            <p:cNvSpPr/>
            <p:nvPr/>
          </p:nvSpPr>
          <p:spPr bwMode="auto">
            <a:xfrm>
              <a:off x="0" y="2418336"/>
              <a:ext cx="8626982" cy="302847"/>
            </a:xfrm>
            <a:custGeom>
              <a:avLst/>
              <a:gdLst>
                <a:gd name="connsiteX0" fmla="*/ 0 w 4851700"/>
                <a:gd name="connsiteY0" fmla="*/ 0 h 302847"/>
                <a:gd name="connsiteX1" fmla="*/ 4851700 w 4851700"/>
                <a:gd name="connsiteY1" fmla="*/ 0 h 302847"/>
                <a:gd name="connsiteX2" fmla="*/ 4851700 w 4851700"/>
                <a:gd name="connsiteY2" fmla="*/ 302847 h 302847"/>
                <a:gd name="connsiteX3" fmla="*/ 0 w 4851700"/>
                <a:gd name="connsiteY3" fmla="*/ 302847 h 302847"/>
                <a:gd name="connsiteX4" fmla="*/ 0 w 4851700"/>
                <a:gd name="connsiteY4" fmla="*/ 0 h 302847"/>
                <a:gd name="connsiteX0" fmla="*/ 0 w 4991549"/>
                <a:gd name="connsiteY0" fmla="*/ 0 h 302847"/>
                <a:gd name="connsiteX1" fmla="*/ 4991549 w 4991549"/>
                <a:gd name="connsiteY1" fmla="*/ 0 h 302847"/>
                <a:gd name="connsiteX2" fmla="*/ 4851700 w 4991549"/>
                <a:gd name="connsiteY2" fmla="*/ 302847 h 302847"/>
                <a:gd name="connsiteX3" fmla="*/ 0 w 4991549"/>
                <a:gd name="connsiteY3" fmla="*/ 302847 h 302847"/>
                <a:gd name="connsiteX4" fmla="*/ 0 w 4991549"/>
                <a:gd name="connsiteY4" fmla="*/ 0 h 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1549" h="302847">
                  <a:moveTo>
                    <a:pt x="0" y="0"/>
                  </a:moveTo>
                  <a:lnTo>
                    <a:pt x="4991549" y="0"/>
                  </a:lnTo>
                  <a:lnTo>
                    <a:pt x="4851700" y="302847"/>
                  </a:lnTo>
                  <a:lnTo>
                    <a:pt x="0" y="30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0" y="2372617"/>
              <a:ext cx="11099800" cy="4571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62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2" y="5000079"/>
            <a:ext cx="6422315" cy="348566"/>
            <a:chOff x="0" y="2372617"/>
            <a:chExt cx="11099800" cy="348566"/>
          </a:xfrm>
        </p:grpSpPr>
        <p:sp>
          <p:nvSpPr>
            <p:cNvPr id="44" name="Rectangle 158"/>
            <p:cNvSpPr/>
            <p:nvPr/>
          </p:nvSpPr>
          <p:spPr bwMode="auto">
            <a:xfrm>
              <a:off x="0" y="2418336"/>
              <a:ext cx="8626982" cy="302847"/>
            </a:xfrm>
            <a:custGeom>
              <a:avLst/>
              <a:gdLst>
                <a:gd name="connsiteX0" fmla="*/ 0 w 4851700"/>
                <a:gd name="connsiteY0" fmla="*/ 0 h 302847"/>
                <a:gd name="connsiteX1" fmla="*/ 4851700 w 4851700"/>
                <a:gd name="connsiteY1" fmla="*/ 0 h 302847"/>
                <a:gd name="connsiteX2" fmla="*/ 4851700 w 4851700"/>
                <a:gd name="connsiteY2" fmla="*/ 302847 h 302847"/>
                <a:gd name="connsiteX3" fmla="*/ 0 w 4851700"/>
                <a:gd name="connsiteY3" fmla="*/ 302847 h 302847"/>
                <a:gd name="connsiteX4" fmla="*/ 0 w 4851700"/>
                <a:gd name="connsiteY4" fmla="*/ 0 h 302847"/>
                <a:gd name="connsiteX0" fmla="*/ 0 w 4991549"/>
                <a:gd name="connsiteY0" fmla="*/ 0 h 302847"/>
                <a:gd name="connsiteX1" fmla="*/ 4991549 w 4991549"/>
                <a:gd name="connsiteY1" fmla="*/ 0 h 302847"/>
                <a:gd name="connsiteX2" fmla="*/ 4851700 w 4991549"/>
                <a:gd name="connsiteY2" fmla="*/ 302847 h 302847"/>
                <a:gd name="connsiteX3" fmla="*/ 0 w 4991549"/>
                <a:gd name="connsiteY3" fmla="*/ 302847 h 302847"/>
                <a:gd name="connsiteX4" fmla="*/ 0 w 4991549"/>
                <a:gd name="connsiteY4" fmla="*/ 0 h 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1549" h="302847">
                  <a:moveTo>
                    <a:pt x="0" y="0"/>
                  </a:moveTo>
                  <a:lnTo>
                    <a:pt x="4991549" y="0"/>
                  </a:lnTo>
                  <a:lnTo>
                    <a:pt x="4851700" y="302847"/>
                  </a:lnTo>
                  <a:lnTo>
                    <a:pt x="0" y="30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0" y="2372617"/>
              <a:ext cx="11099800" cy="4571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62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3" y="5766941"/>
            <a:ext cx="6422315" cy="348566"/>
            <a:chOff x="0" y="2372617"/>
            <a:chExt cx="11099800" cy="348566"/>
          </a:xfrm>
        </p:grpSpPr>
        <p:sp>
          <p:nvSpPr>
            <p:cNvPr id="47" name="Rectangle 158"/>
            <p:cNvSpPr/>
            <p:nvPr/>
          </p:nvSpPr>
          <p:spPr bwMode="auto">
            <a:xfrm>
              <a:off x="0" y="2418336"/>
              <a:ext cx="8626982" cy="302847"/>
            </a:xfrm>
            <a:custGeom>
              <a:avLst/>
              <a:gdLst>
                <a:gd name="connsiteX0" fmla="*/ 0 w 4851700"/>
                <a:gd name="connsiteY0" fmla="*/ 0 h 302847"/>
                <a:gd name="connsiteX1" fmla="*/ 4851700 w 4851700"/>
                <a:gd name="connsiteY1" fmla="*/ 0 h 302847"/>
                <a:gd name="connsiteX2" fmla="*/ 4851700 w 4851700"/>
                <a:gd name="connsiteY2" fmla="*/ 302847 h 302847"/>
                <a:gd name="connsiteX3" fmla="*/ 0 w 4851700"/>
                <a:gd name="connsiteY3" fmla="*/ 302847 h 302847"/>
                <a:gd name="connsiteX4" fmla="*/ 0 w 4851700"/>
                <a:gd name="connsiteY4" fmla="*/ 0 h 302847"/>
                <a:gd name="connsiteX0" fmla="*/ 0 w 4991549"/>
                <a:gd name="connsiteY0" fmla="*/ 0 h 302847"/>
                <a:gd name="connsiteX1" fmla="*/ 4991549 w 4991549"/>
                <a:gd name="connsiteY1" fmla="*/ 0 h 302847"/>
                <a:gd name="connsiteX2" fmla="*/ 4851700 w 4991549"/>
                <a:gd name="connsiteY2" fmla="*/ 302847 h 302847"/>
                <a:gd name="connsiteX3" fmla="*/ 0 w 4991549"/>
                <a:gd name="connsiteY3" fmla="*/ 302847 h 302847"/>
                <a:gd name="connsiteX4" fmla="*/ 0 w 4991549"/>
                <a:gd name="connsiteY4" fmla="*/ 0 h 30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1549" h="302847">
                  <a:moveTo>
                    <a:pt x="0" y="0"/>
                  </a:moveTo>
                  <a:lnTo>
                    <a:pt x="4991549" y="0"/>
                  </a:lnTo>
                  <a:lnTo>
                    <a:pt x="4851700" y="302847"/>
                  </a:lnTo>
                  <a:lnTo>
                    <a:pt x="0" y="30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0" y="2372617"/>
              <a:ext cx="11099800" cy="4571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62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 bwMode="auto">
          <a:xfrm>
            <a:off x="483942" y="4166832"/>
            <a:ext cx="4853193" cy="46166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183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Redundancy within a system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479062" y="4943530"/>
            <a:ext cx="4858073" cy="46166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183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Efficient N+1 Deployment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475160" y="5715447"/>
            <a:ext cx="4861974" cy="46166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183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Hardware resources utilized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6680755" y="5444536"/>
            <a:ext cx="4125403" cy="9730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6691490" y="4308755"/>
            <a:ext cx="4125403" cy="97306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6659590" y="3109362"/>
            <a:ext cx="4125403" cy="97306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6650065" y="1796076"/>
            <a:ext cx="4125403" cy="973060"/>
          </a:xfrm>
          <a:prstGeom prst="rect">
            <a:avLst/>
          </a:prstGeom>
        </p:spPr>
      </p:pic>
      <p:sp>
        <p:nvSpPr>
          <p:cNvPr id="56" name="Down Arrow 55"/>
          <p:cNvSpPr/>
          <p:nvPr/>
        </p:nvSpPr>
        <p:spPr bwMode="auto">
          <a:xfrm>
            <a:off x="7688843" y="2445729"/>
            <a:ext cx="449943" cy="3666817"/>
          </a:xfrm>
          <a:prstGeom prst="downArrow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Down Arrow 56"/>
          <p:cNvSpPr/>
          <p:nvPr/>
        </p:nvSpPr>
        <p:spPr bwMode="auto">
          <a:xfrm>
            <a:off x="7877529" y="2241436"/>
            <a:ext cx="449943" cy="266240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Down Arrow 57"/>
          <p:cNvSpPr/>
          <p:nvPr/>
        </p:nvSpPr>
        <p:spPr bwMode="auto">
          <a:xfrm>
            <a:off x="8080729" y="2108668"/>
            <a:ext cx="449943" cy="155743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Diagonal Stripe 58"/>
          <p:cNvSpPr/>
          <p:nvPr/>
        </p:nvSpPr>
        <p:spPr bwMode="auto">
          <a:xfrm>
            <a:off x="7804958" y="2108668"/>
            <a:ext cx="609600" cy="663633"/>
          </a:xfrm>
          <a:prstGeom prst="diagStripe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 rot="16200000">
            <a:off x="7325137" y="5371575"/>
            <a:ext cx="116204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Connection C</a:t>
            </a:r>
          </a:p>
        </p:txBody>
      </p:sp>
      <p:sp>
        <p:nvSpPr>
          <p:cNvPr id="61" name="TextBox 60"/>
          <p:cNvSpPr txBox="1"/>
          <p:nvPr/>
        </p:nvSpPr>
        <p:spPr bwMode="auto">
          <a:xfrm rot="16200000">
            <a:off x="7517504" y="4172749"/>
            <a:ext cx="11562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Connection B</a:t>
            </a:r>
          </a:p>
        </p:txBody>
      </p:sp>
      <p:sp>
        <p:nvSpPr>
          <p:cNvPr id="62" name="TextBox 61"/>
          <p:cNvSpPr txBox="1"/>
          <p:nvPr/>
        </p:nvSpPr>
        <p:spPr bwMode="auto">
          <a:xfrm rot="16200000">
            <a:off x="7713165" y="2932697"/>
            <a:ext cx="116955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Connection 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560127" y="538178"/>
            <a:ext cx="4211066" cy="1151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F668C2E-66D8-A2D4-6C1C-BA475859B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585717" y="160200"/>
            <a:ext cx="4211066" cy="1151400"/>
          </a:xfrm>
          <a:prstGeom prst="rect">
            <a:avLst/>
          </a:prstGeom>
        </p:spPr>
      </p:pic>
      <p:sp>
        <p:nvSpPr>
          <p:cNvPr id="66" name="Title 3"/>
          <p:cNvSpPr>
            <a:spLocks noGrp="1"/>
          </p:cNvSpPr>
          <p:nvPr>
            <p:ph type="title"/>
          </p:nvPr>
        </p:nvSpPr>
        <p:spPr>
          <a:xfrm>
            <a:off x="553674" y="460552"/>
            <a:ext cx="5712902" cy="914400"/>
          </a:xfrm>
        </p:spPr>
        <p:txBody>
          <a:bodyPr/>
          <a:lstStyle/>
          <a:p>
            <a:r>
              <a:rPr lang="en-US" dirty="0" smtClean="0"/>
              <a:t>Maestro Clustering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 bwMode="auto">
          <a:xfrm>
            <a:off x="574192" y="856089"/>
            <a:ext cx="368473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Active/Active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01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50"/>
                            </p:stCondLst>
                            <p:childTnLst>
                              <p:par>
                                <p:cTn id="85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50"/>
                            </p:stCondLst>
                            <p:childTnLst>
                              <p:par>
                                <p:cTn id="9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8" grpId="0" animBg="1"/>
      <p:bldP spid="33" grpId="0" animBg="1"/>
      <p:bldP spid="38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/>
      <p:bldP spid="60" grpId="1"/>
      <p:bldP spid="61" grpId="0"/>
      <p:bldP spid="61" grpId="1"/>
      <p:bldP spid="62" grpId="0"/>
      <p:bldP spid="6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7049244" y="5021453"/>
            <a:ext cx="4125403" cy="973060"/>
          </a:xfrm>
          <a:prstGeom prst="rect">
            <a:avLst/>
          </a:prstGeom>
        </p:spPr>
      </p:pic>
      <p:sp>
        <p:nvSpPr>
          <p:cNvPr id="122" name="Oval 121"/>
          <p:cNvSpPr/>
          <p:nvPr/>
        </p:nvSpPr>
        <p:spPr bwMode="auto">
          <a:xfrm>
            <a:off x="8697092" y="3011554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>
                <a:solidFill>
                  <a:schemeClr val="bg1"/>
                </a:solidFill>
                <a:latin typeface="+mn-lt"/>
              </a:rPr>
              <a:t>C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9437103" y="4418185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B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7051316" y="3885672"/>
            <a:ext cx="4125403" cy="973060"/>
          </a:xfrm>
          <a:prstGeom prst="rect">
            <a:avLst/>
          </a:prstGeom>
        </p:spPr>
      </p:pic>
      <p:sp>
        <p:nvSpPr>
          <p:cNvPr id="117" name="Oval 116"/>
          <p:cNvSpPr/>
          <p:nvPr/>
        </p:nvSpPr>
        <p:spPr bwMode="auto">
          <a:xfrm>
            <a:off x="8698088" y="3007545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>
                <a:solidFill>
                  <a:schemeClr val="bg1"/>
                </a:solidFill>
                <a:latin typeface="+mn-lt"/>
              </a:rPr>
              <a:t>C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7042829" y="2686279"/>
            <a:ext cx="4125403" cy="973060"/>
          </a:xfrm>
          <a:prstGeom prst="rect">
            <a:avLst/>
          </a:prstGeom>
        </p:spPr>
      </p:pic>
      <p:sp>
        <p:nvSpPr>
          <p:cNvPr id="111" name="Oval 110"/>
          <p:cNvSpPr/>
          <p:nvPr/>
        </p:nvSpPr>
        <p:spPr bwMode="auto">
          <a:xfrm>
            <a:off x="9344697" y="1777811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b="1" dirty="0" smtClean="0">
                <a:solidFill>
                  <a:schemeClr val="bg1"/>
                </a:solidFill>
                <a:latin typeface="+mn-lt"/>
              </a:rPr>
              <a:t>A</a:t>
            </a:r>
            <a:endParaRPr lang="en-US" sz="1800" b="1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7033305" y="1441233"/>
            <a:ext cx="4125403" cy="973060"/>
          </a:xfrm>
          <a:prstGeom prst="rect">
            <a:avLst/>
          </a:prstGeom>
        </p:spPr>
      </p:pic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en-US" dirty="0" smtClean="0"/>
              <a:t>Session Distribution (</a:t>
            </a:r>
            <a:r>
              <a:rPr lang="en-US" dirty="0" err="1" smtClean="0"/>
              <a:t>Hypersync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2997525" y="3506461"/>
            <a:ext cx="2906888" cy="7948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668C2E-66D8-A2D4-6C1C-BA475859B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2995819" y="3101187"/>
            <a:ext cx="2906888" cy="794808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11286349" y="1352859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11340228" y="2167360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 bwMode="auto">
          <a:xfrm>
            <a:off x="11340228" y="2038867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11340228" y="190084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11295215" y="2607414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1340228" y="338246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11340228" y="325396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1340228" y="3125476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11286349" y="3793628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11342609" y="460812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11340228" y="4479636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11340228" y="4351143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11286349" y="4952231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11340228" y="576673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11340228" y="563823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11340228" y="5509746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 bwMode="auto">
          <a:xfrm>
            <a:off x="11212657" y="949752"/>
            <a:ext cx="6960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021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</a:t>
            </a:r>
          </a:p>
        </p:txBody>
      </p:sp>
      <p:sp>
        <p:nvSpPr>
          <p:cNvPr id="104" name="Rectangle 103"/>
          <p:cNvSpPr/>
          <p:nvPr/>
        </p:nvSpPr>
        <p:spPr bwMode="auto">
          <a:xfrm>
            <a:off x="7123611" y="1349862"/>
            <a:ext cx="4051038" cy="5044588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5" name="Title 3"/>
          <p:cNvSpPr txBox="1">
            <a:spLocks/>
          </p:cNvSpPr>
          <p:nvPr/>
        </p:nvSpPr>
        <p:spPr bwMode="auto">
          <a:xfrm>
            <a:off x="10676320" y="6102694"/>
            <a:ext cx="462413" cy="2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SG1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412272" y="3896728"/>
            <a:ext cx="69191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/>
          <p:cNvCxnSpPr/>
          <p:nvPr/>
        </p:nvCxnSpPr>
        <p:spPr bwMode="auto">
          <a:xfrm flipV="1">
            <a:off x="5791200" y="2278872"/>
            <a:ext cx="1258047" cy="1086609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/>
          <p:cNvCxnSpPr/>
          <p:nvPr/>
        </p:nvCxnSpPr>
        <p:spPr bwMode="auto">
          <a:xfrm flipV="1">
            <a:off x="5835518" y="3365481"/>
            <a:ext cx="1213729" cy="29385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endCxn id="101" idx="1"/>
          </p:cNvCxnSpPr>
          <p:nvPr/>
        </p:nvCxnSpPr>
        <p:spPr bwMode="auto">
          <a:xfrm>
            <a:off x="5830206" y="4036975"/>
            <a:ext cx="1221110" cy="335227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Oval 118"/>
          <p:cNvSpPr/>
          <p:nvPr/>
        </p:nvSpPr>
        <p:spPr bwMode="auto">
          <a:xfrm>
            <a:off x="7908412" y="5986558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D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0" name="Straight Arrow Connector 109"/>
          <p:cNvCxnSpPr/>
          <p:nvPr/>
        </p:nvCxnSpPr>
        <p:spPr bwMode="auto">
          <a:xfrm>
            <a:off x="5784591" y="4272792"/>
            <a:ext cx="1264656" cy="110846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1884526" y="3743500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b="1" dirty="0" smtClean="0">
                <a:solidFill>
                  <a:schemeClr val="bg1"/>
                </a:solidFill>
                <a:latin typeface="+mn-lt"/>
              </a:rPr>
              <a:t>A</a:t>
            </a:r>
            <a:endParaRPr lang="en-US" sz="1800" b="1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" name="Oval 111"/>
          <p:cNvSpPr/>
          <p:nvPr/>
        </p:nvSpPr>
        <p:spPr bwMode="auto">
          <a:xfrm>
            <a:off x="1884526" y="3762070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B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1873905" y="3746064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>
                <a:solidFill>
                  <a:schemeClr val="bg1"/>
                </a:solidFill>
                <a:latin typeface="+mn-lt"/>
              </a:rPr>
              <a:t>C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1882820" y="3757760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D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8434" name="Picture 2" descr="Cloud - Free weather icon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17336"/>
          <a:stretch/>
        </p:blipFill>
        <p:spPr bwMode="auto">
          <a:xfrm>
            <a:off x="654077" y="3078569"/>
            <a:ext cx="1702345" cy="11440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/>
          <p:cNvSpPr/>
          <p:nvPr/>
        </p:nvSpPr>
        <p:spPr bwMode="auto">
          <a:xfrm>
            <a:off x="7841023" y="5946126"/>
            <a:ext cx="449375" cy="41349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20" name="Oval 119"/>
          <p:cNvSpPr/>
          <p:nvPr/>
        </p:nvSpPr>
        <p:spPr bwMode="auto">
          <a:xfrm>
            <a:off x="9458084" y="5563490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B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11340228" y="5375835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 bwMode="auto">
          <a:xfrm>
            <a:off x="11340227" y="1759564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1340227" y="3000600"/>
            <a:ext cx="440882" cy="11151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ooter Placeholder 20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Oval 125"/>
          <p:cNvSpPr/>
          <p:nvPr/>
        </p:nvSpPr>
        <p:spPr bwMode="auto">
          <a:xfrm>
            <a:off x="9458084" y="5557515"/>
            <a:ext cx="313509" cy="320729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800" dirty="0" smtClean="0">
                <a:solidFill>
                  <a:schemeClr val="bg1"/>
                </a:solidFill>
                <a:latin typeface="+mn-lt"/>
              </a:rPr>
              <a:t>B</a:t>
            </a:r>
            <a:endParaRPr lang="en-US" sz="1800" dirty="0" err="1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9916176" y="1426802"/>
            <a:ext cx="82426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SGM1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9949154" y="2663242"/>
            <a:ext cx="82426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SGM2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9904300" y="3822793"/>
            <a:ext cx="82426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SGM3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Box 129"/>
          <p:cNvSpPr txBox="1"/>
          <p:nvPr/>
        </p:nvSpPr>
        <p:spPr bwMode="auto">
          <a:xfrm>
            <a:off x="9904299" y="4993427"/>
            <a:ext cx="82426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SGM4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itle 3"/>
          <p:cNvSpPr txBox="1">
            <a:spLocks/>
          </p:cNvSpPr>
          <p:nvPr/>
        </p:nvSpPr>
        <p:spPr bwMode="auto">
          <a:xfrm>
            <a:off x="6821144" y="1084830"/>
            <a:ext cx="2210793" cy="30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smtClean="0">
                <a:solidFill>
                  <a:srgbClr val="270E03"/>
                </a:solidFill>
                <a:latin typeface="Agency FB" panose="020B0503020202020204" pitchFamily="34" charset="0"/>
              </a:rPr>
              <a:t>Security Group</a:t>
            </a:r>
            <a:endParaRPr lang="en-US" sz="1600" b="1" kern="0" dirty="0" smtClean="0">
              <a:solidFill>
                <a:srgbClr val="270E03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59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85 L -0.00078 -0.00139 C 0.00495 -0.00254 0.01081 -0.00277 0.01667 -0.00347 C 0.0185 -0.0037 0.02032 -0.00486 0.02227 -0.00509 C 0.02644 -0.00578 0.03087 -0.00625 0.03517 -0.00671 C 0.0564 -0.00856 0.0801 -0.00926 0.10094 -0.00995 L 0.11292 -0.01157 C 0.11904 -0.01227 0.12517 -0.0125 0.13155 -0.01319 C 0.13454 -0.01365 0.13767 -0.01435 0.14066 -0.01504 C 0.1477 -0.01805 0.14223 -0.01597 0.15356 -0.01805 C 0.15603 -0.01852 0.15851 -0.01921 0.16098 -0.0199 C 0.16645 -0.02291 0.16124 -0.02037 0.16932 -0.02314 C 0.17518 -0.025 0.17101 -0.02384 0.17583 -0.02639 C 0.1783 -0.02754 0.18078 -0.02824 0.18325 -0.02963 C 0.18417 -0.03009 0.18508 -0.03078 0.18599 -0.03102 C 0.1882 -0.03217 0.19042 -0.03217 0.1925 -0.03287 C 0.19498 -0.03379 0.19745 -0.03495 0.19992 -0.03611 L 0.20357 -0.03796 C 0.20487 -0.03842 0.20605 -0.03865 0.20735 -0.03935 C 0.21087 -0.04143 0.21334 -0.04305 0.21751 -0.04444 L 0.22298 -0.04583 C 0.22493 -0.04699 0.22662 -0.04838 0.22858 -0.04907 C 0.22988 -0.04977 0.23105 -0.05023 0.23222 -0.05092 C 0.23222 -0.05069 0.23926 -0.05486 0.24056 -0.05578 L 0.24616 -0.05902 C 0.2472 -0.05949 0.24811 -0.05972 0.2489 -0.06041 C 0.25358 -0.06458 0.25137 -0.06319 0.25554 -0.06551 C 0.26439 -0.07731 0.25476 -0.06574 0.26192 -0.07199 C 0.2683 -0.07754 0.26075 -0.07361 0.2683 -0.07685 C 0.27638 -0.08634 0.26635 -0.075 0.2739 -0.08194 C 0.2812 -0.08819 0.2726 -0.08264 0.2795 -0.0868 C 0.28133 -0.08889 0.28289 -0.09213 0.28497 -0.09328 C 0.28601 -0.09375 0.28706 -0.09398 0.28784 -0.0949 C 0.29683 -0.1037 0.28992 -0.09977 0.29722 -0.10324 C 0.298 -0.10416 0.29891 -0.10532 0.29995 -0.10625 C 0.30112 -0.1074 0.30243 -0.1081 0.3036 -0.10972 C 0.30425 -0.11041 0.30464 -0.1118 0.30555 -0.11273 C 0.30724 -0.11527 0.30933 -0.11666 0.31089 -0.11921 C 0.31167 -0.12037 0.31219 -0.12176 0.31284 -0.12268 C 0.31454 -0.125 0.31649 -0.12708 0.31832 -0.12916 C 0.31923 -0.13032 0.3204 -0.13102 0.32105 -0.1324 C 0.32274 -0.13518 0.32379 -0.13842 0.32587 -0.14074 L 0.33134 -0.14722 C 0.33225 -0.14814 0.33303 -0.14907 0.3342 -0.15023 C 0.33538 -0.15208 0.33655 -0.15347 0.33785 -0.15509 C 0.3385 -0.15625 0.33889 -0.15764 0.33967 -0.15856 C 0.34059 -0.15972 0.3415 -0.16064 0.34241 -0.1618 C 0.34567 -0.17014 0.34267 -0.16389 0.34684 -0.1699 C 0.34957 -0.17338 0.34866 -0.17338 0.35088 -0.17801 C 0.35335 -0.18356 0.3527 -0.17986 0.35622 -0.18611 C 0.35713 -0.18773 0.35739 -0.18958 0.35817 -0.1912 C 0.3596 -0.19421 0.36273 -0.1993 0.36273 -0.19907 C 0.36325 -0.20092 0.36546 -0.20926 0.3665 -0.21088 C 0.36716 -0.2118 0.3682 -0.2118 0.36924 -0.2125 C 0.37445 -0.22615 0.36585 -0.20486 0.37666 -0.22384 C 0.37836 -0.22685 0.37888 -0.22847 0.38122 -0.23032 C 0.38226 -0.23102 0.38318 -0.23125 0.38396 -0.23194 C 0.38513 -0.23287 0.38591 -0.23379 0.38682 -0.23541 C 0.38969 -0.23912 0.38773 -0.23842 0.39151 -0.24189 C 0.39229 -0.24259 0.39346 -0.24259 0.39425 -0.24328 C 0.40349 -0.25139 0.3893 -0.24143 0.40063 -0.25 C 0.40167 -0.25046 0.40258 -0.25069 0.40349 -0.25139 C 0.40454 -0.25254 0.40532 -0.25393 0.40623 -0.25486 C 0.40727 -0.25555 0.40818 -0.25555 0.40896 -0.25648 C 0.41105 -0.25856 0.41248 -0.26203 0.41456 -0.26296 C 0.42016 -0.26551 0.41704 -0.26389 0.42394 -0.26782 L 0.42954 -0.27129 L 0.43228 -0.27268 C 0.43319 -0.27384 0.43397 -0.275 0.43501 -0.27615 C 0.43658 -0.27754 0.43996 -0.27847 0.44152 -0.27939 C 0.44517 -0.28125 0.45064 -0.28518 0.45455 -0.28588 L 0.46549 -0.28727 C 0.46705 -0.28819 0.46861 -0.28889 0.47018 -0.28912 C 0.47382 -0.28981 0.4776 -0.29074 0.48125 -0.29074 C 0.52488 -0.29166 0.57294 -0.25972 0.61188 -0.29375 L 0.61084 -0.28912 " pathEditMode="relative" rAng="0" ptsTypes="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33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0242E-7 1.11111E-6 L -0.00013 0.19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211 0.00139 C 0.04051 0.00325 0.02775 0.00417 0.05471 0.00463 L 0.30177 0.00764 L 0.31154 0.00926 C 0.31532 0.00996 0.3191 0.01019 0.323 0.01088 C 0.32444 0.01112 0.32587 0.01204 0.32743 0.0125 C 0.32913 0.01297 0.33095 0.01343 0.33264 0.01389 C 0.33381 0.01436 0.33499 0.01505 0.33616 0.01551 C 0.33798 0.01621 0.33968 0.01644 0.3415 0.01713 C 0.34293 0.0176 0.34619 0.01922 0.34762 0.02038 C 0.34892 0.0213 0.34996 0.02246 0.35114 0.02338 C 0.35205 0.02408 0.35296 0.02431 0.35387 0.025 C 0.35478 0.02593 0.35556 0.02732 0.35648 0.02801 C 0.35817 0.0294 0.36182 0.03125 0.36182 0.03125 C 0.36937 0.04028 0.35973 0.0294 0.36703 0.03588 C 0.36807 0.03681 0.36872 0.03843 0.36976 0.03913 C 0.37145 0.04051 0.37328 0.04121 0.37497 0.04213 C 0.37588 0.04283 0.37692 0.04283 0.37771 0.04375 C 0.37862 0.04491 0.3794 0.04607 0.38031 0.047 C 0.38161 0.04815 0.38539 0.04954 0.38656 0.05 C 0.38708 0.05116 0.38747 0.05278 0.38826 0.05325 C 0.39047 0.05487 0.39529 0.05625 0.39529 0.05625 C 0.39894 0.06274 0.39477 0.05649 0.40154 0.06112 C 0.40245 0.06181 0.40323 0.06343 0.40415 0.06413 C 0.40584 0.06551 0.40779 0.06575 0.40949 0.06737 C 0.41066 0.06829 0.4117 0.06968 0.413 0.07038 C 0.41548 0.07223 0.41925 0.07269 0.42186 0.07362 C 0.42277 0.07408 0.42355 0.07477 0.42446 0.07524 C 0.42733 0.07639 0.43332 0.07825 0.43332 0.07825 C 0.43449 0.0794 0.43566 0.08056 0.43684 0.08149 C 0.43918 0.08311 0.44543 0.08565 0.44647 0.08612 C 0.44765 0.08658 0.44895 0.08704 0.44999 0.08774 C 0.4509 0.0882 0.45181 0.08889 0.45273 0.08936 C 0.45507 0.09005 0.45741 0.09028 0.45976 0.09098 C 0.46341 0.09237 0.46445 0.09306 0.46862 0.09399 C 0.47187 0.09468 0.475 0.09514 0.47825 0.09561 C 0.48034 0.09676 0.48229 0.09815 0.4845 0.09862 C 0.48945 0.10024 0.49453 0.1007 0.49948 0.10186 C 0.50092 0.10232 0.50235 0.10301 0.50391 0.10348 C 0.50599 0.10394 0.50795 0.1044 0.51003 0.1051 C 0.51628 0.1044 0.52241 0.10371 0.52866 0.10348 C 0.57437 0.10163 0.58088 0.10186 0.61957 0.10186 L 0.61774 0.10186 " pathEditMode="relative" ptsTypes="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L 0.0017 0.166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3001E-6 -1.85185E-6 L -3.23001E-6 0.00023 C 0.01355 -0.00463 -3.23001E-6 -0.00069 0.01459 -0.0037 C 0.01576 -0.00393 0.0168 -0.0044 0.01798 -0.00463 C 0.0224 -0.00555 0.02696 -0.00555 0.03139 -0.00694 C 0.03426 -0.00787 0.03673 -0.00879 0.0396 -0.00926 C 0.04624 -0.00995 0.05275 -0.01065 0.05926 -0.01134 C 0.06369 -0.0118 0.06812 -0.01204 0.07255 -0.0125 C 0.09586 -0.01713 0.07112 -0.0125 0.09625 -0.01574 C 0.09795 -0.01597 0.09951 -0.01666 0.1012 -0.0169 C 0.10563 -0.01759 0.12751 -0.01967 0.1348 -0.02037 C 0.17179 -0.02268 0.19862 -0.02199 0.24095 -0.02245 L 0.25919 -0.02361 C 0.2614 -0.02384 0.26374 -0.02454 0.26609 -0.02477 C 0.27208 -0.02546 0.2782 -0.02569 0.28432 -0.02569 C 0.29122 -0.02639 0.30308 -0.02731 0.31076 -0.02801 C 0.31285 -0.02847 0.31493 -0.02893 0.31714 -0.0294 C 0.31805 -0.02963 0.31897 -0.03009 0.31988 -0.03032 C 0.32834 -0.03264 0.32418 -0.03009 0.33525 -0.03356 C 0.33863 -0.03495 0.34215 -0.03611 0.34567 -0.03704 C 0.34762 -0.0375 0.34931 -0.0375 0.35127 -0.03819 C 0.35322 -0.03866 0.35504 -0.03958 0.35687 -0.04051 C 0.35804 -0.04097 0.35921 -0.0412 0.36038 -0.04143 C 0.36247 -0.04329 0.36455 -0.04491 0.36677 -0.04583 C 0.36898 -0.04722 0.37093 -0.04699 0.37289 -0.04815 C 0.37393 -0.04884 0.37471 -0.04977 0.37575 -0.05046 C 0.37666 -0.05116 0.37758 -0.05116 0.37849 -0.05139 C 0.37927 -0.05185 0.37992 -0.05231 0.38057 -0.05278 C 0.38174 -0.05324 0.38305 -0.05324 0.38409 -0.0537 C 0.38552 -0.0544 0.38695 -0.05532 0.38839 -0.05602 C 0.39086 -0.05717 0.3906 -0.05717 0.3932 -0.05926 C 0.39451 -0.06041 0.39555 -0.0618 0.39672 -0.06273 C 0.39828 -0.06366 0.39998 -0.06435 0.40167 -0.06504 C 0.40388 -0.06759 0.40467 -0.06898 0.40727 -0.0706 C 0.40818 -0.07106 0.40909 -0.07106 0.41001 -0.07153 C 0.41092 -0.07222 0.41183 -0.07315 0.41274 -0.07384 C 0.41365 -0.07454 0.41469 -0.07477 0.41561 -0.075 C 0.42264 -0.07824 0.4117 -0.07384 0.42043 -0.07708 C 0.42121 -0.07801 0.42173 -0.07893 0.42251 -0.0794 C 0.42394 -0.08032 0.42537 -0.08032 0.42681 -0.08079 C 0.42798 -0.08102 0.42915 -0.08125 0.43032 -0.08171 C 0.43097 -0.08194 0.43163 -0.08264 0.43241 -0.08287 C 0.43384 -0.08333 0.43527 -0.08333 0.43658 -0.08403 C 0.44413 -0.0868 0.44478 -0.08773 0.45194 -0.08958 C 0.45403 -0.09004 0.45611 -0.09028 0.4582 -0.09074 L 0.4638 -0.09282 C 0.46588 -0.09375 0.46809 -0.09467 0.47018 -0.09514 C 0.47226 -0.0956 0.47435 -0.09583 0.47643 -0.09629 C 0.49727 -0.09491 0.4974 -0.09444 0.5198 -0.09629 C 0.5379 -0.09768 0.49792 -0.09745 0.52735 -0.09861 C 0.53738 -0.09861 0.54741 -0.09861 0.55757 -0.09861 L 0.55614 -0.09722 " pathEditMode="relative" rAng="0" ptsTypes="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72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377E-6 2.96296E-6 L 0.00052 0.20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2E-6 3.7037E-6 L -1.292E-6 0.00023 L 0.10862 -0.00371 L 0.18508 -0.00255 C 0.19276 -0.00232 0.21933 -0.00047 0.22636 0.00115 L 0.24251 0.00486 C 0.24981 0.00926 0.23952 0.00324 0.25866 0.01111 C 0.2601 0.0118 0.2614 0.01273 0.26283 0.01365 L 0.26478 0.01481 C 0.27051 0.02222 0.26478 0.01527 0.2713 0.02106 C 0.27182 0.02176 0.2726 0.02291 0.27338 0.02361 C 0.28523 0.03495 0.27546 0.0243 0.28719 0.03726 C 0.28992 0.04004 0.29292 0.04213 0.295 0.04606 C 0.30581 0.06504 0.28953 0.03657 0.2993 0.05231 C 0.30099 0.05509 0.30268 0.05764 0.30425 0.06088 C 0.30477 0.06273 0.30555 0.06458 0.30633 0.06597 C 0.3105 0.07361 0.30594 0.06157 0.31128 0.07338 C 0.31167 0.075 0.31193 0.07708 0.31245 0.07847 C 0.31375 0.08125 0.31532 0.08333 0.31688 0.08588 C 0.32014 0.09768 0.31571 0.08426 0.32509 0.10092 C 0.33368 0.11574 0.32417 0.09814 0.32912 0.10949 C 0.33004 0.11088 0.33082 0.11203 0.3316 0.11342 C 0.3329 0.1162 0.33446 0.11898 0.33564 0.12199 C 0.33733 0.12569 0.3385 0.12986 0.34058 0.13333 L 0.34632 0.14328 C 0.34632 0.1449 0.34632 0.14699 0.34697 0.14814 C 0.3527 0.15949 0.35074 0.15231 0.35439 0.1581 C 0.35569 0.15972 0.35647 0.16157 0.35726 0.16319 C 0.35804 0.16412 0.35895 0.16458 0.3596 0.16574 C 0.36299 0.17083 0.36012 0.16851 0.36377 0.1706 C 0.36416 0.17199 0.36455 0.17338 0.36507 0.1743 C 0.36872 0.17986 0.37171 0.18287 0.37575 0.1868 C 0.37666 0.18773 0.3777 0.18819 0.37849 0.18935 C 0.3807 0.19213 0.38265 0.19537 0.38487 0.19814 C 0.3863 0.19976 0.3876 0.20139 0.38903 0.20301 C 0.38995 0.20416 0.39086 0.20578 0.3919 0.20671 C 0.39346 0.20833 0.39516 0.20926 0.39672 0.21041 C 0.39958 0.21296 0.40232 0.21551 0.40518 0.21805 C 0.4061 0.21875 0.40714 0.21944 0.40792 0.22037 C 0.40909 0.22176 0.41026 0.22314 0.41144 0.2243 C 0.41378 0.22639 0.416 0.22939 0.41847 0.23055 C 0.41938 0.23078 0.42042 0.23125 0.42133 0.23171 C 0.42225 0.2324 0.42694 0.23564 0.42902 0.23657 C 0.43215 0.23819 0.43306 0.23819 0.4367 0.24051 C 0.44309 0.24444 0.4354 0.24166 0.44374 0.24537 C 0.44465 0.24583 0.44556 0.24629 0.44647 0.24676 C 0.44725 0.24699 0.4479 0.24768 0.44869 0.24791 C 0.4509 0.24884 0.45337 0.24907 0.45559 0.25046 C 0.45963 0.25277 0.45572 0.25069 0.46119 0.25277 C 0.46314 0.2537 0.46497 0.25463 0.46692 0.25532 C 0.46848 0.25601 0.47018 0.25625 0.47174 0.25671 C 0.47317 0.25694 0.4746 0.25764 0.47604 0.25787 C 0.47825 0.25833 0.4806 0.25856 0.48294 0.25902 C 0.48437 0.25949 0.4858 0.25995 0.48724 0.26041 C 0.48841 0.26064 0.48945 0.26134 0.49075 0.26157 C 0.49167 0.2618 0.49258 0.26157 0.49349 0.26157 L 0.49427 0.25787 " pathEditMode="relative" rAng="0" ptsTypes="AAAA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7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2977E-7 3.7037E-6 L -0.00417 -0.5902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152E-6 0 L 0.00469 0.3759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093 L 0.00248 0.376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045E-6 3.7037E-6 L 0.03295 -0.5201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2601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13" grpId="0" animBg="1"/>
      <p:bldP spid="117" grpId="0" animBg="1"/>
      <p:bldP spid="117" grpId="1" animBg="1"/>
      <p:bldP spid="117" grpId="2" animBg="1"/>
      <p:bldP spid="111" grpId="0" animBg="1"/>
      <p:bldP spid="84" grpId="0" animBg="1"/>
      <p:bldP spid="85" grpId="0" animBg="1"/>
      <p:bldP spid="91" grpId="0" animBg="1"/>
      <p:bldP spid="92" grpId="0" animBg="1"/>
      <p:bldP spid="119" grpId="0" animBg="1"/>
      <p:bldP spid="19" grpId="0" animBg="1"/>
      <p:bldP spid="112" grpId="0" animBg="1"/>
      <p:bldP spid="112" grpId="1" animBg="1"/>
      <p:bldP spid="116" grpId="0" animBg="1"/>
      <p:bldP spid="118" grpId="0" animBg="1"/>
      <p:bldP spid="120" grpId="1" animBg="1"/>
      <p:bldP spid="123" grpId="0" animBg="1"/>
      <p:bldP spid="124" grpId="0" animBg="1"/>
      <p:bldP spid="125" grpId="0" animBg="1"/>
      <p:bldP spid="126" grpId="0" animBg="1"/>
      <p:bldP spid="126" grpId="1" animBg="1"/>
      <p:bldP spid="1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en-US" dirty="0" smtClean="0"/>
              <a:t>Standard Clustering VS </a:t>
            </a:r>
            <a:r>
              <a:rPr lang="en-US" dirty="0" err="1" smtClean="0"/>
              <a:t>Hypersync</a:t>
            </a:r>
            <a:endParaRPr lang="en-US" dirty="0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2322961" y="2015275"/>
            <a:ext cx="8636301" cy="3958317"/>
            <a:chOff x="-2322961" y="2015275"/>
            <a:chExt cx="8636301" cy="3958317"/>
          </a:xfrm>
        </p:grpSpPr>
        <p:grpSp>
          <p:nvGrpSpPr>
            <p:cNvPr id="8" name="Group 7"/>
            <p:cNvGrpSpPr/>
            <p:nvPr/>
          </p:nvGrpSpPr>
          <p:grpSpPr>
            <a:xfrm>
              <a:off x="-2322961" y="2015275"/>
              <a:ext cx="8636301" cy="3958317"/>
              <a:chOff x="-2322961" y="2015275"/>
              <a:chExt cx="8636301" cy="3958317"/>
            </a:xfrm>
          </p:grpSpPr>
          <p:sp>
            <p:nvSpPr>
              <p:cNvPr id="12" name="Parallelogram 11"/>
              <p:cNvSpPr/>
              <p:nvPr/>
            </p:nvSpPr>
            <p:spPr bwMode="auto">
              <a:xfrm>
                <a:off x="-2322961" y="2015275"/>
                <a:ext cx="8636301" cy="3958317"/>
              </a:xfrm>
              <a:prstGeom prst="parallelogram">
                <a:avLst>
                  <a:gd name="adj" fmla="val 47236"/>
                </a:avLst>
              </a:prstGeom>
              <a:solidFill>
                <a:schemeClr val="accent5">
                  <a:lumMod val="25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66458" y="2052828"/>
                <a:ext cx="3503952" cy="75650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18288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175" marR="0" lvl="0" indent="0" algn="ctr" defTabSz="91440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Standard Clustering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218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760412" y="5058707"/>
                <a:ext cx="6092825" cy="79034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175" marR="0" lvl="0" indent="0" algn="ctr" defTabSz="91440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The power of a </a:t>
                </a:r>
                <a:r>
                  <a:rPr lang="en-US" sz="2800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single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device.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The second is just a backup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3488583" y="2828603"/>
                <a:ext cx="1980735" cy="10772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Two Devices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1 Gbps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0" b="14385"/>
            <a:stretch/>
          </p:blipFill>
          <p:spPr>
            <a:xfrm>
              <a:off x="169522" y="3518578"/>
              <a:ext cx="3552351" cy="8378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0" b="14385"/>
            <a:stretch/>
          </p:blipFill>
          <p:spPr>
            <a:xfrm>
              <a:off x="169521" y="3133046"/>
              <a:ext cx="3552351" cy="83789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572000" y="1224140"/>
            <a:ext cx="9855199" cy="4749452"/>
            <a:chOff x="4572000" y="1224140"/>
            <a:chExt cx="9855199" cy="4749452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0" y="1224140"/>
              <a:ext cx="9855199" cy="4749452"/>
              <a:chOff x="4572000" y="1224140"/>
              <a:chExt cx="9855199" cy="4749452"/>
            </a:xfrm>
          </p:grpSpPr>
          <p:sp>
            <p:nvSpPr>
              <p:cNvPr id="21" name="Parallelogram 20"/>
              <p:cNvSpPr/>
              <p:nvPr/>
            </p:nvSpPr>
            <p:spPr bwMode="auto">
              <a:xfrm>
                <a:off x="4572000" y="1306284"/>
                <a:ext cx="9855199" cy="4667308"/>
              </a:xfrm>
              <a:prstGeom prst="parallelogram">
                <a:avLst>
                  <a:gd name="adj" fmla="val 47236"/>
                </a:avLst>
              </a:prstGeom>
              <a:solidFill>
                <a:srgbClr val="E45785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7343919" y="4563625"/>
                <a:ext cx="2219687" cy="468470"/>
              </a:xfrm>
              <a:custGeom>
                <a:avLst/>
                <a:gdLst>
                  <a:gd name="T0" fmla="*/ 182 w 317"/>
                  <a:gd name="T1" fmla="*/ 39 h 69"/>
                  <a:gd name="T2" fmla="*/ 165 w 317"/>
                  <a:gd name="T3" fmla="*/ 23 h 69"/>
                  <a:gd name="T4" fmla="*/ 165 w 317"/>
                  <a:gd name="T5" fmla="*/ 0 h 69"/>
                  <a:gd name="T6" fmla="*/ 152 w 317"/>
                  <a:gd name="T7" fmla="*/ 0 h 69"/>
                  <a:gd name="T8" fmla="*/ 152 w 317"/>
                  <a:gd name="T9" fmla="*/ 23 h 69"/>
                  <a:gd name="T10" fmla="*/ 136 w 317"/>
                  <a:gd name="T11" fmla="*/ 39 h 69"/>
                  <a:gd name="T12" fmla="*/ 0 w 317"/>
                  <a:gd name="T13" fmla="*/ 39 h 69"/>
                  <a:gd name="T14" fmla="*/ 0 w 317"/>
                  <a:gd name="T15" fmla="*/ 52 h 69"/>
                  <a:gd name="T16" fmla="*/ 136 w 317"/>
                  <a:gd name="T17" fmla="*/ 52 h 69"/>
                  <a:gd name="T18" fmla="*/ 159 w 317"/>
                  <a:gd name="T19" fmla="*/ 69 h 69"/>
                  <a:gd name="T20" fmla="*/ 182 w 317"/>
                  <a:gd name="T21" fmla="*/ 52 h 69"/>
                  <a:gd name="T22" fmla="*/ 317 w 317"/>
                  <a:gd name="T23" fmla="*/ 52 h 69"/>
                  <a:gd name="T24" fmla="*/ 317 w 317"/>
                  <a:gd name="T25" fmla="*/ 39 h 69"/>
                  <a:gd name="T26" fmla="*/ 182 w 317"/>
                  <a:gd name="T27" fmla="*/ 39 h 69"/>
                  <a:gd name="T28" fmla="*/ 159 w 317"/>
                  <a:gd name="T29" fmla="*/ 58 h 69"/>
                  <a:gd name="T30" fmla="*/ 146 w 317"/>
                  <a:gd name="T31" fmla="*/ 46 h 69"/>
                  <a:gd name="T32" fmla="*/ 159 w 317"/>
                  <a:gd name="T33" fmla="*/ 33 h 69"/>
                  <a:gd name="T34" fmla="*/ 171 w 317"/>
                  <a:gd name="T35" fmla="*/ 46 h 69"/>
                  <a:gd name="T36" fmla="*/ 159 w 317"/>
                  <a:gd name="T37" fmla="*/ 58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7" h="69">
                    <a:moveTo>
                      <a:pt x="182" y="39"/>
                    </a:moveTo>
                    <a:cubicBezTo>
                      <a:pt x="179" y="31"/>
                      <a:pt x="173" y="25"/>
                      <a:pt x="165" y="23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44" y="25"/>
                      <a:pt x="138" y="31"/>
                      <a:pt x="136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36" y="52"/>
                      <a:pt x="136" y="52"/>
                      <a:pt x="136" y="52"/>
                    </a:cubicBezTo>
                    <a:cubicBezTo>
                      <a:pt x="138" y="62"/>
                      <a:pt x="148" y="69"/>
                      <a:pt x="159" y="69"/>
                    </a:cubicBezTo>
                    <a:cubicBezTo>
                      <a:pt x="170" y="69"/>
                      <a:pt x="179" y="62"/>
                      <a:pt x="182" y="52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7" y="39"/>
                      <a:pt x="317" y="39"/>
                      <a:pt x="317" y="39"/>
                    </a:cubicBezTo>
                    <a:lnTo>
                      <a:pt x="182" y="39"/>
                    </a:lnTo>
                    <a:close/>
                    <a:moveTo>
                      <a:pt x="159" y="58"/>
                    </a:moveTo>
                    <a:cubicBezTo>
                      <a:pt x="152" y="58"/>
                      <a:pt x="146" y="53"/>
                      <a:pt x="146" y="46"/>
                    </a:cubicBezTo>
                    <a:cubicBezTo>
                      <a:pt x="146" y="39"/>
                      <a:pt x="152" y="33"/>
                      <a:pt x="159" y="33"/>
                    </a:cubicBezTo>
                    <a:cubicBezTo>
                      <a:pt x="166" y="33"/>
                      <a:pt x="171" y="39"/>
                      <a:pt x="171" y="46"/>
                    </a:cubicBezTo>
                    <a:cubicBezTo>
                      <a:pt x="171" y="53"/>
                      <a:pt x="166" y="58"/>
                      <a:pt x="159" y="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8410268" y="4829614"/>
                <a:ext cx="92030" cy="885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 rot="21423303">
                <a:off x="6724007" y="1873221"/>
                <a:ext cx="3302913" cy="1755850"/>
              </a:xfrm>
              <a:custGeom>
                <a:avLst/>
                <a:gdLst>
                  <a:gd name="T0" fmla="*/ 409 w 487"/>
                  <a:gd name="T1" fmla="*/ 122 h 278"/>
                  <a:gd name="T2" fmla="*/ 388 w 487"/>
                  <a:gd name="T3" fmla="*/ 125 h 278"/>
                  <a:gd name="T4" fmla="*/ 254 w 487"/>
                  <a:gd name="T5" fmla="*/ 0 h 278"/>
                  <a:gd name="T6" fmla="*/ 122 w 487"/>
                  <a:gd name="T7" fmla="*/ 110 h 278"/>
                  <a:gd name="T8" fmla="*/ 88 w 487"/>
                  <a:gd name="T9" fmla="*/ 102 h 278"/>
                  <a:gd name="T10" fmla="*/ 0 w 487"/>
                  <a:gd name="T11" fmla="*/ 190 h 278"/>
                  <a:gd name="T12" fmla="*/ 88 w 487"/>
                  <a:gd name="T13" fmla="*/ 278 h 278"/>
                  <a:gd name="T14" fmla="*/ 97 w 487"/>
                  <a:gd name="T15" fmla="*/ 278 h 278"/>
                  <a:gd name="T16" fmla="*/ 97 w 487"/>
                  <a:gd name="T17" fmla="*/ 266 h 278"/>
                  <a:gd name="T18" fmla="*/ 98 w 487"/>
                  <a:gd name="T19" fmla="*/ 258 h 278"/>
                  <a:gd name="T20" fmla="*/ 88 w 487"/>
                  <a:gd name="T21" fmla="*/ 258 h 278"/>
                  <a:gd name="T22" fmla="*/ 19 w 487"/>
                  <a:gd name="T23" fmla="*/ 190 h 278"/>
                  <a:gd name="T24" fmla="*/ 88 w 487"/>
                  <a:gd name="T25" fmla="*/ 122 h 278"/>
                  <a:gd name="T26" fmla="*/ 115 w 487"/>
                  <a:gd name="T27" fmla="*/ 128 h 278"/>
                  <a:gd name="T28" fmla="*/ 137 w 487"/>
                  <a:gd name="T29" fmla="*/ 137 h 278"/>
                  <a:gd name="T30" fmla="*/ 142 w 487"/>
                  <a:gd name="T31" fmla="*/ 113 h 278"/>
                  <a:gd name="T32" fmla="*/ 254 w 487"/>
                  <a:gd name="T33" fmla="*/ 20 h 278"/>
                  <a:gd name="T34" fmla="*/ 368 w 487"/>
                  <a:gd name="T35" fmla="*/ 126 h 278"/>
                  <a:gd name="T36" fmla="*/ 370 w 487"/>
                  <a:gd name="T37" fmla="*/ 150 h 278"/>
                  <a:gd name="T38" fmla="*/ 393 w 487"/>
                  <a:gd name="T39" fmla="*/ 144 h 278"/>
                  <a:gd name="T40" fmla="*/ 409 w 487"/>
                  <a:gd name="T41" fmla="*/ 141 h 278"/>
                  <a:gd name="T42" fmla="*/ 468 w 487"/>
                  <a:gd name="T43" fmla="*/ 200 h 278"/>
                  <a:gd name="T44" fmla="*/ 409 w 487"/>
                  <a:gd name="T45" fmla="*/ 258 h 278"/>
                  <a:gd name="T46" fmla="*/ 389 w 487"/>
                  <a:gd name="T47" fmla="*/ 258 h 278"/>
                  <a:gd name="T48" fmla="*/ 390 w 487"/>
                  <a:gd name="T49" fmla="*/ 266 h 278"/>
                  <a:gd name="T50" fmla="*/ 390 w 487"/>
                  <a:gd name="T51" fmla="*/ 278 h 278"/>
                  <a:gd name="T52" fmla="*/ 409 w 487"/>
                  <a:gd name="T53" fmla="*/ 278 h 278"/>
                  <a:gd name="T54" fmla="*/ 487 w 487"/>
                  <a:gd name="T55" fmla="*/ 200 h 278"/>
                  <a:gd name="T56" fmla="*/ 409 w 487"/>
                  <a:gd name="T57" fmla="*/ 12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7" h="278">
                    <a:moveTo>
                      <a:pt x="409" y="122"/>
                    </a:moveTo>
                    <a:cubicBezTo>
                      <a:pt x="402" y="122"/>
                      <a:pt x="395" y="123"/>
                      <a:pt x="388" y="125"/>
                    </a:cubicBezTo>
                    <a:cubicBezTo>
                      <a:pt x="383" y="55"/>
                      <a:pt x="325" y="0"/>
                      <a:pt x="254" y="0"/>
                    </a:cubicBezTo>
                    <a:cubicBezTo>
                      <a:pt x="189" y="0"/>
                      <a:pt x="134" y="47"/>
                      <a:pt x="122" y="110"/>
                    </a:cubicBezTo>
                    <a:cubicBezTo>
                      <a:pt x="112" y="105"/>
                      <a:pt x="100" y="102"/>
                      <a:pt x="88" y="102"/>
                    </a:cubicBezTo>
                    <a:cubicBezTo>
                      <a:pt x="39" y="102"/>
                      <a:pt x="0" y="142"/>
                      <a:pt x="0" y="190"/>
                    </a:cubicBezTo>
                    <a:cubicBezTo>
                      <a:pt x="0" y="239"/>
                      <a:pt x="39" y="278"/>
                      <a:pt x="88" y="278"/>
                    </a:cubicBezTo>
                    <a:cubicBezTo>
                      <a:pt x="88" y="278"/>
                      <a:pt x="91" y="278"/>
                      <a:pt x="97" y="278"/>
                    </a:cubicBezTo>
                    <a:cubicBezTo>
                      <a:pt x="97" y="266"/>
                      <a:pt x="97" y="266"/>
                      <a:pt x="97" y="266"/>
                    </a:cubicBezTo>
                    <a:cubicBezTo>
                      <a:pt x="97" y="263"/>
                      <a:pt x="98" y="261"/>
                      <a:pt x="98" y="258"/>
                    </a:cubicBezTo>
                    <a:cubicBezTo>
                      <a:pt x="88" y="258"/>
                      <a:pt x="88" y="258"/>
                      <a:pt x="88" y="258"/>
                    </a:cubicBezTo>
                    <a:cubicBezTo>
                      <a:pt x="50" y="258"/>
                      <a:pt x="19" y="228"/>
                      <a:pt x="19" y="190"/>
                    </a:cubicBezTo>
                    <a:cubicBezTo>
                      <a:pt x="19" y="152"/>
                      <a:pt x="50" y="122"/>
                      <a:pt x="88" y="122"/>
                    </a:cubicBezTo>
                    <a:cubicBezTo>
                      <a:pt x="97" y="122"/>
                      <a:pt x="106" y="124"/>
                      <a:pt x="115" y="128"/>
                    </a:cubicBezTo>
                    <a:cubicBezTo>
                      <a:pt x="137" y="137"/>
                      <a:pt x="137" y="137"/>
                      <a:pt x="137" y="137"/>
                    </a:cubicBezTo>
                    <a:cubicBezTo>
                      <a:pt x="142" y="113"/>
                      <a:pt x="142" y="113"/>
                      <a:pt x="142" y="113"/>
                    </a:cubicBezTo>
                    <a:cubicBezTo>
                      <a:pt x="152" y="59"/>
                      <a:pt x="199" y="20"/>
                      <a:pt x="254" y="20"/>
                    </a:cubicBezTo>
                    <a:cubicBezTo>
                      <a:pt x="314" y="20"/>
                      <a:pt x="364" y="66"/>
                      <a:pt x="368" y="126"/>
                    </a:cubicBezTo>
                    <a:cubicBezTo>
                      <a:pt x="370" y="150"/>
                      <a:pt x="370" y="150"/>
                      <a:pt x="370" y="150"/>
                    </a:cubicBezTo>
                    <a:cubicBezTo>
                      <a:pt x="393" y="144"/>
                      <a:pt x="393" y="144"/>
                      <a:pt x="393" y="144"/>
                    </a:cubicBezTo>
                    <a:cubicBezTo>
                      <a:pt x="399" y="142"/>
                      <a:pt x="404" y="141"/>
                      <a:pt x="409" y="141"/>
                    </a:cubicBezTo>
                    <a:cubicBezTo>
                      <a:pt x="442" y="141"/>
                      <a:pt x="468" y="168"/>
                      <a:pt x="468" y="200"/>
                    </a:cubicBezTo>
                    <a:cubicBezTo>
                      <a:pt x="468" y="232"/>
                      <a:pt x="442" y="258"/>
                      <a:pt x="409" y="258"/>
                    </a:cubicBezTo>
                    <a:cubicBezTo>
                      <a:pt x="389" y="258"/>
                      <a:pt x="389" y="258"/>
                      <a:pt x="389" y="258"/>
                    </a:cubicBezTo>
                    <a:cubicBezTo>
                      <a:pt x="389" y="261"/>
                      <a:pt x="390" y="263"/>
                      <a:pt x="390" y="266"/>
                    </a:cubicBezTo>
                    <a:cubicBezTo>
                      <a:pt x="390" y="278"/>
                      <a:pt x="390" y="278"/>
                      <a:pt x="390" y="278"/>
                    </a:cubicBezTo>
                    <a:cubicBezTo>
                      <a:pt x="402" y="278"/>
                      <a:pt x="409" y="278"/>
                      <a:pt x="409" y="278"/>
                    </a:cubicBezTo>
                    <a:cubicBezTo>
                      <a:pt x="452" y="278"/>
                      <a:pt x="487" y="243"/>
                      <a:pt x="487" y="200"/>
                    </a:cubicBezTo>
                    <a:cubicBezTo>
                      <a:pt x="487" y="157"/>
                      <a:pt x="452" y="122"/>
                      <a:pt x="409" y="1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6775603" y="1224140"/>
                <a:ext cx="5298715" cy="756506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18288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3175" marR="0" lvl="0" indent="0" algn="ctr" defTabSz="91440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r>
                  <a:rPr lang="en-US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MAESTRO ORCHESTRATION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2183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635453" y="5054873"/>
                <a:ext cx="5472290" cy="79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175" marR="0" lvl="0" indent="0" algn="ctr" defTabSz="91440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FFFF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r>
                  <a:rPr lang="en-US" sz="2800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TRIPLE</a:t>
                </a:r>
                <a:r>
                  <a:rPr lang="en-US" sz="2800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 the performance by load sharing with true </a:t>
                </a:r>
                <a:r>
                  <a:rPr lang="en-US" sz="2800" noProof="0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LINEAR SCALE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 bwMode="auto">
              <a:xfrm>
                <a:off x="9883740" y="2137300"/>
                <a:ext cx="2371806" cy="12003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lang="en-US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Three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Devices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lang="en-US" sz="4400" b="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3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 Gbps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0" b="14385"/>
            <a:stretch/>
          </p:blipFill>
          <p:spPr>
            <a:xfrm>
              <a:off x="6598572" y="3717010"/>
              <a:ext cx="3552351" cy="8378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0" b="14385"/>
            <a:stretch/>
          </p:blipFill>
          <p:spPr>
            <a:xfrm>
              <a:off x="6598941" y="3334718"/>
              <a:ext cx="3552351" cy="8378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10" b="14385"/>
            <a:stretch/>
          </p:blipFill>
          <p:spPr>
            <a:xfrm>
              <a:off x="6590900" y="2946778"/>
              <a:ext cx="3552351" cy="83789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-716187" y="5098175"/>
            <a:ext cx="13621200" cy="1127574"/>
            <a:chOff x="-559075" y="5119994"/>
            <a:chExt cx="13621200" cy="1127574"/>
          </a:xfrm>
        </p:grpSpPr>
        <p:grpSp>
          <p:nvGrpSpPr>
            <p:cNvPr id="29" name="Group 28"/>
            <p:cNvGrpSpPr/>
            <p:nvPr/>
          </p:nvGrpSpPr>
          <p:grpSpPr>
            <a:xfrm>
              <a:off x="-559075" y="5119994"/>
              <a:ext cx="13621200" cy="1127574"/>
              <a:chOff x="-658147" y="4862133"/>
              <a:chExt cx="13621200" cy="1127574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-658147" y="4862133"/>
                <a:ext cx="13621200" cy="1127574"/>
                <a:chOff x="-667200" y="4846018"/>
                <a:chExt cx="13621200" cy="1127574"/>
              </a:xfrm>
            </p:grpSpPr>
            <p:sp>
              <p:nvSpPr>
                <p:cNvPr id="35" name="Parallelogram 34"/>
                <p:cNvSpPr/>
                <p:nvPr/>
              </p:nvSpPr>
              <p:spPr bwMode="auto">
                <a:xfrm>
                  <a:off x="-667200" y="4846018"/>
                  <a:ext cx="13621200" cy="1127574"/>
                </a:xfrm>
                <a:prstGeom prst="parallelogram">
                  <a:avLst>
                    <a:gd name="adj" fmla="val 47236"/>
                  </a:avLst>
                </a:prstGeom>
                <a:solidFill>
                  <a:schemeClr val="bg1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72183E"/>
                    </a:buClr>
                    <a:buSzPct val="115000"/>
                    <a:defRPr/>
                  </a:pPr>
                  <a:endParaRPr lang="en-US" sz="2400" dirty="0" err="1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 bwMode="auto">
                <a:xfrm>
                  <a:off x="3422950" y="5127484"/>
                  <a:ext cx="4533965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ts val="0"/>
                    </a:spcBef>
                  </a:pPr>
                  <a:r>
                    <a:rPr lang="en-US" sz="2800" b="1" dirty="0">
                      <a:latin typeface="+mn-lt"/>
                    </a:rPr>
                    <a:t>SIMPLE MATH</a:t>
                  </a: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 bwMode="auto">
              <a:xfrm>
                <a:off x="7030191" y="5017782"/>
                <a:ext cx="5471797" cy="7694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lang="en-US" sz="32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1 + 1 + 1 = </a:t>
                </a:r>
                <a:r>
                  <a:rPr lang="en-US" sz="44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3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1389146" y="5121179"/>
                <a:ext cx="1592103" cy="5847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lang="en-US" sz="32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</a:rPr>
                  <a:t>1 + 1 =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/>
                  </a:rPr>
                  <a:t>1</a:t>
                </a: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 bwMode="auto">
            <a:xfrm flipH="1">
              <a:off x="3683293" y="5671427"/>
              <a:ext cx="679450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7199640" y="5671427"/>
              <a:ext cx="685800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TextBox 36"/>
          <p:cNvSpPr txBox="1"/>
          <p:nvPr/>
        </p:nvSpPr>
        <p:spPr bwMode="auto">
          <a:xfrm>
            <a:off x="9933198" y="3551117"/>
            <a:ext cx="219168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99.999%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7276723" y="2852470"/>
            <a:ext cx="2355678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pt-PT" sz="36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N+1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465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1236260" y="3910083"/>
            <a:ext cx="4413455" cy="195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593" y="3067045"/>
            <a:ext cx="4413455" cy="22332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61544" y="2579719"/>
            <a:ext cx="4448432" cy="1472942"/>
            <a:chOff x="987213" y="3634227"/>
            <a:chExt cx="3333757" cy="11610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161544" y="2165084"/>
            <a:ext cx="4448432" cy="1472942"/>
            <a:chOff x="987213" y="3634227"/>
            <a:chExt cx="3333757" cy="11610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1271024" y="1648591"/>
            <a:ext cx="4363786" cy="1281051"/>
          </a:xfrm>
          <a:prstGeom prst="rect">
            <a:avLst/>
          </a:prstGeom>
        </p:spPr>
      </p:pic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67" y="214699"/>
            <a:ext cx="5800482" cy="560940"/>
          </a:xfrm>
        </p:spPr>
        <p:txBody>
          <a:bodyPr/>
          <a:lstStyle/>
          <a:p>
            <a:r>
              <a:rPr lang="pt-PT" dirty="0" smtClean="0"/>
              <a:t>Supported Features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1271024" y="1230810"/>
            <a:ext cx="4363786" cy="1281051"/>
          </a:xfrm>
          <a:prstGeom prst="rect">
            <a:avLst/>
          </a:prstGeom>
        </p:spPr>
      </p:pic>
      <p:sp>
        <p:nvSpPr>
          <p:cNvPr id="57" name="Title 3"/>
          <p:cNvSpPr txBox="1">
            <a:spLocks/>
          </p:cNvSpPr>
          <p:nvPr/>
        </p:nvSpPr>
        <p:spPr bwMode="auto">
          <a:xfrm>
            <a:off x="409425" y="1245320"/>
            <a:ext cx="1583340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>
                <a:solidFill>
                  <a:schemeClr val="bg2"/>
                </a:solidFill>
                <a:latin typeface="Agency FB" panose="020B0503020202020204" pitchFamily="34" charset="0"/>
              </a:rPr>
              <a:t>S</a:t>
            </a:r>
            <a:r>
              <a:rPr lang="en-US" sz="2000" b="1" kern="0" dirty="0" smtClean="0">
                <a:solidFill>
                  <a:schemeClr val="bg2"/>
                </a:solidFill>
                <a:latin typeface="Agency FB" panose="020B0503020202020204" pitchFamily="34" charset="0"/>
              </a:rPr>
              <a:t>ingle-Site </a:t>
            </a:r>
            <a:endParaRPr lang="en-US" sz="2000" kern="0" dirty="0" smtClean="0">
              <a:solidFill>
                <a:schemeClr val="bg2"/>
              </a:solidFill>
              <a:latin typeface="Agency FB" panose="020B0503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78945" y="1230810"/>
            <a:ext cx="5164468" cy="471279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531345" y="1790065"/>
            <a:ext cx="4911790" cy="1084424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4" name="Title 3"/>
          <p:cNvSpPr txBox="1">
            <a:spLocks/>
          </p:cNvSpPr>
          <p:nvPr/>
        </p:nvSpPr>
        <p:spPr bwMode="auto">
          <a:xfrm>
            <a:off x="593891" y="2116693"/>
            <a:ext cx="883067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MHO </a:t>
            </a:r>
          </a:p>
          <a:p>
            <a:pPr algn="ctr">
              <a:buClrTx/>
              <a:buSzTx/>
              <a:buFontTx/>
            </a:pPr>
            <a:r>
              <a:rPr lang="en-US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Cluster</a:t>
            </a:r>
            <a:endParaRPr lang="en-US" sz="1600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531345" y="2940563"/>
            <a:ext cx="4911790" cy="1084424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70" name="Title 3"/>
          <p:cNvSpPr txBox="1">
            <a:spLocks/>
          </p:cNvSpPr>
          <p:nvPr/>
        </p:nvSpPr>
        <p:spPr bwMode="auto">
          <a:xfrm>
            <a:off x="556710" y="3382176"/>
            <a:ext cx="883067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SG1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531963" y="4089653"/>
            <a:ext cx="4911790" cy="1730121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72" name="Title 3"/>
          <p:cNvSpPr txBox="1">
            <a:spLocks/>
          </p:cNvSpPr>
          <p:nvPr/>
        </p:nvSpPr>
        <p:spPr bwMode="auto">
          <a:xfrm>
            <a:off x="715811" y="4812155"/>
            <a:ext cx="583615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SG2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6896584" y="3910083"/>
            <a:ext cx="4413455" cy="195525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917" y="3067045"/>
            <a:ext cx="4413455" cy="2233207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6821868" y="2579719"/>
            <a:ext cx="4448432" cy="1472942"/>
            <a:chOff x="987213" y="3634227"/>
            <a:chExt cx="3333757" cy="1161054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821868" y="2165084"/>
            <a:ext cx="4448432" cy="1472942"/>
            <a:chOff x="987213" y="3634227"/>
            <a:chExt cx="3333757" cy="1161054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931348" y="1648591"/>
            <a:ext cx="4363786" cy="128105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6931348" y="1230810"/>
            <a:ext cx="4363786" cy="1281051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 bwMode="auto">
          <a:xfrm>
            <a:off x="6039269" y="1230810"/>
            <a:ext cx="5164468" cy="471279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06" name="Rectangle 105"/>
          <p:cNvSpPr/>
          <p:nvPr/>
        </p:nvSpPr>
        <p:spPr bwMode="auto">
          <a:xfrm>
            <a:off x="6191669" y="1790065"/>
            <a:ext cx="4911790" cy="1084424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6191669" y="2940563"/>
            <a:ext cx="4911790" cy="1084424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11" name="Title 3"/>
          <p:cNvSpPr txBox="1">
            <a:spLocks/>
          </p:cNvSpPr>
          <p:nvPr/>
        </p:nvSpPr>
        <p:spPr bwMode="auto">
          <a:xfrm>
            <a:off x="6217034" y="3382176"/>
            <a:ext cx="883067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SG1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6192287" y="4089653"/>
            <a:ext cx="4911790" cy="1730121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13" name="Title 3"/>
          <p:cNvSpPr txBox="1">
            <a:spLocks/>
          </p:cNvSpPr>
          <p:nvPr/>
        </p:nvSpPr>
        <p:spPr bwMode="auto">
          <a:xfrm>
            <a:off x="6376135" y="4812155"/>
            <a:ext cx="583615" cy="2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pt-PT" sz="1600" b="1" kern="0" dirty="0" smtClean="0">
                <a:solidFill>
                  <a:srgbClr val="F06B30"/>
                </a:solidFill>
                <a:latin typeface="Agency FB" panose="020B0503020202020204" pitchFamily="34" charset="0"/>
              </a:rPr>
              <a:t>SG2</a:t>
            </a:r>
            <a:endParaRPr lang="en-US" sz="1600" b="1" kern="0" dirty="0" smtClean="0">
              <a:solidFill>
                <a:srgbClr val="F06B30"/>
              </a:solidFill>
              <a:latin typeface="Agency FB" panose="020B0503020202020204" pitchFamily="34" charset="0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276042" y="898386"/>
            <a:ext cx="11136575" cy="5136654"/>
          </a:xfrm>
          <a:prstGeom prst="rect">
            <a:avLst/>
          </a:prstGeom>
          <a:noFill/>
          <a:ln>
            <a:solidFill>
              <a:srgbClr val="9966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33" name="Title 3"/>
          <p:cNvSpPr txBox="1">
            <a:spLocks/>
          </p:cNvSpPr>
          <p:nvPr/>
        </p:nvSpPr>
        <p:spPr bwMode="auto">
          <a:xfrm>
            <a:off x="10469879" y="902142"/>
            <a:ext cx="1079067" cy="30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 smtClean="0">
                <a:solidFill>
                  <a:srgbClr val="996600"/>
                </a:solidFill>
                <a:latin typeface="Agency FB" panose="020B0503020202020204" pitchFamily="34" charset="0"/>
              </a:rPr>
              <a:t>Dual-Site </a:t>
            </a:r>
            <a:endParaRPr lang="en-US" sz="2000" kern="0" dirty="0" smtClean="0">
              <a:solidFill>
                <a:srgbClr val="996600"/>
              </a:solidFill>
              <a:latin typeface="Agency FB" panose="020B0503020202020204" pitchFamily="34" charset="0"/>
            </a:endParaRPr>
          </a:p>
        </p:txBody>
      </p:sp>
      <p:sp>
        <p:nvSpPr>
          <p:cNvPr id="99" name="Title 3"/>
          <p:cNvSpPr txBox="1">
            <a:spLocks/>
          </p:cNvSpPr>
          <p:nvPr/>
        </p:nvSpPr>
        <p:spPr bwMode="auto">
          <a:xfrm>
            <a:off x="6086271" y="1267249"/>
            <a:ext cx="1583340" cy="39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sz="2000" b="1" kern="0" dirty="0">
                <a:solidFill>
                  <a:schemeClr val="bg2"/>
                </a:solidFill>
                <a:latin typeface="Agency FB" panose="020B0503020202020204" pitchFamily="34" charset="0"/>
              </a:rPr>
              <a:t>S</a:t>
            </a:r>
            <a:r>
              <a:rPr lang="en-US" sz="2000" b="1" kern="0" dirty="0" smtClean="0">
                <a:solidFill>
                  <a:schemeClr val="bg2"/>
                </a:solidFill>
                <a:latin typeface="Agency FB" panose="020B0503020202020204" pitchFamily="34" charset="0"/>
              </a:rPr>
              <a:t>ingle-Site </a:t>
            </a:r>
            <a:endParaRPr lang="en-US" sz="2000" kern="0" dirty="0" smtClean="0">
              <a:solidFill>
                <a:schemeClr val="bg2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400557" y="3026070"/>
            <a:ext cx="4003358" cy="957941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895864" y="3247307"/>
            <a:ext cx="507533" cy="208456"/>
          </a:xfrm>
          <a:prstGeom prst="round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400" b="1" dirty="0" smtClean="0">
                <a:latin typeface="+mn-lt"/>
              </a:rPr>
              <a:t>VS1</a:t>
            </a:r>
            <a:endParaRPr lang="en-US" sz="1400" b="1" dirty="0" err="1" smtClean="0">
              <a:latin typeface="+mn-lt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>
            <a:off x="1888554" y="3672243"/>
            <a:ext cx="507533" cy="208456"/>
          </a:xfrm>
          <a:prstGeom prst="round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400" b="1" dirty="0" smtClean="0">
                <a:latin typeface="+mn-lt"/>
              </a:rPr>
              <a:t>VS1</a:t>
            </a:r>
            <a:endParaRPr lang="en-US" sz="1400" b="1" dirty="0" err="1" smtClean="0">
              <a:latin typeface="+mn-lt"/>
            </a:endParaRPr>
          </a:p>
        </p:txBody>
      </p:sp>
      <p:sp>
        <p:nvSpPr>
          <p:cNvPr id="118" name="Rounded Rectangle 117"/>
          <p:cNvSpPr/>
          <p:nvPr/>
        </p:nvSpPr>
        <p:spPr bwMode="auto">
          <a:xfrm>
            <a:off x="2500698" y="3241784"/>
            <a:ext cx="507533" cy="208456"/>
          </a:xfrm>
          <a:prstGeom prst="roundRect">
            <a:avLst/>
          </a:prstGeom>
          <a:solidFill>
            <a:srgbClr val="00B0F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400" b="1" dirty="0" smtClean="0">
                <a:latin typeface="+mn-lt"/>
              </a:rPr>
              <a:t>VS2</a:t>
            </a:r>
            <a:endParaRPr lang="en-US" sz="1400" b="1" dirty="0" err="1" smtClean="0">
              <a:latin typeface="+mn-lt"/>
            </a:endParaRPr>
          </a:p>
        </p:txBody>
      </p:sp>
      <p:sp>
        <p:nvSpPr>
          <p:cNvPr id="121" name="Rounded Rectangle 120"/>
          <p:cNvSpPr/>
          <p:nvPr/>
        </p:nvSpPr>
        <p:spPr bwMode="auto">
          <a:xfrm>
            <a:off x="5950680" y="1143651"/>
            <a:ext cx="5352692" cy="4799949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25" name="Rounded Rectangle 124"/>
          <p:cNvSpPr/>
          <p:nvPr/>
        </p:nvSpPr>
        <p:spPr bwMode="auto">
          <a:xfrm>
            <a:off x="2500698" y="3673882"/>
            <a:ext cx="507533" cy="208456"/>
          </a:xfrm>
          <a:prstGeom prst="roundRect">
            <a:avLst/>
          </a:prstGeom>
          <a:solidFill>
            <a:srgbClr val="00B0F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r>
              <a:rPr lang="pt-PT" sz="1400" b="1" dirty="0" smtClean="0">
                <a:latin typeface="+mn-lt"/>
              </a:rPr>
              <a:t>VS2</a:t>
            </a:r>
            <a:endParaRPr lang="en-US" sz="1400" b="1" dirty="0" err="1" smtClean="0">
              <a:latin typeface="+mn-lt"/>
            </a:endParaRPr>
          </a:p>
        </p:txBody>
      </p:sp>
      <p:sp>
        <p:nvSpPr>
          <p:cNvPr id="126" name="Content Placeholder 1">
            <a:extLst>
              <a:ext uri="{FF2B5EF4-FFF2-40B4-BE49-F238E27FC236}">
                <a16:creationId xmlns:a16="http://schemas.microsoft.com/office/drawing/2014/main" id="{C5D78A95-C9EB-4041-866E-58EA10463B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49656" y="1282875"/>
            <a:ext cx="4664334" cy="4543114"/>
          </a:xfrm>
        </p:spPr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t-PT" sz="1800" b="1" dirty="0" smtClean="0">
                <a:solidFill>
                  <a:schemeClr val="bg2">
                    <a:lumMod val="75000"/>
                  </a:schemeClr>
                </a:solidFill>
              </a:rPr>
              <a:t>R81.10 (GA – Recommended)</a:t>
            </a:r>
            <a:endParaRPr lang="en-US" sz="1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- Code Unification (MHO, GWs)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- Full Inspection (NGTP/SNBT)</a:t>
            </a:r>
            <a:endParaRPr lang="en-US" sz="1800" dirty="0">
              <a:solidFill>
                <a:schemeClr val="tx2"/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- Dynamic Routing</a:t>
            </a:r>
            <a:endParaRPr lang="en-US" sz="1800" dirty="0">
              <a:solidFill>
                <a:schemeClr val="tx2"/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- IPv4/IPv6</a:t>
            </a:r>
            <a:endParaRPr lang="en-US" sz="1800" dirty="0">
              <a:solidFill>
                <a:schemeClr val="tx2"/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tx2"/>
                </a:solidFill>
              </a:rPr>
              <a:t>- VPN (Remote Access &amp; Site-to-Site)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</a:rPr>
              <a:t>- </a:t>
            </a:r>
            <a:r>
              <a:rPr lang="pt-PT" sz="1800" dirty="0" smtClean="0">
                <a:solidFill>
                  <a:schemeClr val="tx2"/>
                </a:solidFill>
              </a:rPr>
              <a:t>VSX 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t-PT" sz="1800" b="1" dirty="0" smtClean="0">
                <a:solidFill>
                  <a:schemeClr val="bg2">
                    <a:lumMod val="75000"/>
                  </a:schemeClr>
                </a:solidFill>
              </a:rPr>
              <a:t>R81.20 (GA)</a:t>
            </a:r>
            <a:endParaRPr lang="pt-PT" sz="1800" dirty="0" smtClean="0">
              <a:solidFill>
                <a:schemeClr val="tx2"/>
              </a:solidFill>
            </a:endParaRP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pt-PT" sz="1800" dirty="0" smtClean="0">
                <a:solidFill>
                  <a:schemeClr val="tx2"/>
                </a:solidFill>
              </a:rPr>
              <a:t>- Auto-Scaling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pt-PT" sz="1800" dirty="0" smtClean="0">
                <a:solidFill>
                  <a:schemeClr val="tx2"/>
                </a:solidFill>
              </a:rPr>
              <a:t>- MVC (Multi-Version Clustering)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pt-PT" sz="1800" dirty="0" smtClean="0">
                <a:solidFill>
                  <a:schemeClr val="tx2"/>
                </a:solidFill>
              </a:rPr>
              <a:t>- CoreXL Dynamic Balancing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pt-PT" sz="1800" dirty="0" smtClean="0">
                <a:solidFill>
                  <a:schemeClr val="tx2"/>
                </a:solidFill>
              </a:rPr>
              <a:t>- MDP (Management DataPlane Separation)</a:t>
            </a: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7011" y="878691"/>
            <a:ext cx="5107260" cy="3570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4974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05E-6 4.07407E-6 L -0.49388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9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2" b="14386"/>
          <a:stretch/>
        </p:blipFill>
        <p:spPr>
          <a:xfrm>
            <a:off x="342166" y="5418947"/>
            <a:ext cx="3556958" cy="73159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2" b="14386"/>
          <a:stretch/>
        </p:blipFill>
        <p:spPr>
          <a:xfrm>
            <a:off x="349157" y="5073600"/>
            <a:ext cx="3556958" cy="731590"/>
          </a:xfrm>
          <a:prstGeom prst="rect">
            <a:avLst/>
          </a:prstGeom>
        </p:spPr>
      </p:pic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5D78A95-C9EB-4041-866E-58EA10463B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69717" y="1516135"/>
            <a:ext cx="7855558" cy="2007165"/>
          </a:xfrm>
        </p:spPr>
        <p:txBody>
          <a:bodyPr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2"/>
                </a:solidFill>
              </a:rPr>
              <a:t>- “</a:t>
            </a:r>
            <a:r>
              <a:rPr lang="en-US" sz="2400" b="1" dirty="0">
                <a:solidFill>
                  <a:schemeClr val="tx2"/>
                </a:solidFill>
              </a:rPr>
              <a:t>Old</a:t>
            </a:r>
            <a:r>
              <a:rPr lang="en-US" sz="2400" b="1" dirty="0">
                <a:solidFill>
                  <a:schemeClr val="bg2"/>
                </a:solidFill>
              </a:rPr>
              <a:t> Appliances</a:t>
            </a:r>
            <a:r>
              <a:rPr lang="en-US" sz="2400" dirty="0">
                <a:solidFill>
                  <a:schemeClr val="bg2"/>
                </a:solidFill>
              </a:rPr>
              <a:t>” + “</a:t>
            </a:r>
            <a:r>
              <a:rPr lang="en-US" sz="2400" b="1" dirty="0">
                <a:solidFill>
                  <a:schemeClr val="tx2"/>
                </a:solidFill>
              </a:rPr>
              <a:t>New</a:t>
            </a:r>
            <a:r>
              <a:rPr lang="en-US" sz="2400" b="1" dirty="0">
                <a:solidFill>
                  <a:schemeClr val="bg2"/>
                </a:solidFill>
              </a:rPr>
              <a:t> Appliances</a:t>
            </a:r>
            <a:r>
              <a:rPr lang="en-US" sz="2400" dirty="0">
                <a:solidFill>
                  <a:schemeClr val="bg2"/>
                </a:solidFill>
              </a:rPr>
              <a:t>” -  (</a:t>
            </a:r>
            <a:r>
              <a:rPr lang="en-US" sz="2400" b="1" dirty="0">
                <a:solidFill>
                  <a:schemeClr val="tx2"/>
                </a:solidFill>
              </a:rPr>
              <a:t>Same </a:t>
            </a:r>
            <a:r>
              <a:rPr lang="en-US" sz="2400" b="1" dirty="0" smtClean="0">
                <a:solidFill>
                  <a:schemeClr val="tx2"/>
                </a:solidFill>
              </a:rPr>
              <a:t>#CPU’s</a:t>
            </a:r>
            <a:r>
              <a:rPr lang="en-US" sz="2400" dirty="0">
                <a:solidFill>
                  <a:schemeClr val="bg2"/>
                </a:solidFill>
              </a:rPr>
              <a:t>)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bg2"/>
                </a:solidFill>
              </a:rPr>
              <a:t>	- Add </a:t>
            </a:r>
            <a:r>
              <a:rPr lang="en-US" sz="1800" dirty="0">
                <a:solidFill>
                  <a:schemeClr val="bg2"/>
                </a:solidFill>
              </a:rPr>
              <a:t>new appliance models to SG when released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bg2"/>
                </a:solidFill>
              </a:rPr>
              <a:t>	- Continue </a:t>
            </a:r>
            <a:r>
              <a:rPr lang="en-US" sz="1800" dirty="0">
                <a:solidFill>
                  <a:schemeClr val="bg2"/>
                </a:solidFill>
              </a:rPr>
              <a:t>growing when current HW models are EOS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chemeClr val="bg2"/>
                </a:solidFill>
              </a:rPr>
              <a:t>	- Flexible </a:t>
            </a:r>
            <a:r>
              <a:rPr lang="en-US" sz="1800" dirty="0">
                <a:solidFill>
                  <a:schemeClr val="bg2"/>
                </a:solidFill>
              </a:rPr>
              <a:t>HW upgrades – change HW models “on the fly” (plug-and-play</a:t>
            </a:r>
            <a:r>
              <a:rPr lang="en-US" sz="1800" dirty="0" smtClean="0">
                <a:solidFill>
                  <a:schemeClr val="bg2"/>
                </a:solidFill>
              </a:rPr>
              <a:t>)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612944" y="978854"/>
            <a:ext cx="6281960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Investment protection with Maestro </a:t>
            </a: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269267" y="214699"/>
            <a:ext cx="5800482" cy="560940"/>
          </a:xfrm>
        </p:spPr>
        <p:txBody>
          <a:bodyPr/>
          <a:lstStyle/>
          <a:p>
            <a:r>
              <a:rPr lang="pt-PT" dirty="0" smtClean="0"/>
              <a:t>Mix &amp; Match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239405" y="3775859"/>
            <a:ext cx="3736978" cy="165556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38" y="3067046"/>
            <a:ext cx="3736978" cy="18909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4688" y="2856556"/>
            <a:ext cx="3766594" cy="1052181"/>
            <a:chOff x="987213" y="3634227"/>
            <a:chExt cx="3333757" cy="11610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64688" y="2509033"/>
            <a:ext cx="3766594" cy="1029779"/>
            <a:chOff x="987213" y="3634227"/>
            <a:chExt cx="3333757" cy="116105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85"/>
            <a:stretch/>
          </p:blipFill>
          <p:spPr>
            <a:xfrm>
              <a:off x="1122874" y="3634227"/>
              <a:ext cx="3148211" cy="113923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7" b="13954"/>
            <a:stretch/>
          </p:blipFill>
          <p:spPr>
            <a:xfrm>
              <a:off x="987213" y="4440632"/>
              <a:ext cx="3333757" cy="354649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265779" y="1975762"/>
            <a:ext cx="3694922" cy="108469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265779" y="1557981"/>
            <a:ext cx="3694922" cy="1084697"/>
          </a:xfrm>
          <a:prstGeom prst="rect">
            <a:avLst/>
          </a:prstGeom>
        </p:spPr>
      </p:pic>
      <p:pic>
        <p:nvPicPr>
          <p:cNvPr id="4098" name="Picture 2" descr="Appliance Support Lifecycle Diagr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08" y="3550157"/>
            <a:ext cx="4538600" cy="270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30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8" y="1085785"/>
            <a:ext cx="4578061" cy="277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Carlos Martins | Check Point Portugal</a:t>
            </a:r>
            <a:endParaRPr lang="en-US" dirty="0"/>
          </a:p>
          <a:p>
            <a:r>
              <a:rPr lang="en-US" dirty="0" smtClean="0"/>
              <a:t>31.05.2023</a:t>
            </a:r>
            <a:endParaRPr lang="en-US" dirty="0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8"/>
          <p:cNvSpPr txBox="1">
            <a:spLocks/>
          </p:cNvSpPr>
          <p:nvPr/>
        </p:nvSpPr>
        <p:spPr bwMode="auto">
          <a:xfrm>
            <a:off x="1751414" y="1720862"/>
            <a:ext cx="4414419" cy="130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4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Tx/>
              <a:buNone/>
              <a:defRPr lang="en-US" sz="4000" b="1" i="0" u="none" strike="noStrike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  <a:spcAft>
                <a:spcPts val="0"/>
              </a:spcAft>
              <a:buSzPts val="1400"/>
            </a:pPr>
            <a:r>
              <a:rPr lang="en-US" sz="4400" kern="0" dirty="0" smtClean="0"/>
              <a:t>Hyperscale </a:t>
            </a:r>
          </a:p>
          <a:p>
            <a:pPr algn="ctr">
              <a:lnSpc>
                <a:spcPct val="85000"/>
              </a:lnSpc>
              <a:spcAft>
                <a:spcPts val="0"/>
              </a:spcAft>
              <a:buSzPts val="1400"/>
            </a:pPr>
            <a:r>
              <a:rPr lang="en-US" sz="4400" kern="0" dirty="0" smtClean="0"/>
              <a:t>Security</a:t>
            </a:r>
            <a:endParaRPr lang="en-US" sz="4400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34" y="2124939"/>
            <a:ext cx="1155696" cy="1576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44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67" y="214699"/>
            <a:ext cx="5800482" cy="560940"/>
          </a:xfrm>
        </p:spPr>
        <p:txBody>
          <a:bodyPr/>
          <a:lstStyle/>
          <a:p>
            <a:r>
              <a:rPr lang="pt-PT" dirty="0" smtClean="0"/>
              <a:t>Auto-Scaling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 bwMode="auto">
          <a:xfrm>
            <a:off x="10218607" y="1775942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10272486" y="2590443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10272486" y="2461950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120"/>
          <p:cNvSpPr/>
          <p:nvPr/>
        </p:nvSpPr>
        <p:spPr bwMode="auto">
          <a:xfrm>
            <a:off x="10272486" y="232393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0218607" y="2991044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10272486" y="3805545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10272486" y="367705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0272486" y="354855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 bwMode="auto">
          <a:xfrm>
            <a:off x="10272486" y="3420066"/>
            <a:ext cx="440882" cy="111512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36" name="Rectangle 135"/>
          <p:cNvSpPr/>
          <p:nvPr/>
        </p:nvSpPr>
        <p:spPr bwMode="auto">
          <a:xfrm>
            <a:off x="10218607" y="4216711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 bwMode="auto">
          <a:xfrm>
            <a:off x="10272486" y="5031212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10272486" y="4902719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10272486" y="4774226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10272486" y="4645733"/>
            <a:ext cx="440882" cy="111512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10218607" y="5385483"/>
            <a:ext cx="548640" cy="987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/>
          <p:cNvSpPr/>
          <p:nvPr/>
        </p:nvSpPr>
        <p:spPr bwMode="auto">
          <a:xfrm>
            <a:off x="10272486" y="6199984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10272486" y="6071491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10272486" y="5942998"/>
            <a:ext cx="440882" cy="111512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Box 145"/>
          <p:cNvSpPr txBox="1"/>
          <p:nvPr/>
        </p:nvSpPr>
        <p:spPr bwMode="auto">
          <a:xfrm>
            <a:off x="10144915" y="1372835"/>
            <a:ext cx="69602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1124828" y="5446299"/>
            <a:ext cx="4125403" cy="97306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5992240" y="4308755"/>
            <a:ext cx="4125403" cy="97306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5960340" y="3109362"/>
            <a:ext cx="4125403" cy="97306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0" b="14385"/>
          <a:stretch/>
        </p:blipFill>
        <p:spPr>
          <a:xfrm>
            <a:off x="5950815" y="1796076"/>
            <a:ext cx="4125403" cy="97306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178279" y="2108668"/>
            <a:ext cx="537028" cy="2796081"/>
            <a:chOff x="7178279" y="2108668"/>
            <a:chExt cx="537028" cy="2796081"/>
          </a:xfrm>
        </p:grpSpPr>
        <p:sp>
          <p:nvSpPr>
            <p:cNvPr id="154" name="Diagonal Stripe 153"/>
            <p:cNvSpPr/>
            <p:nvPr/>
          </p:nvSpPr>
          <p:spPr bwMode="auto">
            <a:xfrm>
              <a:off x="7285080" y="2108668"/>
              <a:ext cx="430227" cy="663633"/>
            </a:xfrm>
            <a:prstGeom prst="diagStripe">
              <a:avLst>
                <a:gd name="adj" fmla="val 2021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</a:pPr>
              <a:endParaRPr lang="en-US" sz="2400" dirty="0">
                <a:solidFill>
                  <a:srgbClr val="4D4D4F"/>
                </a:solidFill>
                <a:latin typeface="Calibri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178279" y="2241436"/>
              <a:ext cx="449943" cy="2663313"/>
              <a:chOff x="7178279" y="2241436"/>
              <a:chExt cx="449943" cy="2663313"/>
            </a:xfrm>
          </p:grpSpPr>
          <p:sp>
            <p:nvSpPr>
              <p:cNvPr id="152" name="Down Arrow 151"/>
              <p:cNvSpPr/>
              <p:nvPr/>
            </p:nvSpPr>
            <p:spPr bwMode="auto">
              <a:xfrm>
                <a:off x="7178279" y="2241436"/>
                <a:ext cx="449943" cy="2662401"/>
              </a:xfrm>
              <a:prstGeom prst="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72183E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 bwMode="auto">
              <a:xfrm rot="16200000">
                <a:off x="6818254" y="4172749"/>
                <a:ext cx="1156223" cy="3077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72183E"/>
                  </a:buClr>
                  <a:buSzPct val="65000"/>
                  <a:buFont typeface="Wingdings" pitchFamily="2" charset="2"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Connection B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381479" y="2108668"/>
            <a:ext cx="449943" cy="1562693"/>
            <a:chOff x="7381479" y="2108668"/>
            <a:chExt cx="449943" cy="1562693"/>
          </a:xfrm>
        </p:grpSpPr>
        <p:sp>
          <p:nvSpPr>
            <p:cNvPr id="153" name="Down Arrow 152"/>
            <p:cNvSpPr/>
            <p:nvPr/>
          </p:nvSpPr>
          <p:spPr bwMode="auto">
            <a:xfrm>
              <a:off x="7381479" y="2108668"/>
              <a:ext cx="449943" cy="1557433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TextBox 156"/>
            <p:cNvSpPr txBox="1"/>
            <p:nvPr/>
          </p:nvSpPr>
          <p:spPr bwMode="auto">
            <a:xfrm rot="16200000">
              <a:off x="7013915" y="2932697"/>
              <a:ext cx="1169550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Connection A</a:t>
              </a:r>
            </a:p>
          </p:txBody>
        </p:sp>
      </p:grpSp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5860877" y="538178"/>
            <a:ext cx="4211066" cy="11514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1F668C2E-66D8-A2D4-6C1C-BA475859B5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9"/>
          <a:stretch/>
        </p:blipFill>
        <p:spPr>
          <a:xfrm>
            <a:off x="5886467" y="160200"/>
            <a:ext cx="4211066" cy="1151400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 bwMode="auto">
          <a:xfrm>
            <a:off x="486835" y="1596021"/>
            <a:ext cx="481209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pt-PT" sz="2000" b="1" dirty="0" smtClean="0">
                <a:solidFill>
                  <a:schemeClr val="tx2"/>
                </a:solidFill>
                <a:latin typeface="Calibri"/>
              </a:rPr>
              <a:t>Based on defined performance thresholds</a:t>
            </a:r>
          </a:p>
        </p:txBody>
      </p:sp>
      <p:sp>
        <p:nvSpPr>
          <p:cNvPr id="161" name="TextBox 160"/>
          <p:cNvSpPr txBox="1"/>
          <p:nvPr/>
        </p:nvSpPr>
        <p:spPr bwMode="auto">
          <a:xfrm>
            <a:off x="1338305" y="4985373"/>
            <a:ext cx="366240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Unassigned Appliance (Pool)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TextBox 164"/>
          <p:cNvSpPr txBox="1"/>
          <p:nvPr/>
        </p:nvSpPr>
        <p:spPr bwMode="auto">
          <a:xfrm>
            <a:off x="606452" y="2093699"/>
            <a:ext cx="3301959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lang="pt-PT" sz="2000" b="1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CPU Usage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lang="pt-PT" sz="2000" b="1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Number of Connections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Arial" panose="020B0604020202020204" pitchFamily="34" charset="0"/>
              <a:buChar char="•"/>
              <a:tabLst/>
              <a:defRPr/>
            </a:pPr>
            <a:r>
              <a:rPr lang="pt-PT" sz="2000" b="1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Throughput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10272485" y="2181681"/>
            <a:ext cx="440882" cy="111512"/>
          </a:xfrm>
          <a:prstGeom prst="rect">
            <a:avLst/>
          </a:prstGeom>
          <a:solidFill>
            <a:srgbClr val="FFC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72183E"/>
              </a:buClr>
              <a:buSzPct val="115000"/>
            </a:pPr>
            <a:endParaRPr lang="en-US" sz="2400" dirty="0">
              <a:solidFill>
                <a:srgbClr val="4D4D4F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31297" y="1925310"/>
            <a:ext cx="1152083" cy="2846416"/>
            <a:chOff x="10731297" y="1801019"/>
            <a:chExt cx="1152083" cy="2846416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0731297" y="2179763"/>
              <a:ext cx="917006" cy="1918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7" name="TextBox 166"/>
            <p:cNvSpPr txBox="1"/>
            <p:nvPr/>
          </p:nvSpPr>
          <p:spPr bwMode="auto">
            <a:xfrm>
              <a:off x="10743722" y="1858685"/>
              <a:ext cx="1123896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   50%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11305670" y="1801019"/>
              <a:ext cx="0" cy="30777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10743722" y="3430415"/>
              <a:ext cx="917006" cy="1918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0" name="TextBox 169"/>
            <p:cNvSpPr txBox="1"/>
            <p:nvPr/>
          </p:nvSpPr>
          <p:spPr bwMode="auto">
            <a:xfrm>
              <a:off x="10756147" y="3109337"/>
              <a:ext cx="1123896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   50%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1" name="Straight Arrow Connector 170"/>
            <p:cNvCxnSpPr/>
            <p:nvPr/>
          </p:nvCxnSpPr>
          <p:spPr bwMode="auto">
            <a:xfrm flipV="1">
              <a:off x="11318095" y="3051671"/>
              <a:ext cx="0" cy="30777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10747059" y="4645517"/>
              <a:ext cx="917006" cy="1918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3" name="TextBox 172"/>
            <p:cNvSpPr txBox="1"/>
            <p:nvPr/>
          </p:nvSpPr>
          <p:spPr bwMode="auto">
            <a:xfrm>
              <a:off x="10759484" y="4324439"/>
              <a:ext cx="1123896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CPU    50%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 bwMode="auto">
            <a:xfrm flipV="1">
              <a:off x="11321432" y="4266773"/>
              <a:ext cx="0" cy="30777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6958247" y="2103025"/>
            <a:ext cx="725715" cy="4003878"/>
            <a:chOff x="6968140" y="2098383"/>
            <a:chExt cx="725715" cy="4003878"/>
          </a:xfrm>
        </p:grpSpPr>
        <p:sp>
          <p:nvSpPr>
            <p:cNvPr id="175" name="Down Arrow 174"/>
            <p:cNvSpPr/>
            <p:nvPr/>
          </p:nvSpPr>
          <p:spPr bwMode="auto">
            <a:xfrm>
              <a:off x="6968140" y="2435444"/>
              <a:ext cx="449943" cy="3666817"/>
            </a:xfrm>
            <a:prstGeom prst="downArrow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Diagonal Stripe 175"/>
            <p:cNvSpPr/>
            <p:nvPr/>
          </p:nvSpPr>
          <p:spPr bwMode="auto">
            <a:xfrm>
              <a:off x="7084255" y="2098383"/>
              <a:ext cx="609600" cy="663633"/>
            </a:xfrm>
            <a:prstGeom prst="diagStripe">
              <a:avLst/>
            </a:prstGeom>
            <a:solidFill>
              <a:schemeClr val="accent1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TextBox 176"/>
            <p:cNvSpPr txBox="1"/>
            <p:nvPr/>
          </p:nvSpPr>
          <p:spPr bwMode="auto">
            <a:xfrm rot="16200000">
              <a:off x="6607578" y="5113864"/>
              <a:ext cx="1162040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Connection C</a:t>
              </a:r>
            </a:p>
          </p:txBody>
        </p:sp>
      </p:grpSp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sp>
        <p:nvSpPr>
          <p:cNvPr id="179" name="TextBox 178"/>
          <p:cNvSpPr txBox="1"/>
          <p:nvPr/>
        </p:nvSpPr>
        <p:spPr bwMode="auto">
          <a:xfrm>
            <a:off x="6424549" y="5505423"/>
            <a:ext cx="3297781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pt-PT" sz="2000" b="1" dirty="0" smtClean="0">
                <a:solidFill>
                  <a:srgbClr val="FFC000"/>
                </a:solidFill>
                <a:latin typeface="Calibri"/>
              </a:rPr>
              <a:t>Wait between 8 to 10 min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78800" y="3408455"/>
            <a:ext cx="3806045" cy="2343689"/>
            <a:chOff x="1038162" y="3431471"/>
            <a:chExt cx="3806045" cy="2343689"/>
          </a:xfrm>
        </p:grpSpPr>
        <p:sp>
          <p:nvSpPr>
            <p:cNvPr id="180" name="TextBox 179"/>
            <p:cNvSpPr txBox="1"/>
            <p:nvPr/>
          </p:nvSpPr>
          <p:spPr bwMode="auto">
            <a:xfrm>
              <a:off x="1038162" y="3431471"/>
              <a:ext cx="3806045" cy="10156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tabLst/>
                <a:defRPr/>
              </a:pPr>
              <a:r>
                <a:rPr lang="pt-PT" sz="2000" b="1" dirty="0" smtClean="0">
                  <a:solidFill>
                    <a:schemeClr val="bg1"/>
                  </a:solidFill>
                  <a:latin typeface="Calibri"/>
                </a:rPr>
                <a:t>Load is distributed automatically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tabLst/>
                <a:defRPr/>
              </a:pPr>
              <a:r>
                <a:rPr kumimoji="0" lang="pt-PT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Zero Downtime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tabLst/>
                <a:defRPr/>
              </a:pPr>
              <a:r>
                <a:rPr lang="pt-PT" sz="2000" b="1" dirty="0" smtClean="0">
                  <a:solidFill>
                    <a:schemeClr val="bg1"/>
                  </a:solidFill>
                  <a:latin typeface="Calibri"/>
                </a:rPr>
                <a:t>Effortless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6860" y="4452195"/>
              <a:ext cx="3797346" cy="132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2886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6082E-6 3.7037E-6 L 0.40153 0.008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61" grpId="0"/>
      <p:bldP spid="166" grpId="0" animBg="1"/>
      <p:bldP spid="179" grpId="0"/>
      <p:bldP spid="179" grpId="1"/>
      <p:bldP spid="17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67" y="214699"/>
            <a:ext cx="5800482" cy="560940"/>
          </a:xfrm>
        </p:spPr>
        <p:txBody>
          <a:bodyPr/>
          <a:lstStyle/>
          <a:p>
            <a:r>
              <a:rPr lang="pt-PT" dirty="0" smtClean="0"/>
              <a:t>Auto-Scaling (</a:t>
            </a:r>
            <a:r>
              <a:rPr lang="pt-PT" dirty="0">
                <a:solidFill>
                  <a:schemeClr val="bg2"/>
                </a:solidFill>
              </a:rPr>
              <a:t>v</a:t>
            </a:r>
            <a:r>
              <a:rPr lang="pt-PT" dirty="0" smtClean="0">
                <a:solidFill>
                  <a:schemeClr val="bg2"/>
                </a:solidFill>
              </a:rPr>
              <a:t>ideo</a:t>
            </a:r>
            <a:r>
              <a:rPr lang="pt-PT" dirty="0" smtClean="0"/>
              <a:t>)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" name="Maestro_VideoC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30" y="775639"/>
            <a:ext cx="10290700" cy="554073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7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8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266" y="214699"/>
            <a:ext cx="7070647" cy="560940"/>
          </a:xfrm>
        </p:spPr>
        <p:txBody>
          <a:bodyPr/>
          <a:lstStyle/>
          <a:p>
            <a:r>
              <a:rPr lang="pt-PT" dirty="0" smtClean="0"/>
              <a:t>Maestro Hyperscale - </a:t>
            </a:r>
            <a:r>
              <a:rPr lang="pt-PT" dirty="0" smtClean="0">
                <a:solidFill>
                  <a:schemeClr val="bg2"/>
                </a:solidFill>
              </a:rPr>
              <a:t>Roadmap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7"/>
          <p:cNvSpPr>
            <a:spLocks noGrp="1"/>
          </p:cNvSpPr>
          <p:nvPr>
            <p:ph sz="half" idx="4294967295"/>
          </p:nvPr>
        </p:nvSpPr>
        <p:spPr>
          <a:xfrm>
            <a:off x="615861" y="1374953"/>
            <a:ext cx="5727234" cy="4889652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R81.20 main Maestro features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Dynamic balancing for Maestro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Balancing cores utilization in SP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Fast Policy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reduce the policy installation form &gt;10 min to seconds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Fast Forwarding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accelerate trusted traffic upon match of policy rule at the mho level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Connection upgrade / MVC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Zero downtime of the upgrade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MDPS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Data plane separation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bg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Auto scale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Shifting GWs between SGs based on utilization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6545315" y="1374952"/>
            <a:ext cx="5116671" cy="488965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buChar char="•"/>
              <a:defRPr lang="en-US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7548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04088" indent="-155448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05256" indent="-155448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lang="en-US" sz="160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u="sng" kern="0" dirty="0"/>
              <a:t>R82 main Maestro features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Automation (API Improvement)</a:t>
            </a:r>
          </a:p>
          <a:p>
            <a:pPr marL="0" indent="0">
              <a:spcBef>
                <a:spcPts val="0"/>
              </a:spcBef>
              <a:buNone/>
            </a:pP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VXLAN (VTEP)</a:t>
            </a:r>
          </a:p>
          <a:p>
            <a:pPr marL="0" indent="0">
              <a:spcBef>
                <a:spcPts val="0"/>
              </a:spcBef>
              <a:buNone/>
            </a:pP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SD-WAN</a:t>
            </a:r>
          </a:p>
          <a:p>
            <a:pPr marL="0" indent="0">
              <a:spcBef>
                <a:spcPts val="0"/>
              </a:spcBef>
              <a:buNone/>
            </a:pP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Cloud MGMT Support (Smart-1 Cloud)</a:t>
            </a:r>
          </a:p>
          <a:p>
            <a:pPr marL="0" indent="0">
              <a:spcBef>
                <a:spcPts val="0"/>
              </a:spcBef>
              <a:buNone/>
            </a:pPr>
            <a:endParaRPr lang="pt-PT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PT" sz="2000" dirty="0" smtClean="0">
                <a:solidFill>
                  <a:schemeClr val="accent1">
                    <a:lumMod val="75000"/>
                  </a:schemeClr>
                </a:solidFill>
              </a:rPr>
              <a:t>VSX-Next (Abstraction from the MGT platform -&gt; API Driven)</a:t>
            </a: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3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Simplicity &amp; Operational Efficiency</a:t>
            </a:r>
            <a:endParaRPr lang="en-US" dirty="0"/>
          </a:p>
          <a:p>
            <a:r>
              <a:rPr lang="en-US" dirty="0" smtClean="0"/>
              <a:t>Low Risk </a:t>
            </a:r>
          </a:p>
          <a:p>
            <a:pPr lvl="1"/>
            <a:r>
              <a:rPr lang="en-US" dirty="0" smtClean="0"/>
              <a:t>Grow without downtime</a:t>
            </a:r>
          </a:p>
          <a:p>
            <a:pPr lvl="1"/>
            <a:r>
              <a:rPr lang="pt-PT" dirty="0" smtClean="0"/>
              <a:t>Investment Protection</a:t>
            </a:r>
            <a:endParaRPr lang="en-US" dirty="0"/>
          </a:p>
          <a:p>
            <a:r>
              <a:rPr lang="en-US" dirty="0" smtClean="0"/>
              <a:t>Modular Scalability</a:t>
            </a:r>
          </a:p>
          <a:p>
            <a:pPr lvl="1"/>
            <a:r>
              <a:rPr lang="pt-PT" dirty="0" smtClean="0"/>
              <a:t>Grow in steps (Big, Medium, Small)</a:t>
            </a:r>
          </a:p>
          <a:p>
            <a:r>
              <a:rPr lang="pt-PT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Adaptable to any business!!!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8300" y="1985319"/>
            <a:ext cx="3372166" cy="233435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75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 smtClean="0"/>
              <a:t>Thank You!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71625" y="2852848"/>
            <a:ext cx="1914526" cy="962246"/>
          </a:xfrm>
        </p:spPr>
        <p:txBody>
          <a:bodyPr/>
          <a:lstStyle/>
          <a:p>
            <a:r>
              <a:rPr lang="pt-PT" sz="4400" dirty="0" smtClean="0">
                <a:solidFill>
                  <a:schemeClr val="tx2"/>
                </a:solidFill>
              </a:rPr>
              <a:t>Q&amp;A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42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8B7908FD-A183-223D-E797-84304B22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A5F22E-F566-E667-7BC3-8E1193BB8C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224" y="1915983"/>
            <a:ext cx="7906069" cy="1605139"/>
          </a:xfrm>
        </p:spPr>
        <p:txBody>
          <a:bodyPr/>
          <a:lstStyle/>
          <a:p>
            <a:pPr marL="0" indent="0">
              <a:buNone/>
            </a:pPr>
            <a:r>
              <a:rPr lang="pt-PT" sz="3600" b="1" dirty="0" smtClean="0"/>
              <a:t>Unique, Adaptable &amp; More Scalable Security solution in the industry</a:t>
            </a:r>
            <a:endParaRPr lang="pt-PT" sz="3600" dirty="0" smtClean="0"/>
          </a:p>
          <a:p>
            <a:pPr lvl="1"/>
            <a:endParaRPr lang="en-US" sz="3600" dirty="0"/>
          </a:p>
          <a:p>
            <a:endParaRPr lang="en-US" sz="3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8A619BD-263E-1FA8-0F03-BD706484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24" y="978802"/>
            <a:ext cx="10288587" cy="707289"/>
          </a:xfrm>
        </p:spPr>
        <p:txBody>
          <a:bodyPr/>
          <a:lstStyle/>
          <a:p>
            <a:r>
              <a:rPr lang="en-US" sz="3600" b="1" dirty="0"/>
              <a:t>Agenda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6CA3775-7AED-A74D-8E76-6564E5D688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88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B70554E1-E437-6C3A-6F47-AA231CF1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EA49A47-4A8A-C7ED-8251-517B3DB1F9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805CC21-A7E1-6672-4F88-E0CFEF5A2D28}"/>
              </a:ext>
            </a:extLst>
          </p:cNvPr>
          <p:cNvSpPr txBox="1">
            <a:spLocks/>
          </p:cNvSpPr>
          <p:nvPr/>
        </p:nvSpPr>
        <p:spPr bwMode="white">
          <a:xfrm>
            <a:off x="412045" y="894370"/>
            <a:ext cx="6020839" cy="51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400"/>
              <a:buFont typeface="Arial" panose="020B0604020202020204" pitchFamily="34" charset="0"/>
              <a:buNone/>
              <a:defRPr lang="en-US" sz="4000" b="1" i="0" u="none" strike="noStrike" cap="all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37136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1600" baseline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PT" kern="0" dirty="0" smtClean="0">
                <a:solidFill>
                  <a:schemeClr val="tx2"/>
                </a:solidFill>
              </a:rPr>
              <a:t>DC traffic demand</a:t>
            </a:r>
            <a:endParaRPr lang="pt-PT" kern="0" dirty="0">
              <a:solidFill>
                <a:schemeClr val="tx2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34AFBD9-6B87-46C7-5AEF-FB747977DD8B}"/>
              </a:ext>
            </a:extLst>
          </p:cNvPr>
          <p:cNvSpPr txBox="1">
            <a:spLocks/>
          </p:cNvSpPr>
          <p:nvPr/>
        </p:nvSpPr>
        <p:spPr bwMode="white">
          <a:xfrm>
            <a:off x="482514" y="255414"/>
            <a:ext cx="7153962" cy="63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None/>
              <a:defRPr lang="en-US" sz="3000" b="0" i="0" u="none" strike="noStrike" cap="all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371360" indent="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1600" baseline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TRENDS</a:t>
            </a:r>
            <a:endParaRPr lang="en-US" b="1" kern="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037426" y="2103844"/>
            <a:ext cx="4072597" cy="11077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883" tIns="60941" rIns="121883" bIns="6094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Traffic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E45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DOUBLES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45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E457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3 years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616796" y="4124946"/>
            <a:ext cx="4202152" cy="1495330"/>
            <a:chOff x="4405815" y="3552743"/>
            <a:chExt cx="4202152" cy="1495330"/>
          </a:xfrm>
        </p:grpSpPr>
        <p:sp>
          <p:nvSpPr>
            <p:cNvPr id="13" name="Up Arrow 12"/>
            <p:cNvSpPr/>
            <p:nvPr/>
          </p:nvSpPr>
          <p:spPr bwMode="auto">
            <a:xfrm>
              <a:off x="7849517" y="3753625"/>
              <a:ext cx="758450" cy="1102154"/>
            </a:xfrm>
            <a:prstGeom prst="upArrow">
              <a:avLst>
                <a:gd name="adj1" fmla="val 50000"/>
                <a:gd name="adj2" fmla="val 81187"/>
              </a:avLst>
            </a:prstGeom>
            <a:solidFill>
              <a:schemeClr val="accent1"/>
            </a:solidFill>
            <a:ln>
              <a:noFill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72183E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405815" y="3552743"/>
              <a:ext cx="4168060" cy="14953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none" lIns="121883" tIns="60941" rIns="121883" bIns="60941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E4578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25%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03801" y="5451426"/>
            <a:ext cx="2416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Year Over Year</a:t>
            </a:r>
            <a:endParaRPr kumimoji="0" lang="en-US" sz="700" b="1" i="1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3127" y="3787689"/>
            <a:ext cx="4041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Our Networks Grow up to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73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pt-PT" dirty="0" smtClean="0"/>
              <a:t>Demand for growth (trend)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976" y="995749"/>
            <a:ext cx="78390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07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pt-PT" dirty="0" smtClean="0"/>
              <a:t>Hyperscale DC growth (trend)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08" y="1049991"/>
            <a:ext cx="8827285" cy="53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0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6936"/>
          <a:stretch/>
        </p:blipFill>
        <p:spPr>
          <a:xfrm>
            <a:off x="0" y="8389"/>
            <a:ext cx="12188825" cy="6858000"/>
          </a:xfrm>
          <a:prstGeom prst="rect">
            <a:avLst/>
          </a:prstGeom>
        </p:spPr>
      </p:pic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914400"/>
          </a:xfrm>
        </p:spPr>
        <p:txBody>
          <a:bodyPr/>
          <a:lstStyle/>
          <a:p>
            <a:r>
              <a:rPr lang="pt-PT" b="1" dirty="0" smtClean="0"/>
              <a:t>IMAGINE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5649369" y="1704991"/>
            <a:ext cx="6539456" cy="4508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1997" tIns="60939" rIns="71997" bIns="60939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>
              <a:lnSpc>
                <a:spcPts val="3199"/>
              </a:lnSpc>
              <a:spcBef>
                <a:spcPts val="0"/>
              </a:spcBef>
              <a:spcAft>
                <a:spcPts val="3000"/>
              </a:spcAft>
              <a:buClr>
                <a:srgbClr val="72183E"/>
              </a:buClr>
              <a:defRPr/>
            </a:pPr>
            <a:r>
              <a:rPr lang="en-US" sz="2700" b="1" dirty="0">
                <a:solidFill>
                  <a:schemeClr val="tx2"/>
                </a:solidFill>
              </a:rPr>
              <a:t>A Security solution </a:t>
            </a:r>
            <a:r>
              <a:rPr lang="en-US" sz="2700" b="1" dirty="0" smtClean="0">
                <a:solidFill>
                  <a:schemeClr val="tx2"/>
                </a:solidFill>
              </a:rPr>
              <a:t>that:</a:t>
            </a:r>
            <a:endParaRPr lang="en-US" sz="2700" b="1" dirty="0">
              <a:solidFill>
                <a:schemeClr val="tx2"/>
              </a:solidFill>
            </a:endParaRPr>
          </a:p>
          <a:p>
            <a:pPr marL="457200" lvl="0" indent="-457200">
              <a:lnSpc>
                <a:spcPts val="3199"/>
              </a:lnSpc>
              <a:spcBef>
                <a:spcPts val="0"/>
              </a:spcBef>
              <a:spcAft>
                <a:spcPts val="3000"/>
              </a:spcAft>
              <a:buClr>
                <a:srgbClr val="72183E"/>
              </a:buClr>
              <a:buFont typeface="Arial" panose="020B0604020202020204" pitchFamily="34" charset="0"/>
              <a:buChar char="•"/>
              <a:defRPr/>
            </a:pPr>
            <a:r>
              <a:rPr lang="en-US" sz="2700" b="1" dirty="0" err="1" smtClean="0"/>
              <a:t>Addesses</a:t>
            </a:r>
            <a:r>
              <a:rPr lang="en-US" sz="2700" b="1" dirty="0" smtClean="0"/>
              <a:t> businesses </a:t>
            </a:r>
            <a:r>
              <a:rPr lang="en-US" sz="2700" b="1" dirty="0"/>
              <a:t>of ALL SIZES </a:t>
            </a:r>
          </a:p>
          <a:p>
            <a:pPr marL="457200" indent="-457200">
              <a:lnSpc>
                <a:spcPts val="3199"/>
              </a:lnSpc>
              <a:spcBef>
                <a:spcPts val="0"/>
              </a:spcBef>
              <a:spcAft>
                <a:spcPts val="3000"/>
              </a:spcAft>
              <a:buClr>
                <a:srgbClr val="72183E"/>
              </a:buClr>
              <a:buFont typeface="Arial" panose="020B0604020202020204" pitchFamily="34" charset="0"/>
              <a:buChar char="•"/>
              <a:defRPr/>
            </a:pPr>
            <a:r>
              <a:rPr lang="en-US" sz="2700" b="1" dirty="0"/>
              <a:t>Scalability - Easily scale more gateways </a:t>
            </a:r>
          </a:p>
          <a:p>
            <a:pPr marL="457200" lvl="0" indent="-457200">
              <a:lnSpc>
                <a:spcPts val="3199"/>
              </a:lnSpc>
              <a:spcBef>
                <a:spcPts val="0"/>
              </a:spcBef>
              <a:spcAft>
                <a:spcPts val="3000"/>
              </a:spcAft>
              <a:buClr>
                <a:srgbClr val="72183E"/>
              </a:buClr>
              <a:buFont typeface="Arial" panose="020B0604020202020204" pitchFamily="34" charset="0"/>
              <a:buChar char="•"/>
              <a:defRPr/>
            </a:pPr>
            <a:r>
              <a:rPr lang="en-US" sz="2700" b="1" dirty="0"/>
              <a:t>Resiliency </a:t>
            </a:r>
            <a:r>
              <a:rPr lang="en-US" sz="2700" b="1" dirty="0" smtClean="0"/>
              <a:t>– Fully Redundant </a:t>
            </a:r>
            <a:endParaRPr lang="en-US" sz="2700" b="1" dirty="0"/>
          </a:p>
          <a:p>
            <a:pPr marL="457200" lvl="0" indent="-457200">
              <a:lnSpc>
                <a:spcPts val="3199"/>
              </a:lnSpc>
              <a:spcBef>
                <a:spcPts val="0"/>
              </a:spcBef>
              <a:spcAft>
                <a:spcPts val="3000"/>
              </a:spcAft>
              <a:buClr>
                <a:srgbClr val="72183E"/>
              </a:buClr>
              <a:buFont typeface="Arial" panose="020B0604020202020204" pitchFamily="34" charset="0"/>
              <a:buChar char="•"/>
              <a:defRPr/>
            </a:pPr>
            <a:r>
              <a:rPr lang="en-US" sz="2700" b="1" dirty="0" smtClean="0"/>
              <a:t>High Availability </a:t>
            </a:r>
            <a:r>
              <a:rPr lang="en-US" sz="2700" b="1" dirty="0"/>
              <a:t>- No downtime </a:t>
            </a:r>
          </a:p>
          <a:p>
            <a:pPr marL="457200" lvl="0" indent="-457200">
              <a:lnSpc>
                <a:spcPts val="3199"/>
              </a:lnSpc>
              <a:spcBef>
                <a:spcPts val="0"/>
              </a:spcBef>
              <a:buClr>
                <a:srgbClr val="72183E"/>
              </a:buClr>
              <a:buFont typeface="Arial" panose="020B0604020202020204" pitchFamily="34" charset="0"/>
              <a:buChar char="•"/>
              <a:defRPr/>
            </a:pPr>
            <a:r>
              <a:rPr lang="en-US" sz="2700" b="1" dirty="0"/>
              <a:t>Maximizing </a:t>
            </a:r>
            <a:r>
              <a:rPr lang="en-US" sz="2700" b="1" dirty="0" smtClean="0"/>
              <a:t>cost-efficiency (full active)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70419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B70554E1-E437-6C3A-6F47-AA231CF1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  <a:endParaRPr lang="en-US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EA49A47-4A8A-C7ED-8251-517B3DB1F9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05CC21-A7E1-6672-4F88-E0CFEF5A2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045" y="894370"/>
            <a:ext cx="8619892" cy="3027783"/>
          </a:xfrm>
        </p:spPr>
        <p:txBody>
          <a:bodyPr/>
          <a:lstStyle/>
          <a:p>
            <a:r>
              <a:rPr lang="pt-PT" dirty="0" smtClean="0">
                <a:solidFill>
                  <a:schemeClr val="tx2"/>
                </a:solidFill>
              </a:rPr>
              <a:t>Check Point Maestro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AFBD9-6B87-46C7-5AEF-FB747977DD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514" y="255414"/>
            <a:ext cx="7153962" cy="891075"/>
          </a:xfrm>
        </p:spPr>
        <p:txBody>
          <a:bodyPr/>
          <a:lstStyle/>
          <a:p>
            <a:r>
              <a:rPr lang="en-US" dirty="0" smtClean="0"/>
              <a:t>Hyperscale technical solution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67694" y="2105500"/>
            <a:ext cx="2976924" cy="3495242"/>
            <a:chOff x="1438510" y="1658021"/>
            <a:chExt cx="2976924" cy="34952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721018-CC07-4227-8AF4-378C769AF588}"/>
                </a:ext>
              </a:extLst>
            </p:cNvPr>
            <p:cNvSpPr txBox="1"/>
            <p:nvPr/>
          </p:nvSpPr>
          <p:spPr bwMode="auto">
            <a:xfrm>
              <a:off x="1461977" y="1658021"/>
              <a:ext cx="2920834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Security at Hyperscale</a:t>
              </a: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438510" y="2176339"/>
              <a:ext cx="2976924" cy="2976924"/>
              <a:chOff x="474627" y="1606372"/>
              <a:chExt cx="4290806" cy="4290806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474627" y="1606372"/>
                <a:ext cx="4290806" cy="4290806"/>
              </a:xfrm>
              <a:prstGeom prst="ellipse">
                <a:avLst/>
              </a:prstGeom>
              <a:solidFill>
                <a:srgbClr val="E4E4E4">
                  <a:alpha val="29020"/>
                </a:srgbClr>
              </a:solidFill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1275324" y="2407069"/>
                <a:ext cx="2689412" cy="2689412"/>
              </a:xfrm>
              <a:prstGeom prst="ellipse">
                <a:avLst/>
              </a:prstGeom>
              <a:solidFill>
                <a:schemeClr val="bg1"/>
              </a:solidFill>
              <a:ln w="127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7806534" y="2105500"/>
            <a:ext cx="3037165" cy="3495242"/>
            <a:chOff x="7777350" y="1658021"/>
            <a:chExt cx="3037165" cy="34952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E830EC-C64F-4330-867D-417849477DBA}"/>
                </a:ext>
              </a:extLst>
            </p:cNvPr>
            <p:cNvSpPr txBox="1"/>
            <p:nvPr/>
          </p:nvSpPr>
          <p:spPr bwMode="auto">
            <a:xfrm>
              <a:off x="7777350" y="1658021"/>
              <a:ext cx="3024733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3200">
                  <a:solidFill>
                    <a:schemeClr val="accent4"/>
                  </a:solidFill>
                  <a:latin typeface="+mn-lt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Cloud-Level Resiliency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7837591" y="2176339"/>
              <a:ext cx="2976924" cy="2976924"/>
              <a:chOff x="474627" y="1606372"/>
              <a:chExt cx="4290806" cy="4290806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474627" y="1606372"/>
                <a:ext cx="4290806" cy="4290806"/>
              </a:xfrm>
              <a:prstGeom prst="ellipse">
                <a:avLst/>
              </a:prstGeom>
              <a:solidFill>
                <a:srgbClr val="E4E4E4">
                  <a:alpha val="29020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1275324" y="2407069"/>
                <a:ext cx="2689412" cy="2689412"/>
              </a:xfrm>
              <a:prstGeom prst="ellipse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601567" y="2105501"/>
            <a:ext cx="3158907" cy="3498783"/>
            <a:chOff x="4523980" y="1658022"/>
            <a:chExt cx="3158907" cy="349878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C478D3-0B39-404B-9F6E-C76D93E46866}"/>
                </a:ext>
              </a:extLst>
            </p:cNvPr>
            <p:cNvSpPr txBox="1"/>
            <p:nvPr/>
          </p:nvSpPr>
          <p:spPr bwMode="auto">
            <a:xfrm>
              <a:off x="4523980" y="1658022"/>
              <a:ext cx="315890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3200">
                  <a:solidFill>
                    <a:schemeClr val="accent4"/>
                  </a:solidFill>
                  <a:latin typeface="+mn-lt"/>
                </a:defRPr>
              </a:lvl1pPr>
            </a:lstStyle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2183E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Operational </a:t>
              </a:r>
              <a:r>
                <a:rPr lang="en-US" sz="2000" b="1" dirty="0" smtClean="0">
                  <a:solidFill>
                    <a:srgbClr val="4D4D4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4D4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4587877" y="2176339"/>
              <a:ext cx="2980466" cy="2980466"/>
              <a:chOff x="474627" y="1606372"/>
              <a:chExt cx="4290806" cy="4290806"/>
            </a:xfrm>
          </p:grpSpPr>
          <p:sp>
            <p:nvSpPr>
              <p:cNvPr id="22" name="Oval 21"/>
              <p:cNvSpPr/>
              <p:nvPr/>
            </p:nvSpPr>
            <p:spPr bwMode="auto">
              <a:xfrm>
                <a:off x="474627" y="1606372"/>
                <a:ext cx="4290806" cy="4290806"/>
              </a:xfrm>
              <a:prstGeom prst="ellipse">
                <a:avLst/>
              </a:prstGeom>
              <a:solidFill>
                <a:srgbClr val="E4E4E4">
                  <a:alpha val="29020"/>
                </a:srgb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1275324" y="2407069"/>
                <a:ext cx="2689412" cy="2689412"/>
              </a:xfrm>
              <a:prstGeom prst="ellipse">
                <a:avLst/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438510" y="4856844"/>
            <a:ext cx="9364277" cy="1378591"/>
            <a:chOff x="1438510" y="4856844"/>
            <a:chExt cx="9364277" cy="1378591"/>
          </a:xfrm>
        </p:grpSpPr>
        <p:grpSp>
          <p:nvGrpSpPr>
            <p:cNvPr id="25" name="Group 24"/>
            <p:cNvGrpSpPr/>
            <p:nvPr/>
          </p:nvGrpSpPr>
          <p:grpSpPr>
            <a:xfrm>
              <a:off x="1438510" y="4873562"/>
              <a:ext cx="2967771" cy="1361873"/>
              <a:chOff x="1438510" y="4708187"/>
              <a:chExt cx="2967771" cy="1361873"/>
            </a:xfrm>
            <a:solidFill>
              <a:schemeClr val="bg2">
                <a:lumMod val="50000"/>
              </a:schemeClr>
            </a:solidFill>
          </p:grpSpPr>
          <p:sp>
            <p:nvSpPr>
              <p:cNvPr id="32" name="Round Diagonal Corner Rectangle 31"/>
              <p:cNvSpPr/>
              <p:nvPr/>
            </p:nvSpPr>
            <p:spPr bwMode="auto">
              <a:xfrm>
                <a:off x="1438510" y="4708187"/>
                <a:ext cx="2967771" cy="1361873"/>
              </a:xfrm>
              <a:prstGeom prst="round2DiagRect">
                <a:avLst/>
              </a:prstGeom>
              <a:grp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25B50F4-FA05-4081-B30C-BFC82EE1E5DC}"/>
                  </a:ext>
                </a:extLst>
              </p:cNvPr>
              <p:cNvSpPr txBox="1"/>
              <p:nvPr/>
            </p:nvSpPr>
            <p:spPr bwMode="auto">
              <a:xfrm>
                <a:off x="1755565" y="4850325"/>
                <a:ext cx="2440120" cy="10772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>
                  <a:spcBef>
                    <a:spcPts val="0"/>
                  </a:spcBef>
                  <a:buClr>
                    <a:srgbClr val="72183E"/>
                  </a:buClr>
                  <a:defRPr/>
                </a:pPr>
                <a:r>
                  <a:rPr lang="en-US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 to </a:t>
                </a:r>
                <a:r>
                  <a:rPr lang="en-US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 Gateways </a:t>
                </a:r>
                <a:r>
                  <a:rPr lang="en-US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capable of </a:t>
                </a:r>
                <a:r>
                  <a:rPr lang="en-US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1.5 </a:t>
                </a:r>
                <a:r>
                  <a:rPr lang="en-US" sz="1600" b="1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Tbps</a:t>
                </a:r>
                <a:r>
                  <a:rPr lang="en-US" sz="1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Threat Prevention Performance</a:t>
                </a:r>
              </a:p>
            </p:txBody>
          </p:sp>
        </p:grpSp>
        <p:sp>
          <p:nvSpPr>
            <p:cNvPr id="30" name="Round Diagonal Corner Rectangle 29"/>
            <p:cNvSpPr/>
            <p:nvPr/>
          </p:nvSpPr>
          <p:spPr bwMode="auto">
            <a:xfrm>
              <a:off x="7835016" y="4856844"/>
              <a:ext cx="2967771" cy="1356192"/>
            </a:xfrm>
            <a:prstGeom prst="round2DiagRect">
              <a:avLst/>
            </a:prstGeom>
            <a:solidFill>
              <a:schemeClr val="bg2">
                <a:lumMod val="50000"/>
              </a:schemeClr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F0000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142C46-1119-4EDA-B1D2-6E060DC627AE}"/>
                </a:ext>
              </a:extLst>
            </p:cNvPr>
            <p:cNvSpPr txBox="1"/>
            <p:nvPr/>
          </p:nvSpPr>
          <p:spPr bwMode="auto">
            <a:xfrm>
              <a:off x="7895837" y="5005604"/>
              <a:ext cx="2858824" cy="107721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1400">
                  <a:solidFill>
                    <a:schemeClr val="accent4"/>
                  </a:solidFill>
                  <a:latin typeface="Calibri Light" panose="020F0302020204030204" pitchFamily="34" charset="0"/>
                </a:defRPr>
              </a:lvl1pPr>
            </a:lstStyle>
            <a:p>
              <a:pPr lvl="0">
                <a:buClr>
                  <a:srgbClr val="72183E"/>
                </a:buClr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active-active redundancy to completely utilize all your hardware resources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636763" y="4856844"/>
              <a:ext cx="2967771" cy="1375449"/>
              <a:chOff x="4587877" y="4691469"/>
              <a:chExt cx="2967771" cy="1375449"/>
            </a:xfrm>
            <a:solidFill>
              <a:schemeClr val="bg2">
                <a:lumMod val="50000"/>
              </a:schemeClr>
            </a:solidFill>
          </p:grpSpPr>
          <p:sp>
            <p:nvSpPr>
              <p:cNvPr id="28" name="Round Diagonal Corner Rectangle 27"/>
              <p:cNvSpPr/>
              <p:nvPr/>
            </p:nvSpPr>
            <p:spPr bwMode="auto">
              <a:xfrm>
                <a:off x="4587877" y="4691469"/>
                <a:ext cx="2967771" cy="1375449"/>
              </a:xfrm>
              <a:prstGeom prst="round2DiagRect">
                <a:avLst/>
              </a:prstGeom>
              <a:grpFill/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FF0000"/>
                  </a:buClr>
                  <a:buSzPct val="115000"/>
                  <a:buFont typeface="Wingdings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733FEC-9C37-45E0-8FC4-D39F2D23590A}"/>
                  </a:ext>
                </a:extLst>
              </p:cNvPr>
              <p:cNvSpPr txBox="1"/>
              <p:nvPr/>
            </p:nvSpPr>
            <p:spPr bwMode="auto">
              <a:xfrm>
                <a:off x="4782900" y="4849552"/>
                <a:ext cx="2577723" cy="10772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ctr">
                  <a:spcBef>
                    <a:spcPts val="0"/>
                  </a:spcBef>
                  <a:buClr>
                    <a:srgbClr val="72183E"/>
                  </a:buClr>
                  <a:defRPr/>
                </a:pPr>
                <a:r>
                  <a:rPr lang="en-US" sz="16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 up new security gateways on demand to accommodate your dynamic security needs</a:t>
                </a: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43" y="3438734"/>
            <a:ext cx="1094321" cy="12950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68" y="3437065"/>
            <a:ext cx="1367620" cy="12279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9" y="3474719"/>
            <a:ext cx="1188124" cy="12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24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 [Internal Use] for Check Point employees​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3842" y="460552"/>
            <a:ext cx="11022371" cy="527989"/>
          </a:xfrm>
        </p:spPr>
        <p:txBody>
          <a:bodyPr/>
          <a:lstStyle/>
          <a:p>
            <a:r>
              <a:rPr lang="en-US" dirty="0" smtClean="0"/>
              <a:t>MHO models and supported appliance </a:t>
            </a:r>
            <a:r>
              <a:rPr lang="en-US" dirty="0"/>
              <a:t>m</a:t>
            </a:r>
            <a:r>
              <a:rPr lang="en-US" dirty="0" smtClean="0"/>
              <a:t>odels</a:t>
            </a:r>
            <a:endParaRPr lang="en-US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106" b="19511"/>
          <a:stretch/>
        </p:blipFill>
        <p:spPr>
          <a:xfrm>
            <a:off x="1504558" y="1302511"/>
            <a:ext cx="9201668" cy="2890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1007284" y="4415481"/>
            <a:ext cx="160641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Small Enterprise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502215" y="4415481"/>
            <a:ext cx="19408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2183E"/>
              </a:buClr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Midsize Enterprise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4203608" y="4415481"/>
            <a:ext cx="19408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2183E"/>
              </a:buClr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Large Enterprise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7857936" y="4415480"/>
            <a:ext cx="155900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2183E"/>
              </a:buClr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Data Center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9540069" y="4415481"/>
            <a:ext cx="165087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2183E"/>
              </a:buClr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Telco and High-End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996860" y="5718480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939118" y="4818268"/>
            <a:ext cx="1715079" cy="276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SG6200/SG6400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927" y="5172620"/>
            <a:ext cx="1293678" cy="535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972066" y="4415480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74371" y="4415481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380582" y="4417519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804042" y="4415480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515556" y="4417519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15" y="5128842"/>
            <a:ext cx="1438625" cy="5955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2704676" y="4744513"/>
            <a:ext cx="1715079" cy="4308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SG6600/SG6700</a:t>
            </a:r>
          </a:p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6900/SG7000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2666570" y="5718476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7,4</a:t>
            </a:r>
            <a:r>
              <a:rPr kumimoji="0" lang="en-US" sz="1100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275"/>
          <a:stretch/>
        </p:blipFill>
        <p:spPr>
          <a:xfrm>
            <a:off x="4592667" y="4876550"/>
            <a:ext cx="1344897" cy="3549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 bwMode="auto">
          <a:xfrm>
            <a:off x="4624342" y="4641473"/>
            <a:ext cx="1187732" cy="261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SG16200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30"/>
          <a:stretch/>
        </p:blipFill>
        <p:spPr>
          <a:xfrm>
            <a:off x="4640818" y="5395782"/>
            <a:ext cx="1202177" cy="412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6" name="TextBox 35"/>
          <p:cNvSpPr txBox="1"/>
          <p:nvPr/>
        </p:nvSpPr>
        <p:spPr bwMode="auto">
          <a:xfrm>
            <a:off x="4644465" y="5200553"/>
            <a:ext cx="1187732" cy="261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SG16600HS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58"/>
          <a:stretch/>
        </p:blipFill>
        <p:spPr>
          <a:xfrm>
            <a:off x="8112505" y="4892179"/>
            <a:ext cx="1098661" cy="40409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 bwMode="auto">
          <a:xfrm>
            <a:off x="7820101" y="5797616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30Gbps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4450695" y="5803823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17.6</a:t>
            </a:r>
            <a:r>
              <a:rPr kumimoji="0" lang="en-US" sz="1100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7918578" y="4662217"/>
            <a:ext cx="1454103" cy="261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SG26000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30"/>
          <a:stretch/>
        </p:blipFill>
        <p:spPr>
          <a:xfrm>
            <a:off x="8039442" y="5455340"/>
            <a:ext cx="1202177" cy="4127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2" name="TextBox 41"/>
          <p:cNvSpPr txBox="1"/>
          <p:nvPr/>
        </p:nvSpPr>
        <p:spPr bwMode="auto">
          <a:xfrm>
            <a:off x="7906339" y="5259945"/>
            <a:ext cx="1454103" cy="261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SG28600HS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4327" y="4741159"/>
            <a:ext cx="969060" cy="97503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 bwMode="auto">
          <a:xfrm>
            <a:off x="9520618" y="5794126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kumimoji="0" lang="en-US" sz="11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6089196" y="4415230"/>
            <a:ext cx="1675386" cy="1738184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 smtClean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5970341" y="4427274"/>
            <a:ext cx="1940851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72183E"/>
              </a:buClr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LE / DataCenter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 bwMode="auto">
          <a:xfrm>
            <a:off x="6177557" y="4654845"/>
            <a:ext cx="1540679" cy="2615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pt-PT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QLS250/450/650/800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47"/>
          <a:stretch/>
        </p:blipFill>
        <p:spPr>
          <a:xfrm>
            <a:off x="6250300" y="4993420"/>
            <a:ext cx="1358129" cy="60168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 bwMode="auto">
          <a:xfrm>
            <a:off x="6077662" y="5784058"/>
            <a:ext cx="1640861" cy="283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851" tIns="60925" rIns="121851" bIns="60925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14126">
              <a:buClr>
                <a:srgbClr val="72183E"/>
              </a:buClr>
              <a:defRPr sz="1600" b="1" kern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2183E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kumimoji="0" lang="en-US" sz="11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33Gbps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11202047" y="70699"/>
            <a:ext cx="872156" cy="3898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88967" y="1544621"/>
            <a:ext cx="4747911" cy="3630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1870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882E-6 -4.81481E-6 L -0.64131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P_CorpTemp_2023">
  <a:themeElements>
    <a:clrScheme name="Check Point 2023">
      <a:dk1>
        <a:srgbClr val="30242F"/>
      </a:dk1>
      <a:lt1>
        <a:srgbClr val="FFFFFF"/>
      </a:lt1>
      <a:dk2>
        <a:srgbClr val="DA1572"/>
      </a:dk2>
      <a:lt2>
        <a:srgbClr val="7F7F7F"/>
      </a:lt2>
      <a:accent1>
        <a:srgbClr val="DA1572"/>
      </a:accent1>
      <a:accent2>
        <a:srgbClr val="00B7FF"/>
      </a:accent2>
      <a:accent3>
        <a:srgbClr val="C42DE8"/>
      </a:accent3>
      <a:accent4>
        <a:srgbClr val="00EFE8"/>
      </a:accent4>
      <a:accent5>
        <a:srgbClr val="FF6600"/>
      </a:accent5>
      <a:accent6>
        <a:srgbClr val="293896"/>
      </a:accent6>
      <a:hlink>
        <a:srgbClr val="DA1572"/>
      </a:hlink>
      <a:folHlink>
        <a:srgbClr val="7F7F7F"/>
      </a:folHlink>
    </a:clrScheme>
    <a:fontScheme name="Check Point 201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algn="ctr">
          <a:noFill/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80000"/>
          </a:lnSpc>
          <a:spcBef>
            <a:spcPts val="1200"/>
          </a:spcBef>
          <a:spcAft>
            <a:spcPts val="0"/>
          </a:spcAft>
          <a:buSzPct val="115000"/>
          <a:defRPr sz="2400" dirty="0" err="1" smtClean="0">
            <a:latin typeface="+mn-lt"/>
          </a:defRPr>
        </a:defPPr>
      </a:lstStyle>
    </a:spDef>
    <a:lnDef>
      <a:spPr bwMode="auto">
        <a:solidFill>
          <a:schemeClr val="bg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400" dirty="0" err="1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BECE9E4-9591-4D40-BBA8-768C1619EF45}" vid="{FA562CBA-1ED7-43CF-BDD3-049F1CFE4CF3}"/>
    </a:ext>
  </a:extLst>
</a:theme>
</file>

<file path=ppt/theme/theme2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5E33DEC7EA0A43843B9104732F1ABB" ma:contentTypeVersion="35" ma:contentTypeDescription="Criar um novo documento." ma:contentTypeScope="" ma:versionID="09eb13b253f69f27f66f8dde2312a0d8">
  <xsd:schema xmlns:xsd="http://www.w3.org/2001/XMLSchema" xmlns:xs="http://www.w3.org/2001/XMLSchema" xmlns:p="http://schemas.microsoft.com/office/2006/metadata/properties" xmlns:ns1="http://schemas.microsoft.com/sharepoint/v3" xmlns:ns2="51bec05e-5738-4d08-ae30-cc59bd156365" xmlns:ns3="a2ae554e-2674-4ff1-877c-7eb1898966fe" targetNamespace="http://schemas.microsoft.com/office/2006/metadata/properties" ma:root="true" ma:fieldsID="71b1f40ecb41b87ee1ba0237d18b0aa5" ns1:_="" ns2:_="" ns3:_="">
    <xsd:import namespace="http://schemas.microsoft.com/sharepoint/v3"/>
    <xsd:import namespace="51bec05e-5738-4d08-ae30-cc59bd156365"/>
    <xsd:import namespace="a2ae554e-2674-4ff1-877c-7eb1898966fe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ção de IU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ec05e-5738-4d08-ae30-cc59bd15636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Etiquetas de Imagem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e554e-2674-4ff1-877c-7eb189896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2bdcbe1-47c2-4c63-887d-c9b066e8ac7f}" ma:internalName="TaxCatchAll" ma:showField="CatchAllData" ma:web="a2ae554e-2674-4ff1-877c-7eb189896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A920F1-C5BD-42AC-A68A-7B660E1AB2AD}"/>
</file>

<file path=customXml/itemProps2.xml><?xml version="1.0" encoding="utf-8"?>
<ds:datastoreItem xmlns:ds="http://schemas.openxmlformats.org/officeDocument/2006/customXml" ds:itemID="{19399CCB-C8DC-4833-93DE-FCA166F79AA0}"/>
</file>

<file path=docMetadata/LabelInfo.xml><?xml version="1.0" encoding="utf-8"?>
<clbl:labelList xmlns:clbl="http://schemas.microsoft.com/office/2020/mipLabelMetadata">
  <clbl:label id="{e0cf9a1c-2cb1-4d38-9733-321b2d511f49}" enabled="1" method="Standard" siteId="{612a5289-89a8-45c2-a40d-f36fadb6d37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CP_CorpTemp_2023--COMPANY</Template>
  <TotalTime>7050</TotalTime>
  <Words>1335</Words>
  <Application>Microsoft Office PowerPoint</Application>
  <PresentationFormat>Custom</PresentationFormat>
  <Paragraphs>305</Paragraphs>
  <Slides>24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Agency FB</vt:lpstr>
      <vt:lpstr>Arial</vt:lpstr>
      <vt:lpstr>Bahnschrift Light</vt:lpstr>
      <vt:lpstr>Calibri</vt:lpstr>
      <vt:lpstr>Ciscolight</vt:lpstr>
      <vt:lpstr>Helvetica</vt:lpstr>
      <vt:lpstr>Wingdings</vt:lpstr>
      <vt:lpstr>CP_CorpTemp_2023</vt:lpstr>
      <vt:lpstr>PowerPoint Presentation</vt:lpstr>
      <vt:lpstr>PowerPoint Presentation</vt:lpstr>
      <vt:lpstr>Agenda</vt:lpstr>
      <vt:lpstr>PowerPoint Presentation</vt:lpstr>
      <vt:lpstr>Demand for growth (trend)</vt:lpstr>
      <vt:lpstr>Hyperscale DC growth (trend)</vt:lpstr>
      <vt:lpstr>IMAGINE</vt:lpstr>
      <vt:lpstr>PowerPoint Presentation</vt:lpstr>
      <vt:lpstr>MHO models and supported appliance models</vt:lpstr>
      <vt:lpstr>Leap to Hypercale</vt:lpstr>
      <vt:lpstr>Important acronyms </vt:lpstr>
      <vt:lpstr>Supported Architectures</vt:lpstr>
      <vt:lpstr>Security group configuration (video)</vt:lpstr>
      <vt:lpstr>Design-at-will with Security Groups</vt:lpstr>
      <vt:lpstr>Maestro Clustering</vt:lpstr>
      <vt:lpstr>Session Distribution (Hypersync)</vt:lpstr>
      <vt:lpstr>Standard Clustering VS Hypersync</vt:lpstr>
      <vt:lpstr>Supported Features</vt:lpstr>
      <vt:lpstr>Mix &amp; Match</vt:lpstr>
      <vt:lpstr>Auto-Scaling</vt:lpstr>
      <vt:lpstr>Auto-Scaling (video)</vt:lpstr>
      <vt:lpstr>Maestro Hyperscale - Roadmap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Jorge Oliveira Martins</dc:creator>
  <cp:lastModifiedBy>Carlos Jorge Oliveira Martins</cp:lastModifiedBy>
  <cp:revision>115</cp:revision>
  <cp:lastPrinted>2013-06-12T23:53:29Z</cp:lastPrinted>
  <dcterms:created xsi:type="dcterms:W3CDTF">2023-05-26T09:38:40Z</dcterms:created>
  <dcterms:modified xsi:type="dcterms:W3CDTF">2023-06-14T22:03:17Z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NoClassification</vt:lpwstr>
  </property>
  <property fmtid="{D5CDD505-2E9C-101B-9397-08002B2CF9AE}" pid="3" name="ClassificationDisplay">
    <vt:lpwstr>[No Classification] </vt:lpwstr>
  </property>
  <property fmtid="{D5CDD505-2E9C-101B-9397-08002B2CF9AE}" pid="4" name="ClassificationEntries">
    <vt:lpwstr>50</vt:lpwstr>
  </property>
  <property fmtid="{D5CDD505-2E9C-101B-9397-08002B2CF9AE}" pid="5" name="Classification_1">
    <vt:lpwstr>WGB8ZnR5dHdGZkpmfmpwanSJPnOXICeDOz0rm46QczeDLSQubzs0Nj4nVFE=</vt:lpwstr>
  </property>
  <property fmtid="{D5CDD505-2E9C-101B-9397-08002B2CF9AE}" pid="6" name="Classification_2">
    <vt:lpwstr>WGB8ZnR5dHdGZEpifGp2YXSJPnOGKjqRIDAtgZ+dKSlIOjUgNYJfIS8pJSpATw==</vt:lpwstr>
  </property>
  <property fmtid="{D5CDD505-2E9C-101B-9397-08002B2CF9AE}" pid="7" name="Classification_3">
    <vt:lpwstr>WGB8ZnR5dHdGZEpifGp2Z3SJPnOVNzuDLDc8io9POjWWKS5+hjkhMjRcVA==</vt:lpwstr>
  </property>
  <property fmtid="{D5CDD505-2E9C-101B-9397-08002B2CF9AE}" pid="8" name="Classification_4">
    <vt:lpwstr>WGB8ZnR5dHdGZEpifGp2ZHSJPnONLDOfJS1oPY6HPDeaKzEgMFKWg5qNj1oiLyQ0NEBC</vt:lpwstr>
  </property>
  <property fmtid="{D5CDD505-2E9C-101B-9397-08002B2CF9AE}" pid="9" name="Classification_5">
    <vt:lpwstr>WGB1f2l7dXVVd0FidWJ8aGduU4mIfoaSOiA6hoiALSFIOjUgNYJfIS8pJSpATw==</vt:lpwstr>
  </property>
  <property fmtid="{D5CDD505-2E9C-101B-9397-08002B2CF9AE}" pid="10" name="Verifier">
    <vt:lpwstr>IyCHJSc6Ni2APpMzOzkqPA==</vt:lpwstr>
  </property>
  <property fmtid="{D5CDD505-2E9C-101B-9397-08002B2CF9AE}" pid="11" name="PolicyName">
    <vt:lpwstr>IyBkiiooNjePMZkxLiQsPTo=</vt:lpwstr>
  </property>
  <property fmtid="{D5CDD505-2E9C-101B-9397-08002B2CF9AE}" pid="12" name="Version">
    <vt:lpwstr>Xw==</vt:lpwstr>
  </property>
  <property fmtid="{D5CDD505-2E9C-101B-9397-08002B2CF9AE}" pid="13" name="PolicyID">
    <vt:lpwstr/>
  </property>
  <property fmtid="{D5CDD505-2E9C-101B-9397-08002B2CF9AE}" pid="14" name="DomainID">
    <vt:lpwstr/>
  </property>
  <property fmtid="{D5CDD505-2E9C-101B-9397-08002B2CF9AE}" pid="15" name="HText">
    <vt:lpwstr/>
  </property>
  <property fmtid="{D5CDD505-2E9C-101B-9397-08002B2CF9AE}" pid="16" name="FText">
    <vt:lpwstr/>
  </property>
  <property fmtid="{D5CDD505-2E9C-101B-9397-08002B2CF9AE}" pid="17" name="WMark">
    <vt:lpwstr/>
  </property>
  <property fmtid="{D5CDD505-2E9C-101B-9397-08002B2CF9AE}" pid="18" name="Set">
    <vt:lpwstr>Ky4oOiM=</vt:lpwstr>
  </property>
  <property fmtid="{D5CDD505-2E9C-101B-9397-08002B2CF9AE}" pid="19" name="Classification_6">
    <vt:lpwstr>W2B1eml7dXVVd0FidWR8aGZpU4mIfoaSOiA6hoiALSFILC4wJoaAkj+PjISTlJGalp6GQZOKn08tLiY8OigtIFY=</vt:lpwstr>
  </property>
  <property fmtid="{D5CDD505-2E9C-101B-9397-08002B2CF9AE}" pid="20" name="Classification_7">
    <vt:lpwstr>VWBzZnR5dHBGbkphfmp0anSYPnOGKjqRIDAtgZ+dKSlIKy8sNSmHm5qPj5Gflo+BUZOdgksmOD0oSDcrOSA=</vt:lpwstr>
  </property>
  <property fmtid="{D5CDD505-2E9C-101B-9397-08002B2CF9AE}" pid="21" name="Classification_8">
    <vt:lpwstr>VWBzZnR5dHBGbkpneGp0ZHSYPnOVNzuDLDc8io9PKy+aKYUmPIyHmI+DjY+EUYKakksxJTkkXzAsKT8=</vt:lpwstr>
  </property>
  <property fmtid="{D5CDD505-2E9C-101B-9397-08002B2CF9AE}" pid="22" name="Classification_9">
    <vt:lpwstr>VWBzZnR5dHBGZkBofmB/YGZ5MoV+jT2QITgxTzmROzGBISYxMY1fkJWFhSGTl4SWlICdhp6RXJeGiEgtPyUtPSIyMzs=</vt:lpwstr>
  </property>
  <property fmtid="{D5CDD505-2E9C-101B-9397-08002B2CF9AE}" pid="23" name="Classification_10">
    <vt:lpwstr>VWB8ZnR5dHBGZkpnfWp2YnSJPnOGKjqRIDAtgZ+dKSlIKy8sNSmHm5qPj5Gflo+BUZOdgksmOD0oSDcrOSA=</vt:lpwstr>
  </property>
  <property fmtid="{D5CDD505-2E9C-101B-9397-08002B2CF9AE}" pid="24" name="Classification_11">
    <vt:lpwstr>VWB8ZnR5dHBGZkpne2p3ZHSJPnOVNzuDLDc8io9PKy+aKYUmPIyHmI+DjY+EUYKakksxJTkkXzAsKT8=</vt:lpwstr>
  </property>
  <property fmtid="{D5CDD505-2E9C-101B-9397-08002B2CF9AE}" pid="25" name="Classification_12">
    <vt:lpwstr>VGB9ZnR5dHBGY0pgd2p0a3SJPnOGKjqRIDAtgZ+dKSlIKy8sNSmHm5qPj5Gflo+BUZOdgksmOD0oSD5YQlxcPVZH</vt:lpwstr>
  </property>
  <property fmtid="{D5CDD505-2E9C-101B-9397-08002B2CF9AE}" pid="26" name="Classification_13">
    <vt:lpwstr>VGB9ZnR5dHBGY0pgd2p2YXSJPnOVNzuDLDc8io9PKy+aKYUmPIyHmI+DjY+EUYKakksxJTkkXzlfUkNeWFxc</vt:lpwstr>
  </property>
  <property fmtid="{D5CDD505-2E9C-101B-9397-08002B2CF9AE}" pid="27" name="Classification_14">
    <vt:lpwstr>XH5re3Zmd3RXY1BhdWVyaGRgU5iIfpeYJzIhi46aPCySJH4mPoCFM5yEgYKbj46ckYRcjJ+ISTcjLDJDOFpbIFZaT0Y=</vt:lpwstr>
  </property>
  <property fmtid="{D5CDD505-2E9C-101B-9397-08002B2CF9AE}" pid="28" name="Classification_15">
    <vt:lpwstr>XH5re3Zmd3RXY1BmdWBxaGVuU5iIfoSFJiAtjJ+RLH6QIiwklIqMlpyHlI6ZkZVbnJ+fVDMvOzVEKEVZRVxBIFc=</vt:lpwstr>
  </property>
  <property fmtid="{D5CDD505-2E9C-101B-9397-08002B2CF9AE}" pid="29" name="Classification_16">
    <vt:lpwstr>XH1rfWl7dXVSd0FidWF8aGZhU4mIfoaSOiA6hoiALSFIKy8sNSmHm5qPj5Gflo+BUZOdgksmOD0oSD5YQlxcPVZG</vt:lpwstr>
  </property>
  <property fmtid="{D5CDD505-2E9C-101B-9397-08002B2CF9AE}" pid="30" name="Classification_17">
    <vt:lpwstr>XH1rfWl7dXVSd0FidWF8aGdhU4mIfoSFJiAtjJ+RLH6QIiwklIqMlpyHlI6ZkZVbnJ+fVDMvOzVEKEVZRVxBIFc=</vt:lpwstr>
  </property>
  <property fmtid="{D5CDD505-2E9C-101B-9397-08002B2CF9AE}" pid="31" name="Classification_18">
    <vt:lpwstr>XH1rfWl7dXVSd0FidWNzaGFpU4mIfpeYJzIhi46aPCySJH4mPoCFM5yEgYKbj46ckYRcjJ+ISTcjLDJDOFpbIFZaT0Y=</vt:lpwstr>
  </property>
  <property fmtid="{D5CDD505-2E9C-101B-9397-08002B2CF9AE}" pid="32" name="Classification_19">
    <vt:lpwstr>XH1rfWl7dXVSd0FidWN9aGRtU4mIfoSFJiAtjJ+RLH6QIiwklIqMlpyHlI6ZkZVbnJ+fVDMvOzVEKEVZRVxBIFc=</vt:lpwstr>
  </property>
  <property fmtid="{D5CDD505-2E9C-101B-9397-08002B2CF9AE}" pid="33" name="Classification_20">
    <vt:lpwstr>XH1rcWl7dXVSd0NofmR/Z2x5I4V+iztXijgpnJidLiyQKTEsO4dfmYuEi4yAjI41nJiXjJuVnZ2HkV2NmoFXWjI/MDogLCBPLiAvOENc</vt:lpwstr>
  </property>
  <property fmtid="{D5CDD505-2E9C-101B-9397-08002B2CF9AE}" pid="34" name="Classification_21">
    <vt:lpwstr>XH1reHBmd3RXY1Bjf2p1ZW5sQWiEiG8lLCc8nYKXPCCXc36PgCErPi8/K0w0Oi05T0E=</vt:lpwstr>
  </property>
  <property fmtid="{D5CDD505-2E9C-101B-9397-08002B2CF9AE}" pid="35" name="Classification_22">
    <vt:lpwstr>XH1reHBmd3RXY1Bjf2p1am5pR2iEiG8nOzs8ioiALSFIIjEtO4SUgJAsh4mVnIqFkJmcm16GnZlSLycmOiE8QylaOzI8M19T</vt:lpwstr>
  </property>
  <property fmtid="{D5CDD505-2E9C-101B-9397-08002B2CF9AE}" pid="36" name="Classification_23">
    <vt:lpwstr>XH1re3Nmd3RXY1BjfWpxYm5rR2iViG85JnSLg4qHOyyVISYkIICLnUSei4SZjCGWl5WRhICKm5qdS5CBmFc/US41Pjw6LQ==</vt:lpwstr>
  </property>
  <property fmtid="{D5CDD505-2E9C-101B-9397-08002B2CF9AE}" pid="37" name="Classification_24">
    <vt:lpwstr>XGB1cGl7dXVTd0FidWN3aGBqU4mIfoaSOiA6hoiALSFIc4aPnShJPklbVFFdT1A=</vt:lpwstr>
  </property>
  <property fmtid="{D5CDD505-2E9C-101B-9397-08002B2CF9AE}" pid="38" name="Classification_25">
    <vt:lpwstr>XGB1cGl7dXVTd0FidWR8aGZvU4mIfoSFJiAtjJ+RLH6QIiwklIqMlpyHlI6ZkZVbnJ+fVDMvOzVEKEVZRVxBIFc=</vt:lpwstr>
  </property>
  <property fmtid="{D5CDD505-2E9C-101B-9397-08002B2CF9AE}" pid="39" name="Classification_26">
    <vt:lpwstr>XGB1cGl7dXVTd0FidWV1aGdrU4mIfpeYJzIhi46aPCySJH4mPoCFM5yEgYKbj46ckYRcjJ+ISTcjLDJDOFpbIFZaT0Y=</vt:lpwstr>
  </property>
  <property fmtid="{D5CDD505-2E9C-101B-9397-08002B2CF9AE}" pid="40" name="Classification_27">
    <vt:lpwstr>XGB1cGl7dXVTd0FidWV0aGZgU4mIfoSFJiAtjJ+RLH6QIiwklIqMlpyHlI6ZkZVbnJ+fVDMvOzVEKEVZRVxBIFc=</vt:lpwstr>
  </property>
  <property fmtid="{D5CDD505-2E9C-101B-9397-08002B2CF9AE}" pid="41" name="Classification_28">
    <vt:lpwstr>XGB2eWl7dXVTd0lofml/Ymx5MoV+iztXijgpnJidLiyQKTEsO4dfkJWFhSGTl4SWlICdhp6RXJeGiEgtPyUtPStBSEdAUl9T</vt:lpwstr>
  </property>
  <property fmtid="{D5CDD505-2E9C-101B-9397-08002B2CF9AE}" pid="42" name="Classification_29">
    <vt:lpwstr>XGB2eWl7dXVTd0lofWd/Y2d5MoV+lzGEPSYhjJ+RLH5Ii4+MlUQpRUhcVExATg==</vt:lpwstr>
  </property>
  <property fmtid="{D5CDD505-2E9C-101B-9397-08002B2CF9AE}" pid="43" name="Classification_30">
    <vt:lpwstr>XGB2eWl7dXVTd0lofWh/Z2x5MoV+iztXijgpnJidLiyQKTEsO4dfkJWFhSGTl4SWlICdhp6RXJeGiEgtPyUtPStBSEdAUl9T</vt:lpwstr>
  </property>
  <property fmtid="{D5CDD505-2E9C-101B-9397-08002B2CF9AE}" pid="44" name="Classification_31">
    <vt:lpwstr>XGB2eWl7dXVTd0lofGR/YWd5MoV+lzGEPSYhjJ+RLH5Ii4+MlUQpRUhcVExATg==</vt:lpwstr>
  </property>
  <property fmtid="{D5CDD505-2E9C-101B-9397-08002B2CF9AE}" pid="45" name="Classification_32">
    <vt:lpwstr>XGB2eWl7dXVTd0lofGV/Ym15MoV+iztXijgpnJidLiyQKTEsO4dfkJWFhSGTl4SWlICdhp6RXJeGiEgtPyUtPStBSEdAUl9T</vt:lpwstr>
  </property>
  <property fmtid="{D5CDD505-2E9C-101B-9397-08002B2CF9AE}" pid="46" name="Classification_33">
    <vt:lpwstr>XGB2eWl7dXVTd0loe2B/Y2R5MoV+lzGEPSYhjJ+RLH5Ii4+MlUQpRUhcVExATg==</vt:lpwstr>
  </property>
  <property fmtid="{D5CDD505-2E9C-101B-9397-08002B2CF9AE}" pid="47" name="Classification_34">
    <vt:lpwstr>XGB2eWl7dXVTd0loe2J/YWZ5MoV+iztXijgpnJidLiyQKTEsO4dfkJWFhSGTl4SWlICdhp6RXJeGiEgtPyUtPStBSEdAUl9T</vt:lpwstr>
  </property>
  <property fmtid="{D5CDD505-2E9C-101B-9397-08002B2CF9AE}" pid="48" name="Classification_35">
    <vt:lpwstr>XGB2eWl7dXVTd0Fof2F/Z2d5I4V+lzGEPSYhjJ+RLH5Ii4+MlUQpRUhcVExATg==</vt:lpwstr>
  </property>
  <property fmtid="{D5CDD505-2E9C-101B-9397-08002B2CF9AE}" pid="49" name="Classification_36">
    <vt:lpwstr>XGB2eWl7dXVTd0FoemB/Ymd5I4V+iztXijgpnJidLiyQKTEsO4dfmYuEi4yAjI41nJiXjJuVnZ2HkV2NmoFXWjI/MDogLCBPLiAvOENc</vt:lpwstr>
  </property>
  <property fmtid="{D5CDD505-2E9C-101B-9397-08002B2CF9AE}" pid="50" name="Classification_37">
    <vt:lpwstr>XGB2eWl7dXVTd0Nofmd/Y2B5I4V+lzGEPSYhjJ+RLH5Ii4+MlUQpRUhcVExATg==</vt:lpwstr>
  </property>
  <property fmtid="{D5CDD505-2E9C-101B-9397-08002B2CF9AE}" pid="51" name="Classification_38">
    <vt:lpwstr>XGB2eWl7dXVTd0Nofmd/YGV5I4V+iztXijgpnJidLiyQKTEsO4dfkJWFhSGTl4SWlICdhp6RXJeGiEgtPyUtPStBSEdAUl9T</vt:lpwstr>
  </property>
  <property fmtid="{D5CDD505-2E9C-101B-9397-08002B2CF9AE}" pid="52" name="Classification_39">
    <vt:lpwstr>XGB2eWl7dXVTd0NofGZ/Y2N5I4V+lzGEPSYhjJ+RLH5IgpGNmyQ0IDBBICQ8M1FE</vt:lpwstr>
  </property>
  <property fmtid="{D5CDD505-2E9C-101B-9397-08002B2CF9AE}" pid="53" name="Classification_40">
    <vt:lpwstr>XGB2eWl7dXVTd0dof2Z/YWd5I4V+iztXijgpnJidLiyQKTEsO4dfkJWFhSGTl4SWlICdhp6RXJeGiEgtPyUtPStBSEdAUl9T</vt:lpwstr>
  </property>
  <property fmtid="{D5CDD505-2E9C-101B-9397-08002B2CF9AE}" pid="54" name="Classification_41">
    <vt:lpwstr>XGB2eGl7dXVTd0lofmd/ZmN5MoV+lzGEPSYhjJ+RLH5Ii4+MlUQpRUhcVExATg==</vt:lpwstr>
  </property>
  <property fmtid="{D5CDD505-2E9C-101B-9397-08002B2CF9AE}" pid="55" name="Classification_42">
    <vt:lpwstr>XGB2eGl7dXVTd0FidWF2aGFuU4mIfpqYaZckjpiHISOaKyQxPYaKSJyGjYAwnImQnJuCgJmLhlqKip5VNiYlUUs6SUBAT0JSWw==</vt:lpwstr>
  </property>
  <property fmtid="{D5CDD505-2E9C-101B-9397-08002B2CF9AE}" pid="56" name="Classification_43">
    <vt:lpwstr>XGB2eGl7dXVTd0FidWFxaGdgU4mIfoaSOiA6hoiALSFIKy8sNSmHm5qPj5Gflo+BUZOdgksmOD0oSD5YQlxcPVZG</vt:lpwstr>
  </property>
  <property fmtid="{D5CDD505-2E9C-101B-9397-08002B2CF9AE}" pid="57" name="Classification_44">
    <vt:lpwstr>XGB2eGl7dXVTd0FidWFwaGFvU4mIfoSFJiAtjJ+RLH6QIiwklIqMlpyHlI6ZkZVbnJ+fVDMvOzVEKEVZRVxBIFc=</vt:lpwstr>
  </property>
  <property fmtid="{D5CDD505-2E9C-101B-9397-08002B2CF9AE}" pid="58" name="Classification_45">
    <vt:lpwstr>XGB2eGl7dXVTd0FidWFyaGRhU4mIfpqYaZckjpiHISOaKyQxPYaKSJyGjYAwnImQnJuCgJmLhlqKip5VNiYlUUs6SUBAT0JSWw==</vt:lpwstr>
  </property>
  <property fmtid="{D5CDD505-2E9C-101B-9397-08002B2CF9AE}" pid="59" name="Classification_46">
    <vt:lpwstr>XGB2cWl7dXVTd0FidWN3aGdtU4mIfpeYJzIhi46aPCySJH4mPoCFM5yEgYKbj46ckYRcjJ+ISTcjLDJDOFpbIFZaT0Y=</vt:lpwstr>
  </property>
  <property fmtid="{D5CDD505-2E9C-101B-9397-08002B2CF9AE}" pid="60" name="Classification_47">
    <vt:lpwstr>XGB2cWl7dXVTd0FidWN3aGBhU4mIfoSFJiAtjJ+RLH6QIiwklIqMlpyHlI6ZkZVbnJ+fVDMvOzVEKEVZRVxBIFc=</vt:lpwstr>
  </property>
  <property fmtid="{D5CDD505-2E9C-101B-9397-08002B2CF9AE}" pid="61" name="Classification_48">
    <vt:lpwstr>XGB2cWl7dXVTd0FidWN3aGFuU4mIfpqYaZckjpiHISOaKyQxPYaKSJyGjYAwnImQnJuCgJmLhlqKip5VNiYlUUs6SUBAT0JSWw==</vt:lpwstr>
  </property>
  <property fmtid="{D5CDD505-2E9C-101B-9397-08002B2CF9AE}" pid="62" name="Classification_49">
    <vt:lpwstr>XGB2cWl7dXVTd0FidWN2aGRqU4mIfoaSOiA6hoiALSFIKy8sNSmHm5qPj5Gflo+BUZOdgksmOD0oSD5YQlxcPVZG</vt:lpwstr>
  </property>
  <property fmtid="{D5CDD505-2E9C-101B-9397-08002B2CF9AE}" pid="63" name="Classification_50">
    <vt:lpwstr>XGB2cWl7dXVTd0FidWN2aGRgU4mIfoSFJiAtjJ+RLH6QIiwklIqMlpyHlI6ZkZVbnJ+fVDMvOzVEKEVZRVxBIFc=</vt:lpwstr>
  </property>
  <property fmtid="{D5CDD505-2E9C-101B-9397-08002B2CF9AE}" pid="64" name="lqminfo">
    <vt:i4>3</vt:i4>
  </property>
  <property fmtid="{D5CDD505-2E9C-101B-9397-08002B2CF9AE}" pid="65" name="lqmsess">
    <vt:lpwstr>1a5f720e-7d00-4620-88a5-38245ece3927</vt:lpwstr>
  </property>
</Properties>
</file>