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omments/modernComment_101_6EF71124.xml" ContentType="application/vnd.ms-powerpoint.comment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8" r:id="rId4"/>
    <p:sldId id="267" r:id="rId5"/>
    <p:sldId id="273" r:id="rId6"/>
    <p:sldId id="269" r:id="rId7"/>
    <p:sldId id="274" r:id="rId8"/>
    <p:sldId id="263" r:id="rId9"/>
    <p:sldId id="271" r:id="rId10"/>
    <p:sldId id="264" r:id="rId11"/>
    <p:sldId id="275" r:id="rId12"/>
    <p:sldId id="277" r:id="rId13"/>
    <p:sldId id="278" r:id="rId14"/>
    <p:sldId id="279" r:id="rId15"/>
    <p:sldId id="276" r:id="rId16"/>
    <p:sldId id="261" r:id="rId17"/>
    <p:sldId id="270" r:id="rId18"/>
    <p:sldId id="280" r:id="rId19"/>
    <p:sldId id="281" r:id="rId20"/>
    <p:sldId id="282" r:id="rId21"/>
    <p:sldId id="283" r:id="rId22"/>
    <p:sldId id="286" r:id="rId23"/>
    <p:sldId id="284" r:id="rId24"/>
    <p:sldId id="285" r:id="rId25"/>
    <p:sldId id="287" r:id="rId26"/>
    <p:sldId id="262" r:id="rId2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836F84-3608-1C48-F75E-3AE6C6292A44}" name="Ana Tavares Pinto" initials="ATP" userId="S::ana.pinto@fccn.pt::4473e6ef-179d-4842-b78c-7b04730e0a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omments/modernComment_101_6EF7112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C31BC7-2AC4-499D-ACAC-8A53A56FC1CF}" authorId="{8B836F84-3608-1C48-F75E-3AE6C6292A44}" status="resolved" created="2023-06-01T12:11:17.928" complete="100000">
    <pc:sldMkLst xmlns:pc="http://schemas.microsoft.com/office/powerpoint/2013/main/command">
      <pc:docMk/>
      <pc:sldMk cId="1861685540" sldId="257"/>
    </pc:sldMkLst>
    <p188:txBody>
      <a:bodyPr/>
      <a:lstStyle/>
      <a:p>
        <a:r>
          <a:rPr lang="pt-PT"/>
          <a:t>Está gira a imagem. Mtas rosas dos ventos, não será?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, tree, house, building&#10;&#10;Description automatically generated">
            <a:extLst>
              <a:ext uri="{FF2B5EF4-FFF2-40B4-BE49-F238E27FC236}">
                <a16:creationId xmlns:a16="http://schemas.microsoft.com/office/drawing/2014/main" id="{4F691249-7AF9-CFFB-9E6B-4BF17CD610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317072-2D86-CF00-76DC-A0E0AAEE0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3935"/>
            <a:ext cx="9144000" cy="2057718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D31B8-8014-7D70-9B31-D04D1A6AC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165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2403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4D0A7AAA-BCAE-6C2C-10D4-A0FC5D7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FBBE3-249C-C8FF-6970-B3F46D2F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3B5C2-B8AE-5F67-19D5-133BF6E6A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8F2CE-3096-1275-369A-CA3EFD2B9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2B85-A6B1-4C5C-B719-E2B75F258753}" type="datetimeFigureOut">
              <a:rPr lang="pt-PT" smtClean="0"/>
              <a:t>27/06/2023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D86F-A2D6-D3F9-A375-4FFB8DE21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FA10-337F-6D22-A622-CB81E5F7A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2B649-77BD-4372-8139-8700761309E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363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6EF71124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doi.org/10.1016/j.gloenvcha.2023.102675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6EF711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D12C21-5EE9-9D27-29AA-E543AB9A9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3935"/>
            <a:ext cx="9144000" cy="3088178"/>
          </a:xfrm>
        </p:spPr>
        <p:txBody>
          <a:bodyPr>
            <a:noAutofit/>
          </a:bodyPr>
          <a:lstStyle/>
          <a:p>
            <a:r>
              <a:rPr lang="pt-PT" sz="4400" dirty="0"/>
              <a:t>O potencial das plataformas digitais numa estratégia de comunicação de ciência, tecnologia e educação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B44FF8-AE70-AEB7-C2BC-FC1C7432A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4580"/>
            <a:ext cx="9144000" cy="446621"/>
          </a:xfrm>
        </p:spPr>
        <p:txBody>
          <a:bodyPr>
            <a:normAutofit/>
          </a:bodyPr>
          <a:lstStyle/>
          <a:p>
            <a:r>
              <a:rPr lang="pt-PT" sz="2000" dirty="0" smtClean="0"/>
              <a:t>Vasco Matos Trigo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18616855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79360" y="1134368"/>
            <a:ext cx="42168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2015, nº </a:t>
            </a:r>
            <a:r>
              <a:rPr lang="en-US" sz="3200" dirty="0" err="1" smtClean="0"/>
              <a:t>utiliz</a:t>
            </a:r>
            <a:r>
              <a:rPr lang="en-US" sz="3200" dirty="0" smtClean="0"/>
              <a:t>. </a:t>
            </a:r>
            <a:r>
              <a:rPr lang="en-US" sz="3200" i="1" dirty="0" smtClean="0"/>
              <a:t>messaging</a:t>
            </a:r>
            <a:r>
              <a:rPr lang="en-US" sz="3200" dirty="0" smtClean="0"/>
              <a:t> </a:t>
            </a:r>
            <a:r>
              <a:rPr lang="en-US" sz="3200" dirty="0"/>
              <a:t>apps (WhatsApp, Messenger, WeChat, Viber) </a:t>
            </a:r>
            <a:r>
              <a:rPr lang="en-US" sz="3200" dirty="0" err="1" smtClean="0"/>
              <a:t>ultrapassou</a:t>
            </a:r>
            <a:r>
              <a:rPr lang="en-US" sz="3200" dirty="0" smtClean="0"/>
              <a:t> </a:t>
            </a:r>
            <a:r>
              <a:rPr lang="en-US" sz="3200" i="1" dirty="0" smtClean="0"/>
              <a:t>networking</a:t>
            </a:r>
            <a:r>
              <a:rPr lang="en-US" sz="3200" dirty="0" smtClean="0"/>
              <a:t> </a:t>
            </a:r>
            <a:r>
              <a:rPr lang="en-US" sz="3200" dirty="0"/>
              <a:t>apps (Facebook, Twitter, Instagram, Twitter).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507136"/>
              </p:ext>
            </p:extLst>
          </p:nvPr>
        </p:nvGraphicFramePr>
        <p:xfrm>
          <a:off x="92075" y="92075"/>
          <a:ext cx="185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ackager Shell Object" showAsIcon="1" r:id="rId3" imgW="1857600" imgH="456480" progId="Package">
                  <p:embed/>
                </p:oleObj>
              </mc:Choice>
              <mc:Fallback>
                <p:oleObj name="Packager Shell Object" showAsIcon="1" r:id="rId3" imgW="185760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573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25" y="1642369"/>
            <a:ext cx="5495133" cy="43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1964" y="1052946"/>
            <a:ext cx="738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/>
              <a:t>Comunicar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ciência</a:t>
            </a:r>
            <a:endParaRPr lang="en-US" sz="40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468583" y="1884218"/>
            <a:ext cx="514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Para </a:t>
            </a:r>
            <a:r>
              <a:rPr lang="en-US" sz="4000" dirty="0" err="1" smtClean="0"/>
              <a:t>quê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42325" y="2592104"/>
            <a:ext cx="7213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Divulgar</a:t>
            </a:r>
            <a:r>
              <a:rPr lang="en-US" sz="4000" dirty="0" smtClean="0"/>
              <a:t> </a:t>
            </a:r>
            <a:r>
              <a:rPr lang="en-US" sz="4000" dirty="0" err="1" smtClean="0"/>
              <a:t>resultados</a:t>
            </a:r>
            <a:r>
              <a:rPr lang="en-US" sz="4000" dirty="0" smtClean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Mudar</a:t>
            </a:r>
            <a:r>
              <a:rPr lang="en-US" sz="4000" dirty="0" smtClean="0"/>
              <a:t> </a:t>
            </a:r>
            <a:r>
              <a:rPr lang="en-US" sz="4000" dirty="0" err="1" smtClean="0"/>
              <a:t>comportamentos</a:t>
            </a:r>
            <a:r>
              <a:rPr lang="en-US" sz="4000" dirty="0" smtClean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(…)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46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2944" y="1200727"/>
            <a:ext cx="686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Exemplo</a:t>
            </a:r>
            <a:r>
              <a:rPr lang="en-US" sz="3200" dirty="0" smtClean="0"/>
              <a:t>: </a:t>
            </a:r>
            <a:r>
              <a:rPr lang="en-US" sz="3200" dirty="0" err="1" smtClean="0"/>
              <a:t>Alterações</a:t>
            </a:r>
            <a:r>
              <a:rPr lang="en-US" sz="3200" dirty="0" smtClean="0"/>
              <a:t> </a:t>
            </a:r>
            <a:r>
              <a:rPr lang="en-US" sz="3200" dirty="0" err="1"/>
              <a:t>C</a:t>
            </a:r>
            <a:r>
              <a:rPr lang="en-US" sz="3200" dirty="0" err="1" smtClean="0"/>
              <a:t>limáticas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458691" y="5809672"/>
            <a:ext cx="6280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hlinkClick r:id="rId2" tooltip="Persistent link using digital object identifier"/>
              </a:rPr>
              <a:t>https://</a:t>
            </a:r>
            <a:r>
              <a:rPr lang="en-US" sz="1600" u="sng" dirty="0" smtClean="0">
                <a:hlinkClick r:id="rId2" tooltip="Persistent link using digital object identifier"/>
              </a:rPr>
              <a:t>doi.org/10.1016/j.gloenvcha.2023.102675</a:t>
            </a:r>
            <a:endParaRPr lang="en-US" sz="1600" dirty="0"/>
          </a:p>
        </p:txBody>
      </p:sp>
      <p:pic>
        <p:nvPicPr>
          <p:cNvPr id="4" name="Picture 3" descr="Media coverage of climate change research does not inspire acti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83" y="2068945"/>
            <a:ext cx="8599054" cy="3223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4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476" y="1864388"/>
            <a:ext cx="538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Artigos</a:t>
            </a:r>
            <a:r>
              <a:rPr lang="en-US" sz="3600" dirty="0" smtClean="0"/>
              <a:t> de </a:t>
            </a:r>
            <a:r>
              <a:rPr lang="en-US" sz="3600" dirty="0" err="1" smtClean="0"/>
              <a:t>Ciências</a:t>
            </a:r>
            <a:r>
              <a:rPr lang="en-US" sz="3600" dirty="0" smtClean="0"/>
              <a:t> </a:t>
            </a:r>
            <a:r>
              <a:rPr lang="en-US" sz="3600" dirty="0" err="1" smtClean="0"/>
              <a:t>Naturais</a:t>
            </a:r>
            <a:endParaRPr lang="en-US" sz="3600" dirty="0"/>
          </a:p>
        </p:txBody>
      </p:sp>
      <p:sp>
        <p:nvSpPr>
          <p:cNvPr id="3" name="Right Arrow 2"/>
          <p:cNvSpPr/>
          <p:nvPr/>
        </p:nvSpPr>
        <p:spPr>
          <a:xfrm>
            <a:off x="6229931" y="2464552"/>
            <a:ext cx="646541" cy="326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TextBox 3"/>
          <p:cNvSpPr txBox="1"/>
          <p:nvPr/>
        </p:nvSpPr>
        <p:spPr>
          <a:xfrm>
            <a:off x="7333673" y="1816450"/>
            <a:ext cx="414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Pouco</a:t>
            </a:r>
            <a:r>
              <a:rPr lang="en-US" sz="3600" dirty="0" smtClean="0"/>
              <a:t> </a:t>
            </a:r>
            <a:r>
              <a:rPr lang="en-US" sz="3600" dirty="0" err="1" smtClean="0"/>
              <a:t>impacto</a:t>
            </a:r>
            <a:r>
              <a:rPr lang="en-US" sz="3600" dirty="0" smtClean="0"/>
              <a:t> </a:t>
            </a:r>
            <a:r>
              <a:rPr lang="en-US" sz="3600" dirty="0" err="1" smtClean="0"/>
              <a:t>comportamental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34476" y="3734752"/>
            <a:ext cx="538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Artigos</a:t>
            </a:r>
            <a:r>
              <a:rPr lang="en-US" sz="3600" dirty="0" smtClean="0"/>
              <a:t> de </a:t>
            </a:r>
            <a:r>
              <a:rPr lang="en-US" sz="3600" dirty="0" err="1" smtClean="0"/>
              <a:t>Psicologia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333673" y="3457752"/>
            <a:ext cx="414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Maior</a:t>
            </a:r>
            <a:r>
              <a:rPr lang="en-US" sz="3600" dirty="0" smtClean="0"/>
              <a:t> </a:t>
            </a:r>
            <a:r>
              <a:rPr lang="en-US" sz="3600" dirty="0" err="1" smtClean="0"/>
              <a:t>impacto</a:t>
            </a:r>
            <a:r>
              <a:rPr lang="en-US" sz="3600" dirty="0" smtClean="0"/>
              <a:t> </a:t>
            </a:r>
            <a:r>
              <a:rPr lang="en-US" sz="3600" dirty="0" err="1" smtClean="0"/>
              <a:t>comportamental</a:t>
            </a:r>
            <a:endParaRPr lang="en-US" sz="3600" dirty="0"/>
          </a:p>
        </p:txBody>
      </p:sp>
      <p:sp>
        <p:nvSpPr>
          <p:cNvPr id="7" name="Right Arrow 6"/>
          <p:cNvSpPr/>
          <p:nvPr/>
        </p:nvSpPr>
        <p:spPr>
          <a:xfrm>
            <a:off x="6229931" y="3894661"/>
            <a:ext cx="646541" cy="326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292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9564" y="1360207"/>
            <a:ext cx="95688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PT" sz="4000" dirty="0" smtClean="0">
                <a:ea typeface="Calibri" panose="020F0502020204030204" pitchFamily="34" charset="0"/>
              </a:rPr>
              <a:t>Transformar </a:t>
            </a:r>
            <a:r>
              <a:rPr lang="pt-PT" sz="4000" dirty="0">
                <a:ea typeface="Calibri" panose="020F0502020204030204" pitchFamily="34" charset="0"/>
              </a:rPr>
              <a:t>o conhecimento em </a:t>
            </a:r>
            <a:r>
              <a:rPr lang="pt-PT" sz="4000" dirty="0" smtClean="0">
                <a:ea typeface="Calibri" panose="020F0502020204030204" pitchFamily="34" charset="0"/>
              </a:rPr>
              <a:t>ação.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PT" sz="4000" dirty="0" smtClean="0"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PT" sz="4000" dirty="0" smtClean="0">
                <a:ea typeface="Calibri" panose="020F0502020204030204" pitchFamily="34" charset="0"/>
              </a:rPr>
              <a:t>Comunicação eficaz </a:t>
            </a:r>
            <a:r>
              <a:rPr lang="pt-PT" sz="4000" dirty="0">
                <a:ea typeface="Calibri" panose="020F0502020204030204" pitchFamily="34" charset="0"/>
              </a:rPr>
              <a:t>dos problemas deve ser acompanhada de </a:t>
            </a:r>
            <a:r>
              <a:rPr lang="pt-PT" sz="4000" dirty="0" smtClean="0">
                <a:ea typeface="Calibri" panose="020F0502020204030204" pitchFamily="34" charset="0"/>
              </a:rPr>
              <a:t>soluções.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475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5891" y="1505527"/>
            <a:ext cx="436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SOLUÇÕES</a:t>
            </a:r>
          </a:p>
          <a:p>
            <a:endParaRPr lang="en-US" sz="4000" dirty="0" smtClean="0"/>
          </a:p>
          <a:p>
            <a:r>
              <a:rPr lang="en-US" sz="4000" dirty="0" smtClean="0"/>
              <a:t>SOLUÇÕES</a:t>
            </a:r>
          </a:p>
          <a:p>
            <a:endParaRPr lang="en-US" sz="4000" dirty="0"/>
          </a:p>
          <a:p>
            <a:r>
              <a:rPr lang="en-US" sz="4000" dirty="0" smtClean="0"/>
              <a:t>SOLUÇÕES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13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1" y="1011928"/>
            <a:ext cx="8654472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aixão profissional desde 1996. Percebi a necessidade da </a:t>
            </a: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comunidade científica </a:t>
            </a: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melhorar </a:t>
            </a: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a divulgação dos </a:t>
            </a: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resultados.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PT" sz="4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Utilizar adequadamente os canais </a:t>
            </a: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e as tecnologias mais apropriados.</a:t>
            </a:r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27" y="2059709"/>
            <a:ext cx="803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Mais</a:t>
            </a:r>
            <a:r>
              <a:rPr lang="en-US" sz="4400" dirty="0" smtClean="0"/>
              <a:t> </a:t>
            </a:r>
            <a:r>
              <a:rPr lang="en-US" sz="4400" dirty="0" err="1" smtClean="0"/>
              <a:t>importante</a:t>
            </a:r>
            <a:r>
              <a:rPr lang="en-US" sz="4400" dirty="0" smtClean="0"/>
              <a:t> do que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b="1" dirty="0" err="1" smtClean="0"/>
              <a:t>meios</a:t>
            </a:r>
            <a:r>
              <a:rPr lang="en-US" sz="4400" dirty="0" smtClean="0"/>
              <a:t> </a:t>
            </a:r>
            <a:r>
              <a:rPr lang="en-US" sz="4400" dirty="0" err="1" smtClean="0"/>
              <a:t>são</a:t>
            </a:r>
            <a:r>
              <a:rPr lang="en-US" sz="4400" dirty="0" smtClean="0"/>
              <a:t>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b="1" dirty="0" err="1" smtClean="0"/>
              <a:t>métodos</a:t>
            </a:r>
            <a:r>
              <a:rPr lang="en-US" sz="4400" dirty="0" smtClean="0"/>
              <a:t> </a:t>
            </a:r>
            <a:r>
              <a:rPr lang="en-US" sz="4400" dirty="0" err="1" smtClean="0"/>
              <a:t>utilizados</a:t>
            </a:r>
            <a:r>
              <a:rPr lang="en-US" sz="4400" dirty="0" smtClean="0"/>
              <a:t> </a:t>
            </a:r>
            <a:r>
              <a:rPr lang="en-US" sz="4400" dirty="0" err="1" smtClean="0"/>
              <a:t>na</a:t>
            </a:r>
            <a:r>
              <a:rPr lang="en-US" sz="4400" dirty="0" smtClean="0"/>
              <a:t> </a:t>
            </a:r>
            <a:r>
              <a:rPr lang="en-US" sz="4400" dirty="0" err="1" smtClean="0"/>
              <a:t>comunicação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20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7820" y="1371429"/>
            <a:ext cx="9384144" cy="375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VÍDEO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3600" dirty="0">
                <a:ea typeface="Calibri" panose="020F0502020204030204" pitchFamily="34" charset="0"/>
                <a:cs typeface="Times New Roman" panose="02020603050405020304" pitchFamily="18" charset="0"/>
              </a:rPr>
              <a:t>Há </a:t>
            </a: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pt-PT" sz="3600" dirty="0">
                <a:ea typeface="Calibri" panose="020F0502020204030204" pitchFamily="34" charset="0"/>
                <a:cs typeface="Times New Roman" panose="02020603050405020304" pitchFamily="18" charset="0"/>
              </a:rPr>
              <a:t>anos </a:t>
            </a: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primeiros artigos </a:t>
            </a:r>
            <a:r>
              <a:rPr lang="pt-PT" sz="3600" dirty="0">
                <a:ea typeface="Calibri" panose="020F0502020204030204" pitchFamily="34" charset="0"/>
                <a:cs typeface="Times New Roman" panose="02020603050405020304" pitchFamily="18" charset="0"/>
              </a:rPr>
              <a:t>científicos da área da psicologia sobre </a:t>
            </a: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vantagens </a:t>
            </a:r>
            <a:r>
              <a:rPr lang="pt-PT" sz="3600" dirty="0"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eficácia </a:t>
            </a:r>
            <a:r>
              <a:rPr lang="pt-PT" sz="3600" dirty="0">
                <a:ea typeface="Calibri" panose="020F0502020204030204" pitchFamily="34" charset="0"/>
                <a:cs typeface="Times New Roman" panose="02020603050405020304" pitchFamily="18" charset="0"/>
              </a:rPr>
              <a:t>da comunicação de ciência através de vídeos.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9236" y="1118726"/>
            <a:ext cx="8442035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“O </a:t>
            </a:r>
            <a:r>
              <a:rPr lang="pt-PT" sz="3600" dirty="0">
                <a:ea typeface="Calibri" panose="020F0502020204030204" pitchFamily="34" charset="0"/>
                <a:cs typeface="Times New Roman" panose="02020603050405020304" pitchFamily="18" charset="0"/>
              </a:rPr>
              <a:t>vídeo reduz o esforço cognitivo necessário para processar informação, o que pode levar a uma melhor compreensão dos conteúdos</a:t>
            </a: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4764" y="5080000"/>
            <a:ext cx="6936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Artigo da </a:t>
            </a:r>
            <a:r>
              <a:rPr lang="pt-PT" dirty="0"/>
              <a:t>Associação Internacional de Psicologia </a:t>
            </a:r>
            <a:r>
              <a:rPr lang="pt-PT" dirty="0" smtClean="0"/>
              <a:t>Aplicada, </a:t>
            </a:r>
            <a:r>
              <a:rPr lang="en-US" dirty="0"/>
              <a:t>(</a:t>
            </a:r>
            <a:r>
              <a:rPr lang="en-US" dirty="0" err="1"/>
              <a:t>Putortì</a:t>
            </a:r>
            <a:r>
              <a:rPr lang="en-US" dirty="0"/>
              <a:t> et al,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7516" y="1876926"/>
            <a:ext cx="3560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Há</a:t>
            </a:r>
            <a:r>
              <a:rPr lang="en-US" sz="4400" dirty="0" smtClean="0"/>
              <a:t> 50 </a:t>
            </a:r>
            <a:r>
              <a:rPr lang="en-US" sz="4400" dirty="0" err="1" smtClean="0"/>
              <a:t>anos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12" y="776468"/>
            <a:ext cx="5418570" cy="53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7091" y="960582"/>
            <a:ext cx="442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MAS…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817091" y="2835564"/>
            <a:ext cx="758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Vídeo</a:t>
            </a:r>
            <a:r>
              <a:rPr lang="en-US" sz="4800" dirty="0" smtClean="0"/>
              <a:t> </a:t>
            </a:r>
            <a:r>
              <a:rPr lang="en-US" sz="4800" dirty="0" err="1" smtClean="0"/>
              <a:t>otimizado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37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2617" y="1733122"/>
            <a:ext cx="9467274" cy="3364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Vocabulário</a:t>
            </a:r>
            <a:r>
              <a:rPr lang="en-US" sz="3600" dirty="0" smtClean="0">
                <a:ea typeface="Calibri" panose="020F0502020204030204" pitchFamily="34" charset="0"/>
                <a:cs typeface="TimesNewRomanMTStd-Italic"/>
              </a:rPr>
              <a:t> </a:t>
            </a: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não-técnico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Estrutura</a:t>
            </a:r>
            <a:r>
              <a:rPr lang="en-US" sz="3600" dirty="0" smtClean="0">
                <a:ea typeface="Calibri" panose="020F0502020204030204" pitchFamily="34" charset="0"/>
                <a:cs typeface="TimesNewRomanMTStd-Italic"/>
              </a:rPr>
              <a:t> simples, </a:t>
            </a: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narrativa</a:t>
            </a:r>
            <a:r>
              <a:rPr lang="en-US" sz="3600" dirty="0" smtClean="0">
                <a:ea typeface="Calibri" panose="020F0502020204030204" pitchFamily="34" charset="0"/>
                <a:cs typeface="TimesNewRomanMTStd-Italic"/>
              </a:rPr>
              <a:t> (</a:t>
            </a:r>
            <a:r>
              <a:rPr lang="en-US" sz="3600" i="1" dirty="0" smtClean="0">
                <a:ea typeface="Calibri" panose="020F0502020204030204" pitchFamily="34" charset="0"/>
                <a:cs typeface="TimesNewRomanMTStd-Italic"/>
              </a:rPr>
              <a:t>storytelling)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Imagens</a:t>
            </a:r>
            <a:r>
              <a:rPr lang="en-US" sz="3600" dirty="0" smtClean="0">
                <a:ea typeface="Calibri" panose="020F0502020204030204" pitchFamily="34" charset="0"/>
                <a:cs typeface="TimesNewRomanMTStd-Italic"/>
              </a:rPr>
              <a:t> de </a:t>
            </a: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experiências</a:t>
            </a:r>
            <a:r>
              <a:rPr lang="en-US" sz="3600" dirty="0" smtClean="0">
                <a:ea typeface="Calibri" panose="020F0502020204030204" pitchFamily="34" charset="0"/>
                <a:cs typeface="TimesNewRomanMTStd-Italic"/>
              </a:rPr>
              <a:t> do </a:t>
            </a: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dia</a:t>
            </a:r>
            <a:r>
              <a:rPr lang="en-US" sz="3600" dirty="0" smtClean="0">
                <a:ea typeface="Calibri" panose="020F0502020204030204" pitchFamily="34" charset="0"/>
                <a:cs typeface="TimesNewRomanMTStd-Italic"/>
              </a:rPr>
              <a:t> a </a:t>
            </a:r>
            <a:r>
              <a:rPr lang="en-US" sz="3600" dirty="0" err="1" smtClean="0">
                <a:ea typeface="Calibri" panose="020F0502020204030204" pitchFamily="34" charset="0"/>
                <a:cs typeface="TimesNewRomanMTStd-Italic"/>
              </a:rPr>
              <a:t>dia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3600" dirty="0" smtClean="0">
                <a:ea typeface="Calibri" panose="020F0502020204030204" pitchFamily="34" charset="0"/>
                <a:cs typeface="TimesNewRomanMTStd-Italic"/>
              </a:rPr>
              <a:t>Ilustrações gráficas simples</a:t>
            </a:r>
            <a:r>
              <a:rPr lang="pt-PT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8327" y="757381"/>
            <a:ext cx="351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COMUNICAR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145316" y="1764145"/>
            <a:ext cx="4802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/>
              <a:t>NÃO É </a:t>
            </a:r>
            <a:r>
              <a:rPr lang="en-US" sz="2400" u="sng" dirty="0" smtClean="0"/>
              <a:t>(</a:t>
            </a:r>
            <a:r>
              <a:rPr lang="en-US" sz="2400" u="sng" dirty="0" err="1" smtClean="0"/>
              <a:t>só</a:t>
            </a:r>
            <a:r>
              <a:rPr lang="en-US" sz="2400" u="sng" dirty="0" smtClean="0"/>
              <a:t>)</a:t>
            </a:r>
            <a:endParaRPr lang="en-US" sz="36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Difundir</a:t>
            </a:r>
            <a:r>
              <a:rPr lang="en-US" sz="3200" dirty="0" smtClean="0"/>
              <a:t> </a:t>
            </a:r>
            <a:r>
              <a:rPr lang="en-US" sz="3200" dirty="0" err="1" smtClean="0"/>
              <a:t>informação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Enviar</a:t>
            </a:r>
            <a:r>
              <a:rPr lang="en-US" sz="3200" dirty="0" smtClean="0"/>
              <a:t> e-mails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Publicar</a:t>
            </a:r>
            <a:r>
              <a:rPr lang="en-US" sz="3200" dirty="0" smtClean="0"/>
              <a:t> </a:t>
            </a:r>
            <a:r>
              <a:rPr lang="en-US" sz="3200" dirty="0" err="1" smtClean="0"/>
              <a:t>notícias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534719" y="1764145"/>
            <a:ext cx="54725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/>
              <a:t>É</a:t>
            </a:r>
          </a:p>
          <a:p>
            <a:pPr algn="ctr"/>
            <a:endParaRPr lang="en-US" sz="32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Impactar</a:t>
            </a:r>
            <a:r>
              <a:rPr lang="en-US" sz="3200" dirty="0" smtClean="0"/>
              <a:t> o </a:t>
            </a:r>
            <a:r>
              <a:rPr lang="en-US" sz="3200" dirty="0" err="1" smtClean="0"/>
              <a:t>destinatário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Ouvir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Apresentar</a:t>
            </a:r>
            <a:r>
              <a:rPr lang="en-US" sz="3200" dirty="0" smtClean="0"/>
              <a:t> </a:t>
            </a:r>
            <a:r>
              <a:rPr lang="en-US" sz="3200" dirty="0" err="1" smtClean="0"/>
              <a:t>soluções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Interagir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372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127" y="1422400"/>
            <a:ext cx="889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Recordando</a:t>
            </a:r>
            <a:r>
              <a:rPr lang="en-US" sz="3200" dirty="0" smtClean="0"/>
              <a:t>: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112655" y="2418639"/>
            <a:ext cx="803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Mais</a:t>
            </a:r>
            <a:r>
              <a:rPr lang="en-US" sz="4400" dirty="0" smtClean="0"/>
              <a:t> </a:t>
            </a:r>
            <a:r>
              <a:rPr lang="en-US" sz="4400" dirty="0" err="1" smtClean="0"/>
              <a:t>importante</a:t>
            </a:r>
            <a:r>
              <a:rPr lang="en-US" sz="4400" dirty="0" smtClean="0"/>
              <a:t> do que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b="1" dirty="0" err="1" smtClean="0"/>
              <a:t>meios</a:t>
            </a:r>
            <a:r>
              <a:rPr lang="en-US" sz="4400" dirty="0" smtClean="0"/>
              <a:t> </a:t>
            </a:r>
            <a:r>
              <a:rPr lang="en-US" sz="4400" dirty="0" err="1" smtClean="0"/>
              <a:t>são</a:t>
            </a:r>
            <a:r>
              <a:rPr lang="en-US" sz="4400" dirty="0" smtClean="0"/>
              <a:t>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b="1" dirty="0" err="1" smtClean="0"/>
              <a:t>métodos</a:t>
            </a:r>
            <a:r>
              <a:rPr lang="en-US" sz="4400" dirty="0" smtClean="0"/>
              <a:t> </a:t>
            </a:r>
            <a:r>
              <a:rPr lang="en-US" sz="4400" dirty="0" err="1" smtClean="0"/>
              <a:t>utilizados</a:t>
            </a:r>
            <a:r>
              <a:rPr lang="en-US" sz="4400" dirty="0" smtClean="0"/>
              <a:t> </a:t>
            </a:r>
            <a:r>
              <a:rPr lang="en-US" sz="4400" dirty="0" err="1" smtClean="0"/>
              <a:t>na</a:t>
            </a:r>
            <a:r>
              <a:rPr lang="en-US" sz="4400" dirty="0" smtClean="0"/>
              <a:t> </a:t>
            </a:r>
            <a:r>
              <a:rPr lang="en-US" sz="4400" dirty="0" err="1" smtClean="0"/>
              <a:t>comunicação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835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579418"/>
            <a:ext cx="899621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Novas</a:t>
            </a:r>
            <a:r>
              <a:rPr lang="en-US" sz="4000" dirty="0" smtClean="0"/>
              <a:t> </a:t>
            </a:r>
            <a:r>
              <a:rPr lang="en-US" sz="4000" dirty="0" err="1" smtClean="0"/>
              <a:t>tecnologias</a:t>
            </a:r>
            <a:r>
              <a:rPr lang="en-US" sz="4000" dirty="0" smtClean="0"/>
              <a:t> </a:t>
            </a:r>
            <a:r>
              <a:rPr lang="en-US" sz="4000" dirty="0" err="1" smtClean="0"/>
              <a:t>permitem</a:t>
            </a:r>
            <a:r>
              <a:rPr lang="en-US" sz="4000" dirty="0" smtClean="0"/>
              <a:t> </a:t>
            </a:r>
            <a:r>
              <a:rPr lang="en-US" sz="4000" b="1" dirty="0" err="1" smtClean="0"/>
              <a:t>novos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métodos</a:t>
            </a:r>
            <a:r>
              <a:rPr lang="en-US" sz="4000" b="1" dirty="0" smtClean="0"/>
              <a:t> </a:t>
            </a:r>
            <a:r>
              <a:rPr lang="en-US" sz="4000" dirty="0" smtClean="0"/>
              <a:t>de </a:t>
            </a:r>
            <a:r>
              <a:rPr lang="en-US" sz="4000" dirty="0" err="1" smtClean="0"/>
              <a:t>comunicação</a:t>
            </a:r>
            <a:endParaRPr lang="en-US" sz="4000" dirty="0" smtClean="0"/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Vídeos</a:t>
            </a:r>
            <a:r>
              <a:rPr lang="en-US" sz="2400" dirty="0" smtClean="0"/>
              <a:t> </a:t>
            </a:r>
            <a:r>
              <a:rPr lang="en-US" sz="2400" dirty="0" err="1" smtClean="0"/>
              <a:t>interativos</a:t>
            </a:r>
            <a:r>
              <a:rPr lang="en-US" sz="2400" dirty="0" smtClean="0"/>
              <a:t>, </a:t>
            </a:r>
            <a:r>
              <a:rPr lang="en-US" sz="2400" dirty="0" err="1" smtClean="0"/>
              <a:t>Videoconferências</a:t>
            </a:r>
            <a:r>
              <a:rPr lang="en-US" sz="2400" dirty="0" smtClean="0"/>
              <a:t>, Podcasts)</a:t>
            </a:r>
          </a:p>
          <a:p>
            <a:endParaRPr lang="en-US" sz="4000" dirty="0" smtClean="0"/>
          </a:p>
          <a:p>
            <a:r>
              <a:rPr lang="en-US" sz="4000" dirty="0" smtClean="0"/>
              <a:t>Mas </a:t>
            </a:r>
            <a:r>
              <a:rPr lang="en-US" sz="4000" dirty="0" err="1" smtClean="0"/>
              <a:t>também</a:t>
            </a:r>
            <a:r>
              <a:rPr lang="en-US" sz="4000" dirty="0" smtClean="0"/>
              <a:t> </a:t>
            </a:r>
            <a:r>
              <a:rPr lang="en-US" sz="4000" dirty="0" err="1" smtClean="0"/>
              <a:t>exigem</a:t>
            </a:r>
            <a:endParaRPr lang="en-US" sz="4000" dirty="0"/>
          </a:p>
          <a:p>
            <a:r>
              <a:rPr lang="en-US" sz="4000" b="1" dirty="0" err="1" smtClean="0"/>
              <a:t>novas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competências</a:t>
            </a:r>
            <a:r>
              <a:rPr lang="en-US" sz="4000" b="1" dirty="0" smtClean="0"/>
              <a:t>.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						</a:t>
            </a:r>
            <a:r>
              <a:rPr lang="en-US" sz="4000" dirty="0" smtClean="0"/>
              <a:t>(FCCN)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73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D12C21-5EE9-9D27-29AA-E543AB9A9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3935"/>
            <a:ext cx="9144000" cy="3088178"/>
          </a:xfrm>
        </p:spPr>
        <p:txBody>
          <a:bodyPr>
            <a:noAutofit/>
          </a:bodyPr>
          <a:lstStyle/>
          <a:p>
            <a:r>
              <a:rPr lang="pt-PT" sz="4400" dirty="0"/>
              <a:t>O potencial das plataformas digitais numa estratégia de comunicação de ciência, tecnologia e educação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B44FF8-AE70-AEB7-C2BC-FC1C7432A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4580"/>
            <a:ext cx="9144000" cy="446621"/>
          </a:xfrm>
        </p:spPr>
        <p:txBody>
          <a:bodyPr>
            <a:normAutofit/>
          </a:bodyPr>
          <a:lstStyle/>
          <a:p>
            <a:r>
              <a:rPr lang="pt-PT" sz="2000" dirty="0" smtClean="0"/>
              <a:t>Vasco Matos Trigo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6223928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598" y="757380"/>
            <a:ext cx="6936451" cy="4655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517" y="1876926"/>
            <a:ext cx="3387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Há</a:t>
            </a:r>
            <a:r>
              <a:rPr lang="en-US" sz="4400" dirty="0" smtClean="0"/>
              <a:t> 31 </a:t>
            </a:r>
            <a:r>
              <a:rPr lang="en-US" sz="4400" dirty="0" err="1" smtClean="0"/>
              <a:t>anos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673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797" y="830500"/>
            <a:ext cx="6929403" cy="4332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516" y="1876926"/>
            <a:ext cx="3560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Há</a:t>
            </a:r>
            <a:r>
              <a:rPr lang="en-US" sz="4400" dirty="0" smtClean="0"/>
              <a:t> 31 </a:t>
            </a:r>
            <a:r>
              <a:rPr lang="en-US" sz="4400" dirty="0" err="1" smtClean="0"/>
              <a:t>anos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46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729" y="1147329"/>
            <a:ext cx="68770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07" y="979054"/>
            <a:ext cx="6900407" cy="4151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516" y="1876926"/>
            <a:ext cx="203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Hoje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057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927" y="979055"/>
            <a:ext cx="459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Evolução</a:t>
            </a:r>
            <a:r>
              <a:rPr lang="en-US" sz="4000" dirty="0" smtClean="0"/>
              <a:t> das TIC</a:t>
            </a:r>
            <a:endParaRPr lang="en-US" sz="4000" dirty="0"/>
          </a:p>
        </p:txBody>
      </p:sp>
      <p:sp>
        <p:nvSpPr>
          <p:cNvPr id="3" name="Right Arrow 2"/>
          <p:cNvSpPr/>
          <p:nvPr/>
        </p:nvSpPr>
        <p:spPr>
          <a:xfrm rot="5400000">
            <a:off x="5301672" y="2322944"/>
            <a:ext cx="1930400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99127" y="3583709"/>
            <a:ext cx="9873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Upgrade</a:t>
            </a:r>
            <a:r>
              <a:rPr lang="en-US" sz="4000" dirty="0" smtClean="0"/>
              <a:t> Sistema </a:t>
            </a:r>
            <a:r>
              <a:rPr lang="en-US" sz="4000" dirty="0" err="1" smtClean="0"/>
              <a:t>Operativo</a:t>
            </a:r>
            <a:r>
              <a:rPr lang="en-US" sz="4000" dirty="0" smtClean="0"/>
              <a:t> </a:t>
            </a:r>
            <a:r>
              <a:rPr lang="en-US" sz="4000" dirty="0" err="1" smtClean="0"/>
              <a:t>Cognitivo</a:t>
            </a:r>
            <a:r>
              <a:rPr lang="en-US" sz="4000" dirty="0" smtClean="0"/>
              <a:t> dos </a:t>
            </a:r>
            <a:r>
              <a:rPr lang="en-US" sz="4000" dirty="0" err="1" smtClean="0"/>
              <a:t>Humanos</a:t>
            </a:r>
            <a:endParaRPr lang="en-US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546110" y="5421745"/>
            <a:ext cx="263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Ryunosuke</a:t>
            </a:r>
            <a:r>
              <a:rPr lang="en-US" dirty="0" smtClean="0"/>
              <a:t> </a:t>
            </a:r>
            <a:r>
              <a:rPr lang="en-US" dirty="0" err="1" smtClean="0"/>
              <a:t>Fukai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931554"/>
              </p:ext>
            </p:extLst>
          </p:nvPr>
        </p:nvGraphicFramePr>
        <p:xfrm>
          <a:off x="92075" y="92075"/>
          <a:ext cx="19732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ackager Shell Object" showAsIcon="1" r:id="rId3" imgW="1973520" imgH="456480" progId="Package">
                  <p:embed/>
                </p:oleObj>
              </mc:Choice>
              <mc:Fallback>
                <p:oleObj name="Packager Shell Object" showAsIcon="1" r:id="rId3" imgW="197352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97326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830" y="1134549"/>
            <a:ext cx="8918022" cy="5016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077" y="6254888"/>
            <a:ext cx="51144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https://uxdesign.cc/the-end-of-brands-as-we-know-them-97e8a6480a8</a:t>
            </a:r>
          </a:p>
        </p:txBody>
      </p:sp>
    </p:spTree>
    <p:extLst>
      <p:ext uri="{BB962C8B-B14F-4D97-AF65-F5344CB8AC3E}">
        <p14:creationId xmlns:p14="http://schemas.microsoft.com/office/powerpoint/2010/main" val="543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0945" y="1311697"/>
            <a:ext cx="9439564" cy="4425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40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pesquisar</a:t>
            </a: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, filtrar, </a:t>
            </a: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selecionar</a:t>
            </a:r>
            <a:endParaRPr lang="pt-PT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40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Agora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40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PT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conversar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	(</a:t>
            </a:r>
            <a:r>
              <a:rPr lang="pt-PT" sz="3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pt-PT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IA. Reforço da ligação.)</a:t>
            </a: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rnadas2023">
      <a:dk1>
        <a:srgbClr val="0A1833"/>
      </a:dk1>
      <a:lt1>
        <a:sysClr val="window" lastClr="FFFFFF"/>
      </a:lt1>
      <a:dk2>
        <a:srgbClr val="44546A"/>
      </a:dk2>
      <a:lt2>
        <a:srgbClr val="FFFFFF"/>
      </a:lt2>
      <a:accent1>
        <a:srgbClr val="1C4490"/>
      </a:accent1>
      <a:accent2>
        <a:srgbClr val="A1BAEC"/>
      </a:accent2>
      <a:accent3>
        <a:srgbClr val="1C4490"/>
      </a:accent3>
      <a:accent4>
        <a:srgbClr val="A1BAEC"/>
      </a:accent4>
      <a:accent5>
        <a:srgbClr val="1C4490"/>
      </a:accent5>
      <a:accent6>
        <a:srgbClr val="A1BAEC"/>
      </a:accent6>
      <a:hlink>
        <a:srgbClr val="70AD47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Jornadas2023-Template-Final-2" id="{CB9B37A8-4F63-40BB-9B2B-29327FCAE316}" vid="{A10DFB1B-94E6-4F63-87C5-B391B2B261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5E33DEC7EA0A43843B9104732F1ABB" ma:contentTypeVersion="35" ma:contentTypeDescription="Criar um novo documento." ma:contentTypeScope="" ma:versionID="09eb13b253f69f27f66f8dde2312a0d8">
  <xsd:schema xmlns:xsd="http://www.w3.org/2001/XMLSchema" xmlns:xs="http://www.w3.org/2001/XMLSchema" xmlns:p="http://schemas.microsoft.com/office/2006/metadata/properties" xmlns:ns1="http://schemas.microsoft.com/sharepoint/v3" xmlns:ns2="51bec05e-5738-4d08-ae30-cc59bd156365" xmlns:ns3="a2ae554e-2674-4ff1-877c-7eb1898966fe" targetNamespace="http://schemas.microsoft.com/office/2006/metadata/properties" ma:root="true" ma:fieldsID="71b1f40ecb41b87ee1ba0237d18b0aa5" ns1:_="" ns2:_="" ns3:_="">
    <xsd:import namespace="http://schemas.microsoft.com/sharepoint/v3"/>
    <xsd:import namespace="51bec05e-5738-4d08-ae30-cc59bd156365"/>
    <xsd:import namespace="a2ae554e-2674-4ff1-877c-7eb1898966fe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ção de IU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ec05e-5738-4d08-ae30-cc59bd156365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Etiquetas de Imagem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e554e-2674-4ff1-877c-7eb1898966f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2bdcbe1-47c2-4c63-887d-c9b066e8ac7f}" ma:internalName="TaxCatchAll" ma:showField="CatchAllData" ma:web="a2ae554e-2674-4ff1-877c-7eb189896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51bec05e-5738-4d08-ae30-cc59bd156365" xsi:nil="true"/>
    <_ip_UnifiedCompliancePolicyUIAction xmlns="http://schemas.microsoft.com/sharepoint/v3" xsi:nil="true"/>
    <MigrationWizIdDocumentLibraryPermissions xmlns="51bec05e-5738-4d08-ae30-cc59bd156365" xsi:nil="true"/>
    <_ip_UnifiedCompliancePolicyProperties xmlns="http://schemas.microsoft.com/sharepoint/v3" xsi:nil="true"/>
    <MigrationWizIdPermissionLevels xmlns="51bec05e-5738-4d08-ae30-cc59bd156365" xsi:nil="true"/>
    <MigrationWizIdSecurityGroups xmlns="51bec05e-5738-4d08-ae30-cc59bd156365" xsi:nil="true"/>
    <MigrationWizIdPermissions xmlns="51bec05e-5738-4d08-ae30-cc59bd156365" xsi:nil="true"/>
    <TaxCatchAll xmlns="a2ae554e-2674-4ff1-877c-7eb1898966fe" xsi:nil="true"/>
    <lcf76f155ced4ddcb4097134ff3c332f xmlns="51bec05e-5738-4d08-ae30-cc59bd1563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21F444-C6D7-41B3-9846-FB78F6912F44}"/>
</file>

<file path=customXml/itemProps2.xml><?xml version="1.0" encoding="utf-8"?>
<ds:datastoreItem xmlns:ds="http://schemas.openxmlformats.org/officeDocument/2006/customXml" ds:itemID="{CE95490A-C3E2-4942-80F8-9EAC17CE7CDF}"/>
</file>

<file path=customXml/itemProps3.xml><?xml version="1.0" encoding="utf-8"?>
<ds:datastoreItem xmlns:ds="http://schemas.openxmlformats.org/officeDocument/2006/customXml" ds:itemID="{5DC37E18-1F9E-4A19-B378-5B9D6C83AAEC}"/>
</file>

<file path=docProps/app.xml><?xml version="1.0" encoding="utf-8"?>
<Properties xmlns="http://schemas.openxmlformats.org/officeDocument/2006/extended-properties" xmlns:vt="http://schemas.openxmlformats.org/officeDocument/2006/docPropsVTypes">
  <Template>PPT-Jornadas2023-Template-Final-2</Template>
  <TotalTime>2029</TotalTime>
  <Words>355</Words>
  <Application>Microsoft Office PowerPoint</Application>
  <PresentationFormat>Widescreen</PresentationFormat>
  <Paragraphs>74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TimesNewRomanMTStd-Italic</vt:lpstr>
      <vt:lpstr>Verdana</vt:lpstr>
      <vt:lpstr>Office Theme</vt:lpstr>
      <vt:lpstr>Packager Shell Object</vt:lpstr>
      <vt:lpstr>O potencial das plataformas digitais numa estratégia de comunicação de ciência, tecnologia e educação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potencial das plataformas digitais numa estratégia de comunicação de ciência, tecnologia e educação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João Gonçalves Nunes Amante Matos Trigo</dc:creator>
  <cp:lastModifiedBy>Maria João Gonçalves Nunes Amante Matos Trigo</cp:lastModifiedBy>
  <cp:revision>25</cp:revision>
  <dcterms:created xsi:type="dcterms:W3CDTF">2023-06-24T15:29:54Z</dcterms:created>
  <dcterms:modified xsi:type="dcterms:W3CDTF">2023-06-28T00:40:53Z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0x010100B25E33DEC7EA0A43843B9104732F1ABB</vt:lpwstr>
  </property>
</Properties>
</file>