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02" r:id="rId5"/>
    <p:sldId id="263" r:id="rId6"/>
    <p:sldId id="317" r:id="rId7"/>
    <p:sldId id="266" r:id="rId8"/>
    <p:sldId id="267" r:id="rId9"/>
    <p:sldId id="268" r:id="rId10"/>
    <p:sldId id="297" r:id="rId11"/>
    <p:sldId id="313" r:id="rId12"/>
    <p:sldId id="314" r:id="rId13"/>
    <p:sldId id="315" r:id="rId14"/>
    <p:sldId id="316" r:id="rId15"/>
    <p:sldId id="299" r:id="rId16"/>
    <p:sldId id="300" r:id="rId17"/>
    <p:sldId id="312" r:id="rId18"/>
    <p:sldId id="311" r:id="rId19"/>
    <p:sldId id="309" r:id="rId20"/>
    <p:sldId id="262" r:id="rId21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B836F84-3608-1C48-F75E-3AE6C6292A44}" name="Ana Tavares Pinto" initials="ATP" userId="S::ana.pinto@fccn.pt::4473e6ef-179d-4842-b78c-7b04730e0a6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18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45" autoAdjust="0"/>
    <p:restoredTop sz="94660"/>
  </p:normalViewPr>
  <p:slideViewPr>
    <p:cSldViewPr snapToGrid="0">
      <p:cViewPr>
        <p:scale>
          <a:sx n="75" d="100"/>
          <a:sy n="75" d="100"/>
        </p:scale>
        <p:origin x="-18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creenshot, tree, house, building&#10;&#10;Description automatically generated">
            <a:extLst>
              <a:ext uri="{FF2B5EF4-FFF2-40B4-BE49-F238E27FC236}">
                <a16:creationId xmlns:a16="http://schemas.microsoft.com/office/drawing/2014/main" xmlns="" id="{4F691249-7AF9-CFFB-9E6B-4BF17CD6107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317072-2D86-CF00-76DC-A0E0AAEE01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73935"/>
            <a:ext cx="9144000" cy="2057718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34D31B8-8014-7D70-9B31-D04D1A6ACF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31653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2403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503F18-BBDC-D6B6-76DD-4F043AF92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74B39C-59A5-E37B-3502-0A51F9173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A183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09364C62-2305-7833-6968-A7517A8E9F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3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E87581C4-F197-73B9-2E2A-8F92275EFEC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A6DEB1-2999-AEEF-EFFF-66728C3F7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0F38BC-582E-4AC8-A2CC-7F6FBD7846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EE0B1A9-8AE0-C35D-9E64-79EE73DB9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5095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úd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C3680706-6167-6144-0C6F-63B6193984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2DD0FF-602D-9FB0-EF10-69B15451C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99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C66F71-B1DD-0D45-C5C6-4C22F2BF5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859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0E3DBE7-A9B0-DBEA-CE05-DA42EAE37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09875"/>
            <a:ext cx="5157787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74967EB-9BCC-D519-7276-2BFF7C0643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859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3D8928-85AE-64E4-834E-1CBEAF1BD3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09875"/>
            <a:ext cx="5183188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21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71B94E3B-0775-D0EB-8FB4-45FE1D46E8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5FDDC9-7872-DCF0-C9D4-1A8C205A1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81125"/>
            <a:ext cx="10437812" cy="1047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1880E74-6E98-1257-39D7-280F2036F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57475"/>
            <a:ext cx="10437812" cy="2819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8315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screenshot, font, software&#10;&#10;Description automatically generated">
            <a:extLst>
              <a:ext uri="{FF2B5EF4-FFF2-40B4-BE49-F238E27FC236}">
                <a16:creationId xmlns:a16="http://schemas.microsoft.com/office/drawing/2014/main" xmlns="" id="{4D0A7AAA-BCAE-6C2C-10D4-A0FC5D7A7A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79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1FFBBE3-249C-C8FF-6970-B3F46D2F6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0B3B5C2-B8AE-5F67-19D5-133BF6E6A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A8F2CE-3096-1275-369A-CA3EFD2B9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E2B85-A6B1-4C5C-B719-E2B75F258753}" type="datetimeFigureOut">
              <a:rPr lang="pt-PT" smtClean="0"/>
              <a:t>28-06-2023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85D86F-A2D6-D3F9-A375-4FFB8DE216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47FA10-337F-6D22-A622-CB81E5F7AE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2B649-77BD-4372-8139-8700761309E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5363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6" r:id="rId5"/>
    <p:sldLayoutId id="214748365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0D12C21-5EE9-9D27-29AA-E543AB9A9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8957" y="2129556"/>
            <a:ext cx="9144000" cy="1284811"/>
          </a:xfrm>
        </p:spPr>
        <p:txBody>
          <a:bodyPr>
            <a:normAutofit/>
          </a:bodyPr>
          <a:lstStyle/>
          <a:p>
            <a:pPr algn="ctr"/>
            <a:r>
              <a:rPr lang="pt-PT" sz="4800" dirty="0" smtClean="0"/>
              <a:t>Acordo-Quadro OCRE</a:t>
            </a:r>
            <a:endParaRPr lang="pt-PT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6488668"/>
            <a:ext cx="2917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Escola Naval, 28 junho </a:t>
            </a:r>
            <a:endParaRPr lang="pt-PT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42F80EC7-9183-5719-F267-1D13D8CC47F4}"/>
              </a:ext>
            </a:extLst>
          </p:cNvPr>
          <p:cNvSpPr txBox="1">
            <a:spLocks/>
          </p:cNvSpPr>
          <p:nvPr/>
        </p:nvSpPr>
        <p:spPr>
          <a:xfrm>
            <a:off x="741783" y="3590373"/>
            <a:ext cx="11304639" cy="20961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spcBef>
                <a:spcPts val="1800"/>
              </a:spcBef>
              <a:buNone/>
            </a:pPr>
            <a:r>
              <a:rPr lang="pt-PT" sz="2000" dirty="0"/>
              <a:t>Evolução dos Serviços </a:t>
            </a:r>
            <a:r>
              <a:rPr lang="pt-PT" sz="2000" dirty="0" err="1" smtClean="0"/>
              <a:t>Cloud</a:t>
            </a:r>
            <a:r>
              <a:rPr lang="pt-PT" sz="2000" dirty="0"/>
              <a:t> </a:t>
            </a:r>
            <a:r>
              <a:rPr lang="pt-PT" sz="2000" dirty="0" smtClean="0"/>
              <a:t>(do </a:t>
            </a:r>
            <a:r>
              <a:rPr lang="pt-PT" sz="2000" dirty="0" err="1"/>
              <a:t>Géant</a:t>
            </a:r>
            <a:r>
              <a:rPr lang="pt-PT" sz="2000" dirty="0"/>
              <a:t> ao </a:t>
            </a:r>
            <a:r>
              <a:rPr lang="pt-PT" sz="2000" dirty="0" smtClean="0"/>
              <a:t>OCRE, 2017/2022), FCCN</a:t>
            </a:r>
          </a:p>
          <a:p>
            <a:pPr marL="0" indent="0">
              <a:lnSpc>
                <a:spcPts val="2200"/>
              </a:lnSpc>
              <a:spcBef>
                <a:spcPts val="1800"/>
              </a:spcBef>
              <a:buNone/>
            </a:pPr>
            <a:r>
              <a:rPr lang="en-US" sz="2000" dirty="0" smtClean="0"/>
              <a:t>Predictive </a:t>
            </a:r>
            <a:r>
              <a:rPr lang="en-US" sz="2000" dirty="0"/>
              <a:t>Algorithms for Detection of Intimate Partner Violence in the Healthcare </a:t>
            </a:r>
            <a:r>
              <a:rPr lang="en-US" sz="2000" dirty="0" smtClean="0"/>
              <a:t>System, CESPU</a:t>
            </a:r>
            <a:endParaRPr lang="pt-PT" sz="2000" dirty="0"/>
          </a:p>
          <a:p>
            <a:pPr marL="0" indent="0">
              <a:lnSpc>
                <a:spcPts val="2200"/>
              </a:lnSpc>
              <a:spcBef>
                <a:spcPts val="1800"/>
              </a:spcBef>
              <a:buNone/>
            </a:pPr>
            <a:r>
              <a:rPr lang="pt-PT" sz="2000" dirty="0" smtClean="0"/>
              <a:t>O </a:t>
            </a:r>
            <a:r>
              <a:rPr lang="pt-PT" sz="2000" dirty="0"/>
              <a:t>projeto </a:t>
            </a:r>
            <a:r>
              <a:rPr lang="pt-PT" sz="2000" dirty="0" smtClean="0"/>
              <a:t>CLOBOT, </a:t>
            </a:r>
            <a:r>
              <a:rPr lang="pt-PT" sz="2000" dirty="0" smtClean="0"/>
              <a:t>INESCTEC</a:t>
            </a:r>
          </a:p>
          <a:p>
            <a:pPr marL="0" indent="0">
              <a:lnSpc>
                <a:spcPts val="2200"/>
              </a:lnSpc>
              <a:spcBef>
                <a:spcPts val="1800"/>
              </a:spcBef>
              <a:buNone/>
            </a:pPr>
            <a:r>
              <a:rPr lang="pt-PT" sz="2000" dirty="0" smtClean="0"/>
              <a:t>Disponibilização de </a:t>
            </a:r>
            <a:r>
              <a:rPr lang="pt-PT" sz="2000" dirty="0"/>
              <a:t>serviços da Google </a:t>
            </a:r>
            <a:r>
              <a:rPr lang="pt-PT" sz="2000" dirty="0" err="1"/>
              <a:t>Cloud</a:t>
            </a:r>
            <a:r>
              <a:rPr lang="pt-PT" sz="2000" dirty="0"/>
              <a:t> à comunidade </a:t>
            </a:r>
            <a:r>
              <a:rPr lang="pt-PT" sz="2000" dirty="0" smtClean="0"/>
              <a:t>científica, LIP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149510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06CBEA0F-8796-AFDA-2958-5B8FBAC39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381125"/>
            <a:ext cx="10714309" cy="1047750"/>
          </a:xfrm>
        </p:spPr>
        <p:txBody>
          <a:bodyPr>
            <a:normAutofit/>
          </a:bodyPr>
          <a:lstStyle/>
          <a:p>
            <a:r>
              <a:rPr lang="pt-PT" b="1" dirty="0"/>
              <a:t>Evolução do Consumo (€), 2017/2022</a:t>
            </a:r>
            <a:endParaRPr lang="pt-P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B33255-4B18-2932-532E-847C3950D391}"/>
              </a:ext>
            </a:extLst>
          </p:cNvPr>
          <p:cNvSpPr txBox="1"/>
          <p:nvPr/>
        </p:nvSpPr>
        <p:spPr>
          <a:xfrm>
            <a:off x="425450" y="3368621"/>
            <a:ext cx="3956050" cy="1837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750" indent="-1778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pt-PT" b="1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>
              <a:lnSpc>
                <a:spcPct val="107000"/>
              </a:lnSpc>
            </a:pPr>
            <a:r>
              <a:rPr lang="pt-P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AP </a:t>
            </a:r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consome </a:t>
            </a:r>
            <a:r>
              <a:rPr lang="pt-P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20% </a:t>
            </a:r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  do que as </a:t>
            </a:r>
            <a:r>
              <a:rPr lang="pt-P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IES.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>
              <a:lnSpc>
                <a:spcPct val="107000"/>
              </a:lnSpc>
            </a:pPr>
            <a:endParaRPr lang="pt-PT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>
              <a:lnSpc>
                <a:spcPct val="107000"/>
              </a:lnSpc>
            </a:pPr>
            <a:endParaRPr lang="pt-PT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95350">
              <a:lnSpc>
                <a:spcPct val="107000"/>
              </a:lnSpc>
              <a:spcAft>
                <a:spcPts val="800"/>
              </a:spcAft>
            </a:pPr>
            <a:endParaRPr lang="pt-P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C54F144-FD69-966A-7A0E-6E76CE57E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753" y="2382839"/>
            <a:ext cx="7035394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7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C134C4B-85AD-6ED9-FF65-3A6018E2C3E5}"/>
              </a:ext>
            </a:extLst>
          </p:cNvPr>
          <p:cNvSpPr txBox="1"/>
          <p:nvPr/>
        </p:nvSpPr>
        <p:spPr>
          <a:xfrm>
            <a:off x="425233" y="2127686"/>
            <a:ext cx="4445217" cy="4241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endParaRPr lang="pt-PT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65225" indent="-708025">
              <a:lnSpc>
                <a:spcPct val="107000"/>
              </a:lnSpc>
            </a:pPr>
            <a:endParaRPr lang="pt-PT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 indent="-1778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t-PT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Géant</a:t>
            </a:r>
            <a:endParaRPr lang="pt-PT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>
              <a:lnSpc>
                <a:spcPct val="107000"/>
              </a:lnSpc>
            </a:pPr>
            <a:r>
              <a:rPr lang="pt-P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Ensino Superior (IES) lidera o </a:t>
            </a:r>
            <a:r>
              <a:rPr lang="pt-P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consumo, </a:t>
            </a:r>
            <a:r>
              <a:rPr lang="pt-P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mais 82% do que o Estado (AP</a:t>
            </a:r>
            <a:r>
              <a:rPr lang="pt-P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pt-P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65225" indent="-708025">
              <a:lnSpc>
                <a:spcPct val="107000"/>
              </a:lnSpc>
            </a:pPr>
            <a:endParaRPr lang="pt-P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 indent="-1778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t-PT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OCRE</a:t>
            </a:r>
          </a:p>
          <a:p>
            <a:pPr marL="539750">
              <a:lnSpc>
                <a:spcPct val="107000"/>
              </a:lnSpc>
            </a:pPr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AP </a:t>
            </a:r>
            <a:r>
              <a:rPr lang="pt-P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consome mais </a:t>
            </a:r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26% do que as </a:t>
            </a:r>
            <a:r>
              <a:rPr lang="pt-P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IES</a:t>
            </a:r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PT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>
              <a:lnSpc>
                <a:spcPct val="107000"/>
              </a:lnSpc>
            </a:pP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 indent="-1778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t-PT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Global</a:t>
            </a:r>
            <a:endParaRPr lang="pt-PT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>
              <a:lnSpc>
                <a:spcPct val="107000"/>
              </a:lnSpc>
            </a:pPr>
            <a:r>
              <a:rPr lang="pt-PT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O OCRE  consome 16x mais €uros de Serviços </a:t>
            </a:r>
            <a:r>
              <a:rPr lang="pt-PT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Cloud</a:t>
            </a:r>
            <a:r>
              <a:rPr lang="pt-PT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do que o AQ </a:t>
            </a:r>
            <a:r>
              <a:rPr lang="pt-PT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Géant</a:t>
            </a:r>
            <a:r>
              <a:rPr lang="pt-PT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PT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5350">
              <a:lnSpc>
                <a:spcPct val="107000"/>
              </a:lnSpc>
              <a:spcAft>
                <a:spcPts val="800"/>
              </a:spcAft>
            </a:pPr>
            <a:endParaRPr lang="pt-P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06CBEA0F-8796-AFDA-2958-5B8FBAC39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381125"/>
            <a:ext cx="10714309" cy="1047750"/>
          </a:xfrm>
        </p:spPr>
        <p:txBody>
          <a:bodyPr>
            <a:normAutofit/>
          </a:bodyPr>
          <a:lstStyle/>
          <a:p>
            <a:r>
              <a:rPr lang="pt-PT" sz="3200" b="1" dirty="0"/>
              <a:t>Comportamento do Consumo(€), 2017/2020</a:t>
            </a:r>
            <a:endParaRPr lang="pt-P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EDE86C3-4086-7FFF-A947-AD3BC2210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981" y="2127686"/>
            <a:ext cx="7114649" cy="46028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27867" y="5066269"/>
            <a:ext cx="606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 smtClean="0"/>
              <a:t>82%</a:t>
            </a:r>
            <a:endParaRPr lang="pt-PT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8585499" y="3945923"/>
            <a:ext cx="606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 smtClean="0"/>
              <a:t>26%</a:t>
            </a:r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294481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06CBEA0F-8796-AFDA-2958-5B8FBAC39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381125"/>
            <a:ext cx="10714309" cy="1047750"/>
          </a:xfrm>
        </p:spPr>
        <p:txBody>
          <a:bodyPr>
            <a:normAutofit/>
          </a:bodyPr>
          <a:lstStyle/>
          <a:p>
            <a:r>
              <a:rPr lang="pt-PT" sz="3200" b="1" dirty="0"/>
              <a:t>Portugal no OCRE – Consumo(€), 2022</a:t>
            </a:r>
            <a:endParaRPr lang="pt-PT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CA81255-3F60-536E-3B68-266337A1C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308" y="-262082"/>
            <a:ext cx="2172583" cy="2167082"/>
          </a:xfrm>
          <a:prstGeom prst="rect">
            <a:avLst/>
          </a:prstGeom>
        </p:spPr>
      </p:pic>
      <p:sp>
        <p:nvSpPr>
          <p:cNvPr id="37" name="Content Placeholder 2">
            <a:extLst>
              <a:ext uri="{FF2B5EF4-FFF2-40B4-BE49-F238E27FC236}">
                <a16:creationId xmlns:a16="http://schemas.microsoft.com/office/drawing/2014/main" xmlns="" id="{067B7430-D9FB-001B-6C7F-BBC2053FCF94}"/>
              </a:ext>
            </a:extLst>
          </p:cNvPr>
          <p:cNvSpPr txBox="1">
            <a:spLocks/>
          </p:cNvSpPr>
          <p:nvPr/>
        </p:nvSpPr>
        <p:spPr>
          <a:xfrm>
            <a:off x="986259" y="5671754"/>
            <a:ext cx="10515600" cy="86156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pt-PT" sz="1800" dirty="0"/>
              <a:t>O lote de Portugal tem, em 2022, uma quota de consumo (€) de Serviços </a:t>
            </a:r>
            <a:r>
              <a:rPr lang="pt-PT" sz="1800" dirty="0" err="1"/>
              <a:t>Cloud</a:t>
            </a:r>
            <a:r>
              <a:rPr lang="pt-PT" sz="1800" dirty="0"/>
              <a:t> no Acordo Quadro OCRE </a:t>
            </a:r>
            <a:r>
              <a:rPr lang="pt-PT" sz="1800" dirty="0" smtClean="0"/>
              <a:t>Pan-Europeu de </a:t>
            </a:r>
            <a:r>
              <a:rPr lang="pt-PT" sz="1800" dirty="0"/>
              <a:t>0,8%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B7641F36-ABFA-F2B7-891D-CA24A3F49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675" y="2305713"/>
            <a:ext cx="5279594" cy="318238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DFD2C06E-DB73-660F-1A2D-6806F8D3D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883" y="2305713"/>
            <a:ext cx="5279594" cy="3182388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4"/>
          <a:stretch/>
        </p:blipFill>
        <p:spPr bwMode="auto">
          <a:xfrm>
            <a:off x="3071749" y="4187951"/>
            <a:ext cx="476250" cy="24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81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06CBEA0F-8796-AFDA-2958-5B8FBAC39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381125"/>
            <a:ext cx="10714309" cy="1047750"/>
          </a:xfrm>
        </p:spPr>
        <p:txBody>
          <a:bodyPr>
            <a:normAutofit/>
          </a:bodyPr>
          <a:lstStyle/>
          <a:p>
            <a:r>
              <a:rPr lang="pt-PT" sz="2800" b="1" dirty="0"/>
              <a:t>OCRE Portugal, Consumo(€), 2017/23(1ºTrimestre)</a:t>
            </a:r>
            <a:endParaRPr lang="pt-PT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CA81255-3F60-536E-3B68-266337A1C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308" y="-262082"/>
            <a:ext cx="2172583" cy="21670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EB08EA-C6E2-58C8-F9D0-6B2852BFCD16}"/>
              </a:ext>
            </a:extLst>
          </p:cNvPr>
          <p:cNvSpPr txBox="1">
            <a:spLocks/>
          </p:cNvSpPr>
          <p:nvPr/>
        </p:nvSpPr>
        <p:spPr>
          <a:xfrm>
            <a:off x="727061" y="3576852"/>
            <a:ext cx="3986661" cy="195166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sz="1800" b="1" dirty="0"/>
              <a:t>Consumo(€)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1435100" algn="r"/>
              </a:tabLst>
            </a:pPr>
            <a:r>
              <a:rPr lang="pt-PT" sz="1800" dirty="0" err="1"/>
              <a:t>Géant</a:t>
            </a:r>
            <a:r>
              <a:rPr lang="pt-PT" sz="1800" dirty="0"/>
              <a:t>		56 273€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1440000" algn="l"/>
              </a:tabLst>
            </a:pPr>
            <a:r>
              <a:rPr lang="pt-PT" sz="1800" dirty="0"/>
              <a:t>OCRE	1 122 042€ 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1440000" algn="l"/>
              </a:tabLst>
            </a:pPr>
            <a:r>
              <a:rPr lang="pt-PT" sz="1800" dirty="0"/>
              <a:t>  Total	1 178 315€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PT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8310673-5A9D-9F65-9033-DAF6945CA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995" y="2339695"/>
            <a:ext cx="6676604" cy="401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8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C1DDA265-9CCD-D16F-40D1-90CB0BA9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718" y="868139"/>
            <a:ext cx="10515600" cy="1182688"/>
          </a:xfrm>
        </p:spPr>
        <p:txBody>
          <a:bodyPr>
            <a:normAutofit/>
          </a:bodyPr>
          <a:lstStyle/>
          <a:p>
            <a:r>
              <a:rPr lang="pt-PT" sz="2800" b="1" dirty="0"/>
              <a:t>“</a:t>
            </a:r>
            <a:r>
              <a:rPr lang="pt-PT" sz="2800" b="1" dirty="0" err="1"/>
              <a:t>IaaS</a:t>
            </a:r>
            <a:r>
              <a:rPr lang="pt-PT" sz="2800" b="1" dirty="0"/>
              <a:t> Framework 2024”, o novo </a:t>
            </a:r>
            <a:r>
              <a:rPr lang="pt-PT" sz="2800" b="1" dirty="0" smtClean="0"/>
              <a:t>Acordo-Quadro</a:t>
            </a:r>
            <a:endParaRPr lang="pt-PT" sz="26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42F80EC7-9183-5719-F267-1D13D8CC47F4}"/>
              </a:ext>
            </a:extLst>
          </p:cNvPr>
          <p:cNvSpPr txBox="1">
            <a:spLocks/>
          </p:cNvSpPr>
          <p:nvPr/>
        </p:nvSpPr>
        <p:spPr>
          <a:xfrm>
            <a:off x="507179" y="2282564"/>
            <a:ext cx="11304639" cy="485964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900"/>
              </a:lnSpc>
              <a:spcBef>
                <a:spcPts val="1200"/>
              </a:spcBef>
              <a:spcAft>
                <a:spcPts val="600"/>
              </a:spcAft>
            </a:pPr>
            <a:r>
              <a:rPr lang="pt-PT" sz="2400" dirty="0"/>
              <a:t>Inicio em novembro de 2024, por 4 </a:t>
            </a:r>
            <a:r>
              <a:rPr lang="pt-PT" sz="2400" dirty="0" smtClean="0"/>
              <a:t>anos;</a:t>
            </a:r>
          </a:p>
          <a:p>
            <a:pPr>
              <a:lnSpc>
                <a:spcPts val="2900"/>
              </a:lnSpc>
              <a:spcBef>
                <a:spcPts val="1200"/>
              </a:spcBef>
              <a:spcAft>
                <a:spcPts val="600"/>
              </a:spcAft>
            </a:pPr>
            <a:r>
              <a:rPr lang="pt-PT" sz="2400" dirty="0" smtClean="0"/>
              <a:t>Para aderir basta responder, atempadamente, ao </a:t>
            </a:r>
            <a:r>
              <a:rPr lang="pt-PT" sz="2400" dirty="0"/>
              <a:t>email “Manifestação de Interesse</a:t>
            </a:r>
            <a:r>
              <a:rPr lang="pt-PT" sz="2400" dirty="0" smtClean="0"/>
              <a:t>”, que será enviado </a:t>
            </a:r>
            <a:r>
              <a:rPr lang="pt-PT" sz="2400" dirty="0"/>
              <a:t>às instituições </a:t>
            </a:r>
            <a:r>
              <a:rPr lang="pt-PT" sz="2400" u="sng" dirty="0" smtClean="0"/>
              <a:t>oportunamente</a:t>
            </a:r>
            <a:r>
              <a:rPr lang="pt-PT" sz="2400" dirty="0" smtClean="0"/>
              <a:t>;</a:t>
            </a:r>
          </a:p>
          <a:p>
            <a:pPr marL="228600" lvl="1">
              <a:lnSpc>
                <a:spcPts val="2900"/>
              </a:lnSpc>
              <a:spcBef>
                <a:spcPts val="1200"/>
              </a:spcBef>
              <a:spcAft>
                <a:spcPts val="600"/>
              </a:spcAft>
            </a:pPr>
            <a:r>
              <a:rPr lang="pt-PT" dirty="0"/>
              <a:t>A adesão não tem custos, não obriga à aquisição de serviços, nem impede que a  instituição compre fora do “</a:t>
            </a:r>
            <a:r>
              <a:rPr lang="pt-PT" dirty="0" err="1"/>
              <a:t>IaaS</a:t>
            </a:r>
            <a:r>
              <a:rPr lang="pt-PT" dirty="0"/>
              <a:t> Framework 2024</a:t>
            </a:r>
            <a:r>
              <a:rPr lang="pt-PT" dirty="0" smtClean="0"/>
              <a:t>”;</a:t>
            </a:r>
          </a:p>
          <a:p>
            <a:pPr marL="228600" lvl="1">
              <a:lnSpc>
                <a:spcPts val="2900"/>
              </a:lnSpc>
              <a:spcBef>
                <a:spcPts val="1200"/>
              </a:spcBef>
              <a:spcAft>
                <a:spcPts val="600"/>
              </a:spcAft>
            </a:pPr>
            <a:r>
              <a:rPr lang="pt-PT" dirty="0"/>
              <a:t>Os colaboradores das instituições com  interesse em receber informação regular sobre o novo Acordo-Quadro </a:t>
            </a:r>
            <a:r>
              <a:rPr lang="pt-PT" dirty="0" err="1"/>
              <a:t>IaaS</a:t>
            </a:r>
            <a:r>
              <a:rPr lang="pt-PT" dirty="0"/>
              <a:t> Framework </a:t>
            </a:r>
            <a:r>
              <a:rPr lang="pt-PT" dirty="0" smtClean="0"/>
              <a:t>2024 </a:t>
            </a:r>
            <a:r>
              <a:rPr lang="pt-PT" dirty="0"/>
              <a:t>devem enviar o seu email</a:t>
            </a:r>
            <a:r>
              <a:rPr lang="pt-PT" b="1" dirty="0"/>
              <a:t> </a:t>
            </a:r>
            <a:r>
              <a:rPr lang="pt-PT" dirty="0" smtClean="0"/>
              <a:t>para </a:t>
            </a: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jose.franco@sec-geral.mec.pt</a:t>
            </a:r>
            <a:r>
              <a:rPr lang="pt-PT" dirty="0" smtClean="0"/>
              <a:t>.</a:t>
            </a:r>
            <a:endParaRPr lang="pt-PT" dirty="0"/>
          </a:p>
          <a:p>
            <a:pPr marL="228600" lvl="1">
              <a:spcBef>
                <a:spcPts val="1000"/>
              </a:spcBef>
            </a:pPr>
            <a:endParaRPr lang="pt-PT" dirty="0"/>
          </a:p>
          <a:p>
            <a:endParaRPr lang="pt-PT" sz="2000" dirty="0"/>
          </a:p>
          <a:p>
            <a:pPr marL="0" indent="0">
              <a:buFont typeface="Arial" panose="020B0604020202020204" pitchFamily="34" charset="0"/>
              <a:buNone/>
            </a:pPr>
            <a:endParaRPr lang="pt-PT" sz="2000" dirty="0"/>
          </a:p>
        </p:txBody>
      </p:sp>
      <p:sp>
        <p:nvSpPr>
          <p:cNvPr id="3" name="Rectangle 2"/>
          <p:cNvSpPr/>
          <p:nvPr/>
        </p:nvSpPr>
        <p:spPr>
          <a:xfrm>
            <a:off x="345989" y="4837827"/>
            <a:ext cx="9378778" cy="35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lvl="1">
              <a:lnSpc>
                <a:spcPts val="2200"/>
              </a:lnSpc>
              <a:spcBef>
                <a:spcPts val="1800"/>
              </a:spcBef>
            </a:pPr>
            <a:r>
              <a:rPr lang="pt-PT" dirty="0" smtClean="0"/>
              <a:t>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4758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9903" y="6462583"/>
            <a:ext cx="1915297" cy="395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C1DDA265-9CCD-D16F-40D1-90CB0BA9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874" y="1737054"/>
            <a:ext cx="11119614" cy="647128"/>
          </a:xfrm>
        </p:spPr>
        <p:txBody>
          <a:bodyPr>
            <a:no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pt-PT" sz="2800" b="1" dirty="0" smtClean="0"/>
              <a:t>Novas </a:t>
            </a:r>
            <a:r>
              <a:rPr lang="pt-PT" sz="2800" b="1" dirty="0"/>
              <a:t>exigências na autorização de despesas TIC</a:t>
            </a:r>
            <a:r>
              <a:rPr lang="pt-PT" sz="2800" b="1" dirty="0" smtClean="0"/>
              <a:t>”</a:t>
            </a:r>
            <a:br>
              <a:rPr lang="pt-PT" sz="2800" b="1" dirty="0" smtClean="0"/>
            </a:br>
            <a:r>
              <a:rPr lang="pt-PT" sz="2000" dirty="0" smtClean="0"/>
              <a:t>(Medida 6, Parecer Prévio, Decreto-lei 107/2012, de 18 de Maio).</a:t>
            </a:r>
            <a:br>
              <a:rPr lang="pt-PT" sz="2000" dirty="0" smtClean="0"/>
            </a:br>
            <a:r>
              <a:rPr lang="pt-PT" sz="2400" b="1" dirty="0" smtClean="0"/>
              <a:t/>
            </a:r>
            <a:br>
              <a:rPr lang="pt-PT" sz="2400" b="1" dirty="0" smtClean="0"/>
            </a:br>
            <a:r>
              <a:rPr lang="pt-PT" sz="2800" b="1" dirty="0" smtClean="0"/>
              <a:t> </a:t>
            </a:r>
            <a:endParaRPr lang="pt-PT" sz="2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42F80EC7-9183-5719-F267-1D13D8CC47F4}"/>
              </a:ext>
            </a:extLst>
          </p:cNvPr>
          <p:cNvSpPr txBox="1">
            <a:spLocks/>
          </p:cNvSpPr>
          <p:nvPr/>
        </p:nvSpPr>
        <p:spPr>
          <a:xfrm>
            <a:off x="507179" y="1602942"/>
            <a:ext cx="11304639" cy="485964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7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endParaRPr lang="pt-PT" sz="1800" dirty="0"/>
          </a:p>
          <a:p>
            <a:pPr marL="0" indent="0">
              <a:buFont typeface="Arial" panose="020B0604020202020204" pitchFamily="34" charset="0"/>
              <a:buNone/>
            </a:pPr>
            <a:endParaRPr lang="pt-PT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C1082AB-958F-FBDA-3114-2070D29D76F9}"/>
              </a:ext>
            </a:extLst>
          </p:cNvPr>
          <p:cNvSpPr txBox="1"/>
          <p:nvPr/>
        </p:nvSpPr>
        <p:spPr>
          <a:xfrm>
            <a:off x="360874" y="2505968"/>
            <a:ext cx="11036415" cy="752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3075" lvl="1" indent="-285750">
              <a:lnSpc>
                <a:spcPts val="22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PT" dirty="0" smtClean="0"/>
              <a:t>Passa </a:t>
            </a:r>
            <a:r>
              <a:rPr lang="pt-PT" dirty="0"/>
              <a:t>a ser solicitado que se anexe ao pedido, a evidência da utilização da </a:t>
            </a:r>
            <a:r>
              <a:rPr lang="pt-PT" dirty="0" smtClean="0"/>
              <a:t>Framework </a:t>
            </a:r>
            <a:r>
              <a:rPr lang="pt-PT" dirty="0"/>
              <a:t>de </a:t>
            </a:r>
            <a:r>
              <a:rPr lang="pt-PT" dirty="0" smtClean="0"/>
              <a:t>Adoção </a:t>
            </a:r>
            <a:r>
              <a:rPr lang="pt-PT" dirty="0" err="1" smtClean="0"/>
              <a:t>Cloud</a:t>
            </a:r>
            <a:r>
              <a:rPr lang="pt-PT" dirty="0" smtClean="0"/>
              <a:t>, que devolve os seguintes 4 resultados possíveis:</a:t>
            </a:r>
          </a:p>
          <a:p>
            <a:pPr marL="455613" lvl="1">
              <a:lnSpc>
                <a:spcPts val="2200"/>
              </a:lnSpc>
              <a:spcBef>
                <a:spcPts val="1800"/>
              </a:spcBef>
            </a:pPr>
            <a:r>
              <a:rPr lang="pt-PT" dirty="0" smtClean="0"/>
              <a:t># </a:t>
            </a:r>
            <a:r>
              <a:rPr lang="pt-PT" dirty="0"/>
              <a:t>Não </a:t>
            </a:r>
            <a:r>
              <a:rPr lang="pt-PT" dirty="0" smtClean="0"/>
              <a:t>aplicável # </a:t>
            </a:r>
            <a:r>
              <a:rPr lang="pt-PT" dirty="0" err="1" smtClean="0"/>
              <a:t>On-Premise</a:t>
            </a:r>
            <a:r>
              <a:rPr lang="pt-PT" dirty="0" smtClean="0"/>
              <a:t> # </a:t>
            </a:r>
            <a:r>
              <a:rPr lang="pt-PT" dirty="0"/>
              <a:t>Incremento Capacidade </a:t>
            </a:r>
            <a:r>
              <a:rPr lang="pt-PT" dirty="0" err="1"/>
              <a:t>Cloud</a:t>
            </a:r>
            <a:r>
              <a:rPr lang="pt-PT" dirty="0"/>
              <a:t> </a:t>
            </a:r>
            <a:r>
              <a:rPr lang="pt-PT" dirty="0" smtClean="0"/>
              <a:t>Existente # </a:t>
            </a:r>
            <a:r>
              <a:rPr lang="pt-PT" dirty="0" err="1"/>
              <a:t>Cloud</a:t>
            </a:r>
            <a:r>
              <a:rPr lang="pt-PT" dirty="0"/>
              <a:t> Alojada em </a:t>
            </a:r>
            <a:r>
              <a:rPr lang="pt-PT" dirty="0" err="1"/>
              <a:t>datacenters</a:t>
            </a:r>
            <a:r>
              <a:rPr lang="pt-PT" dirty="0"/>
              <a:t> da AP / Manter opção </a:t>
            </a:r>
            <a:r>
              <a:rPr lang="pt-PT" dirty="0" err="1"/>
              <a:t>On-Premise</a:t>
            </a:r>
            <a:r>
              <a:rPr lang="pt-PT" dirty="0"/>
              <a:t> ou Manter Atual Formato </a:t>
            </a:r>
            <a:r>
              <a:rPr lang="pt-PT" dirty="0" err="1" smtClean="0"/>
              <a:t>Cloud</a:t>
            </a:r>
            <a:endParaRPr lang="pt-PT" dirty="0"/>
          </a:p>
          <a:p>
            <a:pPr marL="473075" lvl="1" indent="-285750">
              <a:lnSpc>
                <a:spcPts val="22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PT" dirty="0" smtClean="0"/>
              <a:t>Caso o resultado possível, não seja obtido aplica-se um de </a:t>
            </a:r>
            <a:r>
              <a:rPr lang="pt-PT" dirty="0"/>
              <a:t>dois resultados baseados no seguinte modelo de pontuação</a:t>
            </a:r>
            <a:r>
              <a:rPr lang="pt-PT" dirty="0" smtClean="0"/>
              <a:t>:</a:t>
            </a:r>
          </a:p>
          <a:p>
            <a:pPr marL="719138" lvl="1" indent="-268288">
              <a:lnSpc>
                <a:spcPts val="22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PT" dirty="0" smtClean="0"/>
              <a:t>Pontuação </a:t>
            </a:r>
            <a:r>
              <a:rPr lang="pt-PT" dirty="0"/>
              <a:t>&gt;= a 50%: Recomenda-se a adoção de </a:t>
            </a:r>
            <a:r>
              <a:rPr lang="pt-PT" dirty="0" err="1"/>
              <a:t>Cloud</a:t>
            </a:r>
            <a:r>
              <a:rPr lang="pt-PT" dirty="0"/>
              <a:t> ou a transformação da aplicação já existente em </a:t>
            </a:r>
            <a:r>
              <a:rPr lang="pt-PT" dirty="0" err="1"/>
              <a:t>Cloud</a:t>
            </a:r>
            <a:r>
              <a:rPr lang="pt-PT" dirty="0"/>
              <a:t>, para serviços nativos </a:t>
            </a:r>
            <a:r>
              <a:rPr lang="pt-PT" dirty="0" err="1"/>
              <a:t>PaaS</a:t>
            </a:r>
            <a:r>
              <a:rPr lang="pt-PT" dirty="0"/>
              <a:t> ou </a:t>
            </a:r>
            <a:r>
              <a:rPr lang="pt-PT" dirty="0" err="1"/>
              <a:t>SaaS</a:t>
            </a:r>
            <a:r>
              <a:rPr lang="pt-PT" dirty="0" smtClean="0"/>
              <a:t>;</a:t>
            </a:r>
          </a:p>
          <a:p>
            <a:pPr marL="719138" lvl="1" indent="-268288">
              <a:lnSpc>
                <a:spcPts val="22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PT" dirty="0" smtClean="0"/>
              <a:t>Pontuação </a:t>
            </a:r>
            <a:r>
              <a:rPr lang="pt-PT" dirty="0"/>
              <a:t>&lt; 50%: Manutenção do atual modelo de aprovisionamento ou novo aprovisionamento da aplicação em modelo </a:t>
            </a:r>
            <a:r>
              <a:rPr lang="pt-PT" dirty="0" err="1"/>
              <a:t>On-Premise</a:t>
            </a:r>
            <a:r>
              <a:rPr lang="pt-PT" dirty="0"/>
              <a:t>; </a:t>
            </a:r>
            <a:endParaRPr lang="pt-PT" dirty="0" smtClean="0"/>
          </a:p>
          <a:p>
            <a:pPr marL="473075" lvl="1" indent="-285750">
              <a:lnSpc>
                <a:spcPts val="22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pt-PT" dirty="0"/>
          </a:p>
          <a:p>
            <a:pPr marL="473075" lvl="1" indent="-285750">
              <a:lnSpc>
                <a:spcPts val="22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pt-PT" dirty="0" smtClean="0"/>
          </a:p>
          <a:p>
            <a:pPr marL="473075" lvl="1" indent="-285750">
              <a:lnSpc>
                <a:spcPts val="22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pt-PT" dirty="0"/>
          </a:p>
          <a:p>
            <a:pPr marL="473075" lvl="1" indent="-285750">
              <a:lnSpc>
                <a:spcPts val="22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pt-PT" dirty="0" smtClean="0"/>
          </a:p>
          <a:p>
            <a:pPr marL="187325" lvl="1">
              <a:lnSpc>
                <a:spcPts val="2200"/>
              </a:lnSpc>
              <a:spcBef>
                <a:spcPts val="1200"/>
              </a:spcBef>
            </a:pPr>
            <a:endParaRPr lang="pt-PT" dirty="0" smtClean="0"/>
          </a:p>
          <a:p>
            <a:pPr marL="187325" lvl="1">
              <a:lnSpc>
                <a:spcPct val="170000"/>
              </a:lnSpc>
              <a:spcBef>
                <a:spcPts val="1200"/>
              </a:spcBef>
              <a:buNone/>
            </a:pPr>
            <a:endParaRPr lang="pt-PT" b="1" dirty="0" smtClean="0"/>
          </a:p>
          <a:p>
            <a:pPr marL="360363" lvl="1">
              <a:lnSpc>
                <a:spcPct val="170000"/>
              </a:lnSpc>
              <a:spcBef>
                <a:spcPts val="1200"/>
              </a:spcBef>
              <a:buNone/>
            </a:pP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366484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xmlns="" id="{C1DDA265-9CCD-D16F-40D1-90CB0BA9D955}"/>
              </a:ext>
            </a:extLst>
          </p:cNvPr>
          <p:cNvSpPr txBox="1">
            <a:spLocks/>
          </p:cNvSpPr>
          <p:nvPr/>
        </p:nvSpPr>
        <p:spPr>
          <a:xfrm>
            <a:off x="938641" y="1418424"/>
            <a:ext cx="10515600" cy="1182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b="1" dirty="0" smtClean="0"/>
              <a:t>Serviços </a:t>
            </a:r>
            <a:r>
              <a:rPr lang="pt-PT" sz="2800" b="1" dirty="0" err="1" smtClean="0"/>
              <a:t>Cloud</a:t>
            </a:r>
            <a:r>
              <a:rPr lang="pt-PT" sz="2800" b="1" dirty="0" smtClean="0"/>
              <a:t>, 29 junho, 11h</a:t>
            </a:r>
            <a:endParaRPr lang="pt-PT" sz="26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42F80EC7-9183-5719-F267-1D13D8CC47F4}"/>
              </a:ext>
            </a:extLst>
          </p:cNvPr>
          <p:cNvSpPr txBox="1">
            <a:spLocks/>
          </p:cNvSpPr>
          <p:nvPr/>
        </p:nvSpPr>
        <p:spPr>
          <a:xfrm>
            <a:off x="839788" y="2444934"/>
            <a:ext cx="11304639" cy="18243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00"/>
              </a:lnSpc>
            </a:pPr>
            <a:r>
              <a:rPr lang="pt-PT" sz="2000" dirty="0"/>
              <a:t>ORACLE / </a:t>
            </a:r>
            <a:r>
              <a:rPr lang="pt-PT" sz="2000" dirty="0" smtClean="0"/>
              <a:t>NVIDIA</a:t>
            </a:r>
          </a:p>
          <a:p>
            <a:pPr marL="0" indent="0">
              <a:lnSpc>
                <a:spcPts val="2500"/>
              </a:lnSpc>
              <a:buNone/>
            </a:pPr>
            <a:r>
              <a:rPr lang="pt-PT" sz="2000" dirty="0"/>
              <a:t>	</a:t>
            </a:r>
            <a:r>
              <a:rPr lang="pt-PT" sz="2000" dirty="0" err="1" smtClean="0"/>
              <a:t>Super-computação</a:t>
            </a:r>
            <a:r>
              <a:rPr lang="pt-PT" sz="2000" dirty="0"/>
              <a:t>, e a solução campus;</a:t>
            </a:r>
          </a:p>
          <a:p>
            <a:pPr>
              <a:lnSpc>
                <a:spcPts val="2500"/>
              </a:lnSpc>
            </a:pPr>
            <a:r>
              <a:rPr lang="pt-PT" sz="2000" dirty="0" err="1"/>
              <a:t>SoftwareOne</a:t>
            </a:r>
            <a:r>
              <a:rPr lang="pt-PT" sz="2000" dirty="0"/>
              <a:t> / </a:t>
            </a:r>
            <a:r>
              <a:rPr lang="pt-PT" sz="2000" dirty="0" err="1" smtClean="0"/>
              <a:t>Eye-Able</a:t>
            </a:r>
            <a:endParaRPr lang="pt-PT" sz="2000" dirty="0" smtClean="0"/>
          </a:p>
          <a:p>
            <a:pPr marL="0" indent="0">
              <a:lnSpc>
                <a:spcPts val="2500"/>
              </a:lnSpc>
              <a:buNone/>
            </a:pPr>
            <a:r>
              <a:rPr lang="pt-PT" sz="2000" dirty="0" smtClean="0"/>
              <a:t>  	Acessibilidade,</a:t>
            </a:r>
          </a:p>
          <a:p>
            <a:pPr marL="0" indent="0">
              <a:lnSpc>
                <a:spcPts val="2500"/>
              </a:lnSpc>
            </a:pPr>
            <a:r>
              <a:rPr lang="pt-PT" sz="2000" dirty="0" smtClean="0"/>
              <a:t> </a:t>
            </a:r>
            <a:r>
              <a:rPr lang="pt-PT" sz="2000" dirty="0" err="1"/>
              <a:t>Constructor</a:t>
            </a:r>
            <a:r>
              <a:rPr lang="pt-PT" sz="2000" dirty="0"/>
              <a:t> Research </a:t>
            </a:r>
            <a:r>
              <a:rPr lang="pt-PT" sz="2000" dirty="0" err="1"/>
              <a:t>Platform</a:t>
            </a:r>
            <a:endParaRPr lang="pt-PT" sz="2000" dirty="0"/>
          </a:p>
          <a:p>
            <a:pPr marL="901700" indent="0">
              <a:lnSpc>
                <a:spcPts val="2500"/>
              </a:lnSpc>
              <a:buNone/>
            </a:pPr>
            <a:r>
              <a:rPr lang="pt-PT" sz="2000" dirty="0" smtClean="0"/>
              <a:t>Projetada </a:t>
            </a:r>
            <a:r>
              <a:rPr lang="pt-PT" sz="2000" dirty="0"/>
              <a:t>para simplificar e acelerar o ciclo de vida da pesquisa científica usando modelagem computacional baseada em IA.</a:t>
            </a:r>
          </a:p>
          <a:p>
            <a:pPr marL="0" indent="0">
              <a:lnSpc>
                <a:spcPts val="2500"/>
              </a:lnSpc>
              <a:buNone/>
            </a:pPr>
            <a:r>
              <a:rPr lang="pt-PT" sz="2000" dirty="0"/>
              <a:t> 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117580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5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C1DDA265-9CCD-D16F-40D1-90CB0BA9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70" y="861568"/>
            <a:ext cx="10515600" cy="1182688"/>
          </a:xfrm>
        </p:spPr>
        <p:txBody>
          <a:bodyPr>
            <a:normAutofit/>
          </a:bodyPr>
          <a:lstStyle/>
          <a:p>
            <a:r>
              <a:rPr lang="pt-PT" sz="2800" b="1" dirty="0" smtClean="0"/>
              <a:t>Agenda</a:t>
            </a:r>
            <a:endParaRPr lang="pt-PT" sz="28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5E1F2F3-9CE0-5745-9A11-1DB6789D1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956" y="2156651"/>
            <a:ext cx="11197635" cy="625157"/>
          </a:xfrm>
        </p:spPr>
        <p:txBody>
          <a:bodyPr>
            <a:normAutofit/>
          </a:bodyPr>
          <a:lstStyle/>
          <a:p>
            <a:r>
              <a:rPr lang="pt-PT" sz="2400" dirty="0"/>
              <a:t>Evolução </a:t>
            </a:r>
            <a:r>
              <a:rPr lang="pt-PT" sz="2400" dirty="0" smtClean="0"/>
              <a:t>dos Serviços </a:t>
            </a:r>
            <a:r>
              <a:rPr lang="pt-PT" sz="2400" dirty="0" err="1" smtClean="0"/>
              <a:t>Cloud</a:t>
            </a:r>
            <a:r>
              <a:rPr lang="pt-PT" sz="2400" dirty="0" smtClean="0"/>
              <a:t> </a:t>
            </a:r>
            <a:r>
              <a:rPr lang="pt-PT" sz="2400" dirty="0"/>
              <a:t>nos </a:t>
            </a:r>
            <a:r>
              <a:rPr lang="pt-PT" sz="2400" dirty="0" smtClean="0"/>
              <a:t>Acordos-Quadro, 2017/2022</a:t>
            </a:r>
            <a:endParaRPr lang="pt-PT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xmlns="" id="{BC25C113-A3E8-3AE2-702A-4D685F0CAE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8922" y="3032760"/>
            <a:ext cx="8983481" cy="3378200"/>
          </a:xfrm>
        </p:spPr>
        <p:txBody>
          <a:bodyPr>
            <a:normAutofit/>
          </a:bodyPr>
          <a:lstStyle/>
          <a:p>
            <a:r>
              <a:rPr lang="pt-PT" sz="2400" dirty="0"/>
              <a:t>Tipo de Serviços </a:t>
            </a:r>
            <a:r>
              <a:rPr lang="pt-PT" sz="2400" dirty="0" err="1"/>
              <a:t>Cloud</a:t>
            </a:r>
            <a:endParaRPr lang="pt-PT" sz="2400" dirty="0"/>
          </a:p>
          <a:p>
            <a:r>
              <a:rPr lang="pt-PT" sz="2400" dirty="0" smtClean="0"/>
              <a:t>Entidades </a:t>
            </a:r>
            <a:r>
              <a:rPr lang="pt-PT" sz="2400" dirty="0"/>
              <a:t>Aderentes</a:t>
            </a:r>
          </a:p>
          <a:p>
            <a:r>
              <a:rPr lang="pt-PT" sz="2400" dirty="0" smtClean="0"/>
              <a:t>Entidades </a:t>
            </a:r>
            <a:r>
              <a:rPr lang="pt-PT" sz="2400" dirty="0"/>
              <a:t>Compradoras</a:t>
            </a:r>
          </a:p>
          <a:p>
            <a:r>
              <a:rPr lang="pt-PT" sz="2400" dirty="0"/>
              <a:t>Consumo de Serviços </a:t>
            </a:r>
            <a:r>
              <a:rPr lang="pt-PT" sz="2400" dirty="0" err="1"/>
              <a:t>Cloud</a:t>
            </a:r>
            <a:endParaRPr lang="pt-PT" sz="2400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xmlns="" id="{000A9C53-DC3B-F9A9-27B3-9507475AFC11}"/>
              </a:ext>
            </a:extLst>
          </p:cNvPr>
          <p:cNvSpPr txBox="1">
            <a:spLocks/>
          </p:cNvSpPr>
          <p:nvPr/>
        </p:nvSpPr>
        <p:spPr>
          <a:xfrm>
            <a:off x="512890" y="5054283"/>
            <a:ext cx="11197635" cy="6251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IaaS Framework 2024, o novo Acordo-Quadro</a:t>
            </a:r>
          </a:p>
        </p:txBody>
      </p:sp>
    </p:spTree>
    <p:extLst>
      <p:ext uri="{BB962C8B-B14F-4D97-AF65-F5344CB8AC3E}">
        <p14:creationId xmlns:p14="http://schemas.microsoft.com/office/powerpoint/2010/main" val="51186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C1DDA265-9CCD-D16F-40D1-90CB0BA9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980" y="470722"/>
            <a:ext cx="10515600" cy="1182688"/>
          </a:xfrm>
        </p:spPr>
        <p:txBody>
          <a:bodyPr>
            <a:normAutofit/>
          </a:bodyPr>
          <a:lstStyle/>
          <a:p>
            <a:r>
              <a:rPr lang="pt-PT" sz="2600" dirty="0"/>
              <a:t>Evolução e Comportamento dos </a:t>
            </a:r>
            <a:r>
              <a:rPr lang="pt-PT" sz="2600" dirty="0" smtClean="0"/>
              <a:t>Acordos-Quadro, </a:t>
            </a:r>
            <a:r>
              <a:rPr lang="pt-PT" sz="2600" dirty="0"/>
              <a:t>2017/22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956" y="1444736"/>
            <a:ext cx="8794432" cy="527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9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06CBEA0F-8796-AFDA-2958-5B8FBAC39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Tipo de Serviços </a:t>
            </a:r>
            <a:r>
              <a:rPr lang="pt-PT" b="1" dirty="0" err="1"/>
              <a:t>Cloud</a:t>
            </a:r>
            <a:endParaRPr lang="pt-P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13F7B342-CAFD-DDA7-FDD2-01F128FF2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82D84BC-B0BE-05FD-EF94-B2CD3678B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253" y="2734856"/>
            <a:ext cx="6157494" cy="317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9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06CBEA0F-8796-AFDA-2958-5B8FBAC39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Entidades Aderentes</a:t>
            </a:r>
            <a:endParaRPr lang="pt-PT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F2E98C7-3864-63E3-9E46-85919AAD1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334" y="2505075"/>
            <a:ext cx="5877053" cy="35298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89835CF-1B38-00DA-A470-83589993C934}"/>
              </a:ext>
            </a:extLst>
          </p:cNvPr>
          <p:cNvSpPr txBox="1"/>
          <p:nvPr/>
        </p:nvSpPr>
        <p:spPr>
          <a:xfrm>
            <a:off x="839788" y="3128157"/>
            <a:ext cx="4198087" cy="3079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Existem 3 Tipos de Entidades Aderentes:</a:t>
            </a:r>
          </a:p>
          <a:p>
            <a:pPr marL="177800" indent="-177800">
              <a:lnSpc>
                <a:spcPct val="107000"/>
              </a:lnSpc>
              <a:spcAft>
                <a:spcPts val="800"/>
              </a:spcAft>
            </a:pP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	Estado (AP)</a:t>
            </a:r>
          </a:p>
          <a:p>
            <a:pPr marL="177800" indent="-177800">
              <a:lnSpc>
                <a:spcPct val="107000"/>
              </a:lnSpc>
              <a:spcAft>
                <a:spcPts val="800"/>
              </a:spcAft>
            </a:pP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	Ensino (IES)</a:t>
            </a:r>
          </a:p>
          <a:p>
            <a:pPr marL="177800" indent="-1778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Investigação (Unidades de Investigação e Desenvolvimento </a:t>
            </a:r>
            <a:r>
              <a:rPr lang="pt-PT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e Laboratórios Associados)</a:t>
            </a:r>
          </a:p>
          <a:p>
            <a:pPr marL="177800">
              <a:lnSpc>
                <a:spcPct val="107000"/>
              </a:lnSpc>
              <a:spcAft>
                <a:spcPts val="800"/>
              </a:spcAft>
            </a:pPr>
            <a:endParaRPr lang="pt-PT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Número de Entidades Aderentes diminui 5% no OCRE</a:t>
            </a:r>
            <a:endParaRPr lang="pt-PT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>
              <a:lnSpc>
                <a:spcPct val="107000"/>
              </a:lnSpc>
              <a:spcAft>
                <a:spcPts val="800"/>
              </a:spcAft>
            </a:pPr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265618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06CBEA0F-8796-AFDA-2958-5B8FBAC39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Entidades Compradoras</a:t>
            </a:r>
            <a:endParaRPr lang="pt-PT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1A36AB4-111F-115C-2EB3-491A97A4F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5970" y="2574924"/>
            <a:ext cx="5171370" cy="31083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3D32937-0D3F-A156-485F-E77597CC9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88" y="2574924"/>
            <a:ext cx="5194356" cy="3108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C9DFF69-0BD4-DA66-B590-C6B920119DCB}"/>
              </a:ext>
            </a:extLst>
          </p:cNvPr>
          <p:cNvSpPr txBox="1"/>
          <p:nvPr/>
        </p:nvSpPr>
        <p:spPr>
          <a:xfrm>
            <a:off x="775564" y="5791196"/>
            <a:ext cx="4742585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077913" algn="l"/>
              </a:tabLst>
            </a:pPr>
            <a:r>
              <a:rPr lang="pt-P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número de Entidades Compradoras aumenta 8%</a:t>
            </a:r>
          </a:p>
        </p:txBody>
      </p:sp>
    </p:spTree>
    <p:extLst>
      <p:ext uri="{BB962C8B-B14F-4D97-AF65-F5344CB8AC3E}">
        <p14:creationId xmlns:p14="http://schemas.microsoft.com/office/powerpoint/2010/main" val="3449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06CBEA0F-8796-AFDA-2958-5B8FBAC39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81125"/>
            <a:ext cx="10634662" cy="1047750"/>
          </a:xfrm>
        </p:spPr>
        <p:txBody>
          <a:bodyPr/>
          <a:lstStyle/>
          <a:p>
            <a:r>
              <a:rPr lang="pt-PT" b="1" dirty="0"/>
              <a:t>Entidades Compradoras por Tipo de Entidade</a:t>
            </a:r>
            <a:endParaRPr lang="pt-PT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7DF064D-896D-B513-3B8E-E67F9F0C7007}"/>
              </a:ext>
            </a:extLst>
          </p:cNvPr>
          <p:cNvSpPr txBox="1"/>
          <p:nvPr/>
        </p:nvSpPr>
        <p:spPr>
          <a:xfrm>
            <a:off x="-111758" y="5518338"/>
            <a:ext cx="11825292" cy="721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5963">
              <a:lnSpc>
                <a:spcPct val="107000"/>
              </a:lnSpc>
              <a:spcAft>
                <a:spcPts val="800"/>
              </a:spcAft>
            </a:pP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número de Entidades Compradoras do Tipo de Entidade Estado (IES)  aumenta 6% </a:t>
            </a:r>
          </a:p>
          <a:p>
            <a:pPr marL="715963">
              <a:lnSpc>
                <a:spcPct val="107000"/>
              </a:lnSpc>
              <a:spcAft>
                <a:spcPts val="800"/>
              </a:spcAft>
            </a:pP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número de Entidades Compradoras do Tipo de Entidade Estado (AP)  aumenta 2%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4A991A6-77AB-43A8-BC8B-DF0308303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47" y="2263774"/>
            <a:ext cx="5050941" cy="29822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2BB1383-85E4-D75B-4814-9F9581E74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114" y="2263774"/>
            <a:ext cx="5050939" cy="29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06CBEA0F-8796-AFDA-2958-5B8FBAC39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Consumo(€) de Serviços </a:t>
            </a:r>
            <a:r>
              <a:rPr lang="pt-PT" b="1" dirty="0" err="1"/>
              <a:t>Cloud</a:t>
            </a:r>
            <a:r>
              <a:rPr lang="pt-PT" b="1" dirty="0"/>
              <a:t>, 2017/22</a:t>
            </a:r>
            <a:endParaRPr lang="pt-PT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D5333D6-43DC-1282-8944-27EC8E661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360" y="2367625"/>
            <a:ext cx="7162122" cy="44044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EAB8795-FA58-25B0-F294-593234D2B7B2}"/>
              </a:ext>
            </a:extLst>
          </p:cNvPr>
          <p:cNvSpPr txBox="1"/>
          <p:nvPr/>
        </p:nvSpPr>
        <p:spPr>
          <a:xfrm>
            <a:off x="458083" y="3429000"/>
            <a:ext cx="4045997" cy="1766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PT" dirty="0">
                <a:latin typeface="Calibri" panose="020F0502020204030204" pitchFamily="34" charset="0"/>
                <a:cs typeface="Times New Roman" panose="02020603050405020304" pitchFamily="18" charset="0"/>
              </a:rPr>
              <a:t>Evolução global de consumo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PT" dirty="0">
                <a:latin typeface="Calibri" panose="020F0502020204030204" pitchFamily="34" charset="0"/>
                <a:cs typeface="Times New Roman" panose="02020603050405020304" pitchFamily="18" charset="0"/>
              </a:rPr>
              <a:t>Evolução do Consumo por Tipo de Entidade por Acordo-Quadro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PT" dirty="0">
                <a:latin typeface="Calibri" panose="020F0502020204030204" pitchFamily="34" charset="0"/>
                <a:cs typeface="Times New Roman" panose="02020603050405020304" pitchFamily="18" charset="0"/>
              </a:rPr>
              <a:t>Comportamento do Consumo entre Tipos de Entidade por </a:t>
            </a:r>
            <a:r>
              <a:rPr lang="pt-PT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Acordo-Quadro</a:t>
            </a:r>
            <a:endParaRPr lang="pt-PT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05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06CBEA0F-8796-AFDA-2958-5B8FBAC39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Evolução Global do Consumo(€), 2017/2022</a:t>
            </a:r>
            <a:endParaRPr lang="pt-PT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5363BC6-DE79-90FE-2965-A9650F2D3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345" y="2428875"/>
            <a:ext cx="6657409" cy="42858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372D6DB-1B40-99E9-87D1-DC55F20F0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19" y="2428875"/>
            <a:ext cx="4194867" cy="25814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224768B-68B9-1631-E5DE-231F750D0C5A}"/>
              </a:ext>
            </a:extLst>
          </p:cNvPr>
          <p:cNvSpPr txBox="1"/>
          <p:nvPr/>
        </p:nvSpPr>
        <p:spPr>
          <a:xfrm>
            <a:off x="-32657" y="5111566"/>
            <a:ext cx="4900698" cy="1633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7700" indent="-285750">
              <a:lnSpc>
                <a:spcPct val="107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PT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Aumento do consumo(€) em </a:t>
            </a:r>
            <a:r>
              <a:rPr lang="pt-PT" sz="17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1530%.</a:t>
            </a:r>
            <a:endParaRPr lang="pt-PT" sz="17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647700" indent="-285750">
              <a:lnSpc>
                <a:spcPct val="107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pt-PT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PT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montante do total de serviços consumidos, nos 2 acordos-quadro, fica perto do milhão de euros (</a:t>
            </a:r>
            <a:r>
              <a:rPr lang="pt-PT" sz="1700" b="1" dirty="0">
                <a:latin typeface="Calibri" panose="020F0502020204030204" pitchFamily="34" charset="0"/>
                <a:cs typeface="Times New Roman" panose="02020603050405020304" pitchFamily="18" charset="0"/>
              </a:rPr>
              <a:t>970 058€</a:t>
            </a:r>
            <a:r>
              <a:rPr lang="pt-PT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), repartidos pelo </a:t>
            </a:r>
            <a:r>
              <a:rPr lang="pt-PT" sz="17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Géant</a:t>
            </a:r>
            <a:r>
              <a:rPr lang="pt-PT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, com 6% e o Ocre com 94</a:t>
            </a:r>
            <a:r>
              <a:rPr lang="pt-PT" sz="17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%.</a:t>
            </a:r>
            <a:endParaRPr lang="pt-PT" sz="17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83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Jornadas2023-Template-Final, OCRE">
  <a:themeElements>
    <a:clrScheme name="Jornadas2023">
      <a:dk1>
        <a:srgbClr val="0A1833"/>
      </a:dk1>
      <a:lt1>
        <a:sysClr val="window" lastClr="FFFFFF"/>
      </a:lt1>
      <a:dk2>
        <a:srgbClr val="44546A"/>
      </a:dk2>
      <a:lt2>
        <a:srgbClr val="FFFFFF"/>
      </a:lt2>
      <a:accent1>
        <a:srgbClr val="1C4490"/>
      </a:accent1>
      <a:accent2>
        <a:srgbClr val="A1BAEC"/>
      </a:accent2>
      <a:accent3>
        <a:srgbClr val="1C4490"/>
      </a:accent3>
      <a:accent4>
        <a:srgbClr val="A1BAEC"/>
      </a:accent4>
      <a:accent5>
        <a:srgbClr val="1C4490"/>
      </a:accent5>
      <a:accent6>
        <a:srgbClr val="A1BAEC"/>
      </a:accent6>
      <a:hlink>
        <a:srgbClr val="70AD47"/>
      </a:hlink>
      <a:folHlink>
        <a:srgbClr val="954F72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T-Jornadas2023-Template-Final, OCRE" id="{E4DE9E21-5E2D-4F42-AEA3-558196D8935E}" vid="{F64B1AA9-D8C4-461E-99C5-93FB80AF660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25E33DEC7EA0A43843B9104732F1ABB" ma:contentTypeVersion="35" ma:contentTypeDescription="Criar um novo documento." ma:contentTypeScope="" ma:versionID="09eb13b253f69f27f66f8dde2312a0d8">
  <xsd:schema xmlns:xsd="http://www.w3.org/2001/XMLSchema" xmlns:xs="http://www.w3.org/2001/XMLSchema" xmlns:p="http://schemas.microsoft.com/office/2006/metadata/properties" xmlns:ns1="http://schemas.microsoft.com/sharepoint/v3" xmlns:ns2="51bec05e-5738-4d08-ae30-cc59bd156365" xmlns:ns3="a2ae554e-2674-4ff1-877c-7eb1898966fe" targetNamespace="http://schemas.microsoft.com/office/2006/metadata/properties" ma:root="true" ma:fieldsID="71b1f40ecb41b87ee1ba0237d18b0aa5" ns1:_="" ns2:_="" ns3:_="">
    <xsd:import namespace="http://schemas.microsoft.com/sharepoint/v3"/>
    <xsd:import namespace="51bec05e-5738-4d08-ae30-cc59bd156365"/>
    <xsd:import namespace="a2ae554e-2674-4ff1-877c-7eb1898966fe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Ação de IU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bec05e-5738-4d08-ae30-cc59bd156365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Etiquetas de Imagem" ma:readOnly="false" ma:fieldId="{5cf76f15-5ced-4ddc-b409-7134ff3c332f}" ma:taxonomyMulti="true" ma:sspId="f234d66d-56cd-4b66-bce9-ea2c11f75f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ae554e-2674-4ff1-877c-7eb1898966f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8" nillable="true" ma:displayName="Taxonomy Catch All Column" ma:hidden="true" ma:list="{32bdcbe1-47c2-4c63-887d-c9b066e8ac7f}" ma:internalName="TaxCatchAll" ma:showField="CatchAllData" ma:web="a2ae554e-2674-4ff1-877c-7eb1898966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51bec05e-5738-4d08-ae30-cc59bd156365" xsi:nil="true"/>
    <MigrationWizIdDocumentLibraryPermissions xmlns="51bec05e-5738-4d08-ae30-cc59bd156365" xsi:nil="true"/>
    <MigrationWizIdPermissionLevels xmlns="51bec05e-5738-4d08-ae30-cc59bd156365" xsi:nil="true"/>
    <MigrationWizIdSecurityGroups xmlns="51bec05e-5738-4d08-ae30-cc59bd156365" xsi:nil="true"/>
    <MigrationWizIdPermissions xmlns="51bec05e-5738-4d08-ae30-cc59bd156365" xsi:nil="true"/>
    <TaxCatchAll xmlns="a2ae554e-2674-4ff1-877c-7eb1898966fe" xsi:nil="true"/>
    <lcf76f155ced4ddcb4097134ff3c332f xmlns="51bec05e-5738-4d08-ae30-cc59bd156365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143301-3687-4CF2-9BE4-D24212110449}"/>
</file>

<file path=customXml/itemProps2.xml><?xml version="1.0" encoding="utf-8"?>
<ds:datastoreItem xmlns:ds="http://schemas.openxmlformats.org/officeDocument/2006/customXml" ds:itemID="{13AE1529-ED1A-4290-95E7-8581950155DD}">
  <ds:schemaRefs>
    <ds:schemaRef ds:uri="a2ae554e-2674-4ff1-877c-7eb1898966fe"/>
    <ds:schemaRef ds:uri="http://schemas.openxmlformats.org/package/2006/metadata/core-properties"/>
    <ds:schemaRef ds:uri="51bec05e-5738-4d08-ae30-cc59bd156365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182530A-0C44-453E-8568-572F8D85DA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PPT-Jornadas2023-Template-Final, OCRE</Template>
  <TotalTime>622</TotalTime>
  <Words>590</Words>
  <Application>Microsoft Office PowerPoint</Application>
  <PresentationFormat>Custom</PresentationFormat>
  <Paragraphs>84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PPT-Jornadas2023-Template-Final, OCRE</vt:lpstr>
      <vt:lpstr>Acordo-Quadro OCRE</vt:lpstr>
      <vt:lpstr>Agenda</vt:lpstr>
      <vt:lpstr>Evolução e Comportamento dos Acordos-Quadro, 2017/22</vt:lpstr>
      <vt:lpstr>Tipo de Serviços Cloud</vt:lpstr>
      <vt:lpstr>Entidades Aderentes</vt:lpstr>
      <vt:lpstr>Entidades Compradoras</vt:lpstr>
      <vt:lpstr>Entidades Compradoras por Tipo de Entidade</vt:lpstr>
      <vt:lpstr>Consumo(€) de Serviços Cloud, 2017/22</vt:lpstr>
      <vt:lpstr>Evolução Global do Consumo(€), 2017/2022</vt:lpstr>
      <vt:lpstr>Evolução do Consumo (€), 2017/2022</vt:lpstr>
      <vt:lpstr>Comportamento do Consumo(€), 2017/2020</vt:lpstr>
      <vt:lpstr>Portugal no OCRE – Consumo(€), 2022</vt:lpstr>
      <vt:lpstr>OCRE Portugal, Consumo(€), 2017/23(1ºTrimestre)</vt:lpstr>
      <vt:lpstr>“IaaS Framework 2024”, o novo Acordo-Quadro</vt:lpstr>
      <vt:lpstr>Novas exigências na autorização de despesas TIC” (Medida 6, Parecer Prévio, Decreto-lei 107/2012, de 18 de Maio).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Acordo-Quadro OCRE</dc:title>
  <dc:creator>Admin</dc:creator>
  <cp:lastModifiedBy>Admin</cp:lastModifiedBy>
  <cp:revision>22</cp:revision>
  <dcterms:created xsi:type="dcterms:W3CDTF">2023-06-25T19:50:31Z</dcterms:created>
  <dcterms:modified xsi:type="dcterms:W3CDTF">2023-06-28T04:52:06Z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0x010100B25E33DEC7EA0A43843B9104732F1ABB</vt:lpwstr>
  </property>
</Properties>
</file>