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87" r:id="rId7"/>
    <p:sldId id="260" r:id="rId8"/>
    <p:sldId id="296" r:id="rId9"/>
    <p:sldId id="292" r:id="rId10"/>
    <p:sldId id="294" r:id="rId11"/>
    <p:sldId id="295" r:id="rId12"/>
    <p:sldId id="298" r:id="rId13"/>
    <p:sldId id="297" r:id="rId14"/>
    <p:sldId id="299" r:id="rId15"/>
    <p:sldId id="300" r:id="rId16"/>
    <p:sldId id="301" r:id="rId17"/>
    <p:sldId id="302" r:id="rId18"/>
    <p:sldId id="304" r:id="rId19"/>
    <p:sldId id="261" r:id="rId20"/>
    <p:sldId id="263" r:id="rId21"/>
    <p:sldId id="259" r:id="rId22"/>
    <p:sldId id="265" r:id="rId23"/>
    <p:sldId id="266" r:id="rId24"/>
    <p:sldId id="267" r:id="rId25"/>
    <p:sldId id="268" r:id="rId26"/>
    <p:sldId id="269" r:id="rId27"/>
    <p:sldId id="285" r:id="rId28"/>
    <p:sldId id="270" r:id="rId29"/>
    <p:sldId id="271" r:id="rId30"/>
    <p:sldId id="286" r:id="rId31"/>
    <p:sldId id="272" r:id="rId32"/>
    <p:sldId id="273" r:id="rId33"/>
    <p:sldId id="30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62" r:id="rId4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836F84-3608-1C48-F75E-3AE6C6292A44}" name="Ana Tavares Pinto" initials="ATP" userId="S::ana.pinto@fccn.pt::4473e6ef-179d-4842-b78c-7b04730e0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5B3"/>
    <a:srgbClr val="68A0C6"/>
    <a:srgbClr val="79A6A0"/>
    <a:srgbClr val="009999"/>
    <a:srgbClr val="0B3331"/>
    <a:srgbClr val="0A1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40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5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12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</p:spTree>
    <p:extLst>
      <p:ext uri="{BB962C8B-B14F-4D97-AF65-F5344CB8AC3E}">
        <p14:creationId xmlns:p14="http://schemas.microsoft.com/office/powerpoint/2010/main" val="7683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B85-A6B1-4C5C-B719-E2B75F258753}" type="datetimeFigureOut">
              <a:rPr lang="pt-PT" smtClean="0"/>
              <a:t>03/07/23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649-77BD-4372-8139-8700761309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12C21-5EE9-9D27-29AA-E543AB9A9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475" y="2264112"/>
            <a:ext cx="9722840" cy="215328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Capacitação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Administração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Pública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Estratégias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Adequação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das IES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Regulamento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Geral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Proteção</a:t>
            </a:r>
            <a:r>
              <a:rPr lang="en-US" sz="24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Dados</a:t>
            </a:r>
            <a:endParaRPr lang="pt-PT" sz="2400" dirty="0">
              <a:solidFill>
                <a:srgbClr val="71A5B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41CEA502-5D49-4D04-A916-C52B52AF6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0902" y="4441447"/>
            <a:ext cx="9722840" cy="1560194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>
                <a:solidFill>
                  <a:srgbClr val="71A5B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PROJETO SAMA </a:t>
            </a:r>
          </a:p>
        </p:txBody>
      </p:sp>
      <p:pic>
        <p:nvPicPr>
          <p:cNvPr id="38" name="Picture 19">
            <a:extLst>
              <a:ext uri="{FF2B5EF4-FFF2-40B4-BE49-F238E27FC236}">
                <a16:creationId xmlns:a16="http://schemas.microsoft.com/office/drawing/2014/main" id="{2A5E38D2-F187-464D-973C-18F51B124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6" t="11715" r="6612" b="15973"/>
          <a:stretch/>
        </p:blipFill>
        <p:spPr>
          <a:xfrm>
            <a:off x="1735958" y="5459994"/>
            <a:ext cx="1683500" cy="534236"/>
          </a:xfrm>
          <a:prstGeom prst="rect">
            <a:avLst/>
          </a:prstGeom>
        </p:spPr>
      </p:pic>
      <p:pic>
        <p:nvPicPr>
          <p:cNvPr id="39" name="Picture 21">
            <a:extLst>
              <a:ext uri="{FF2B5EF4-FFF2-40B4-BE49-F238E27FC236}">
                <a16:creationId xmlns:a16="http://schemas.microsoft.com/office/drawing/2014/main" id="{EBBE3777-5268-426D-8852-D1D34F025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268" y="5518901"/>
            <a:ext cx="1195255" cy="395630"/>
          </a:xfrm>
          <a:prstGeom prst="rect">
            <a:avLst/>
          </a:prstGeom>
        </p:spPr>
      </p:pic>
      <p:pic>
        <p:nvPicPr>
          <p:cNvPr id="40" name="Picture 25">
            <a:extLst>
              <a:ext uri="{FF2B5EF4-FFF2-40B4-BE49-F238E27FC236}">
                <a16:creationId xmlns:a16="http://schemas.microsoft.com/office/drawing/2014/main" id="{60C16E64-E9E5-4B48-9C93-9EC569BF9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870" y="5461916"/>
            <a:ext cx="3070369" cy="557167"/>
          </a:xfrm>
          <a:prstGeom prst="rect">
            <a:avLst/>
          </a:prstGeom>
        </p:spPr>
      </p:pic>
      <p:pic>
        <p:nvPicPr>
          <p:cNvPr id="41" name="Picture 6">
            <a:extLst>
              <a:ext uri="{FF2B5EF4-FFF2-40B4-BE49-F238E27FC236}">
                <a16:creationId xmlns:a16="http://schemas.microsoft.com/office/drawing/2014/main" id="{486249B0-ABDB-4D5A-B9AA-33CB27A8AC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447"/>
          <a:stretch/>
        </p:blipFill>
        <p:spPr>
          <a:xfrm>
            <a:off x="4956982" y="2520432"/>
            <a:ext cx="2090681" cy="6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8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171915-ADB9-8143-BBF3-95FCCF8675D5}"/>
              </a:ext>
            </a:extLst>
          </p:cNvPr>
          <p:cNvSpPr/>
          <p:nvPr/>
        </p:nvSpPr>
        <p:spPr>
          <a:xfrm>
            <a:off x="1866900" y="2350418"/>
            <a:ext cx="5410200" cy="25284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1 - Submissão do Pedido à UPD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2- Análise pela UPD / Interação com requerentes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3- Elaboração de Parecer DPO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4-  Solicitação de autorização Reitoral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5- Resposta ao requerente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4B889-3D44-0B46-86CE-4CD269E6F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99" y="1181100"/>
            <a:ext cx="2855023" cy="46686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48BB4C-8EEE-6441-A6A4-750407A06587}"/>
              </a:ext>
            </a:extLst>
          </p:cNvPr>
          <p:cNvSpPr/>
          <p:nvPr/>
        </p:nvSpPr>
        <p:spPr>
          <a:xfrm>
            <a:off x="1866900" y="1519423"/>
            <a:ext cx="324864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spc="-1" dirty="0">
                <a:solidFill>
                  <a:srgbClr val="000000"/>
                </a:solidFill>
                <a:latin typeface="Calibri Light"/>
              </a:rPr>
              <a:t>Análise de novos TDP</a:t>
            </a:r>
            <a:endParaRPr lang="pt-PT" sz="2800" spc="-1" dirty="0">
              <a:latin typeface="Calibri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33016564-5BDD-0D4C-A1CB-EE8709CFB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6" t="11715" r="6612" b="15973"/>
          <a:stretch/>
        </p:blipFill>
        <p:spPr>
          <a:xfrm>
            <a:off x="288245" y="5880641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41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EA8BE-F4CB-9F46-A3E0-DCB04841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29" y="1270000"/>
            <a:ext cx="3133042" cy="4579798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F0171915-ADB9-8143-BBF3-95FCCF8675D5}"/>
              </a:ext>
            </a:extLst>
          </p:cNvPr>
          <p:cNvSpPr/>
          <p:nvPr/>
        </p:nvSpPr>
        <p:spPr>
          <a:xfrm>
            <a:off x="1866900" y="2350418"/>
            <a:ext cx="5410200" cy="14820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1 - Submissão do Pedido à UPD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2- Análise pela UPD / Interação com requerentes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3- Resposta ao requerente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8BB4C-8EEE-6441-A6A4-750407A06587}"/>
              </a:ext>
            </a:extLst>
          </p:cNvPr>
          <p:cNvSpPr/>
          <p:nvPr/>
        </p:nvSpPr>
        <p:spPr>
          <a:xfrm>
            <a:off x="1866900" y="1519423"/>
            <a:ext cx="388612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spc="-1" dirty="0">
                <a:solidFill>
                  <a:srgbClr val="000000"/>
                </a:solidFill>
                <a:latin typeface="Calibri Light"/>
              </a:rPr>
              <a:t>Pedido de Esclarecimento</a:t>
            </a:r>
            <a:endParaRPr lang="pt-PT" sz="2800" spc="-1" dirty="0">
              <a:latin typeface="Calibri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:a16="http://schemas.microsoft.com/office/drawing/2014/main" id="{D0D3881D-DF01-C54A-BAEA-D1A4504E7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6" t="11715" r="6612" b="15973"/>
          <a:stretch/>
        </p:blipFill>
        <p:spPr>
          <a:xfrm>
            <a:off x="288245" y="5880641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4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171915-ADB9-8143-BBF3-95FCCF8675D5}"/>
              </a:ext>
            </a:extLst>
          </p:cNvPr>
          <p:cNvSpPr/>
          <p:nvPr/>
        </p:nvSpPr>
        <p:spPr>
          <a:xfrm>
            <a:off x="1866900" y="2350418"/>
            <a:ext cx="5054600" cy="27439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1 - Submissão do Pedido à UPD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2- Análise pela UPD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  <a:ea typeface="DejaVu Sans"/>
              </a:rPr>
              <a:t>3- Se houver</a:t>
            </a: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 razão para atender ao pedido --&gt; indicação ao serviço competente para proceder em conformidade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4- Resposta ao requerente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8BB4C-8EEE-6441-A6A4-750407A06587}"/>
              </a:ext>
            </a:extLst>
          </p:cNvPr>
          <p:cNvSpPr/>
          <p:nvPr/>
        </p:nvSpPr>
        <p:spPr>
          <a:xfrm>
            <a:off x="1866900" y="1519423"/>
            <a:ext cx="308379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spc="-1" dirty="0">
                <a:solidFill>
                  <a:srgbClr val="000000"/>
                </a:solidFill>
                <a:latin typeface="Calibri Light"/>
              </a:rPr>
              <a:t>Exercício de Direitos</a:t>
            </a:r>
            <a:endParaRPr lang="pt-PT" sz="2800" spc="-1" dirty="0"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F110A4-1D84-AA47-B3C9-2CFA9BEAE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47" y="1478334"/>
            <a:ext cx="3395602" cy="4371464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E5662ABC-FE38-9843-892C-AA49B8555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6" t="11715" r="6612" b="15973"/>
          <a:stretch/>
        </p:blipFill>
        <p:spPr>
          <a:xfrm>
            <a:off x="288245" y="5880641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3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171915-ADB9-8143-BBF3-95FCCF8675D5}"/>
              </a:ext>
            </a:extLst>
          </p:cNvPr>
          <p:cNvSpPr/>
          <p:nvPr/>
        </p:nvSpPr>
        <p:spPr>
          <a:xfrm>
            <a:off x="1866900" y="2350418"/>
            <a:ext cx="6362700" cy="32917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1- Notificação do evento à UPD</a:t>
            </a:r>
          </a:p>
          <a:p>
            <a:pPr lvl="0">
              <a:lnSpc>
                <a:spcPct val="120000"/>
              </a:lnSpc>
              <a:spcAft>
                <a:spcPts val="1199"/>
              </a:spcAft>
            </a:pPr>
            <a:r>
              <a:rPr lang="pt-PT" sz="2000" spc="-1" dirty="0">
                <a:solidFill>
                  <a:prstClr val="black"/>
                </a:solidFill>
                <a:latin typeface="Calibri"/>
              </a:rPr>
              <a:t>2- Análise pela UPD (pode envolver CSIRT):</a:t>
            </a:r>
          </a:p>
          <a:p>
            <a:pPr marL="915120" lvl="1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Há um risco para os titulares --&gt; Notificar a CNPD (prazo de 72h)</a:t>
            </a:r>
          </a:p>
          <a:p>
            <a:pPr marL="915120" lvl="1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Há um risco </a:t>
            </a:r>
            <a:r>
              <a:rPr lang="pt-PT" sz="2000" u="sng" spc="-1" dirty="0">
                <a:solidFill>
                  <a:srgbClr val="000000"/>
                </a:solidFill>
                <a:latin typeface="Calibri"/>
                <a:ea typeface="DejaVu Sans"/>
              </a:rPr>
              <a:t>elevado</a:t>
            </a: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 para os titulares --&gt; comunicar também o evento aos titulares afetados</a:t>
            </a:r>
          </a:p>
          <a:p>
            <a:pPr marL="915120" lvl="1" indent="-45720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pt-PT" sz="2000" spc="-1" dirty="0">
                <a:solidFill>
                  <a:srgbClr val="000000"/>
                </a:solidFill>
                <a:latin typeface="Calibri"/>
                <a:ea typeface="DejaVu Sans"/>
              </a:rPr>
              <a:t>Medidas para prevenir situações semelhantes no futuro --&gt; indicação aos serviços envolvidos ou de forma transversal à Instituição</a:t>
            </a:r>
            <a:endParaRPr lang="pt-PT" sz="2000" spc="-1" dirty="0"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48BB4C-8EEE-6441-A6A4-750407A06587}"/>
              </a:ext>
            </a:extLst>
          </p:cNvPr>
          <p:cNvSpPr/>
          <p:nvPr/>
        </p:nvSpPr>
        <p:spPr>
          <a:xfrm>
            <a:off x="1866900" y="1519423"/>
            <a:ext cx="282583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pt-PT" sz="2800" spc="-1" dirty="0">
                <a:solidFill>
                  <a:srgbClr val="000000"/>
                </a:solidFill>
                <a:latin typeface="Calibri Light"/>
              </a:rPr>
              <a:t>Violação de Dados</a:t>
            </a:r>
            <a:endParaRPr lang="pt-PT" sz="2800" spc="-1" dirty="0"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CC0392-140A-144C-AFCC-251E4D19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1305849"/>
            <a:ext cx="2743199" cy="4543949"/>
          </a:xfrm>
          <a:prstGeom prst="rect">
            <a:avLst/>
          </a:prstGeom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ED4700A5-11C4-4543-B11C-34D9EA2EF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6" t="11715" r="6612" b="15973"/>
          <a:stretch/>
        </p:blipFill>
        <p:spPr>
          <a:xfrm>
            <a:off x="288245" y="5880641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3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62238F9-CAD4-9E41-9AFD-AA402B74E20A}"/>
              </a:ext>
            </a:extLst>
          </p:cNvPr>
          <p:cNvSpPr txBox="1">
            <a:spLocks/>
          </p:cNvSpPr>
          <p:nvPr/>
        </p:nvSpPr>
        <p:spPr>
          <a:xfrm>
            <a:off x="3653971" y="1796597"/>
            <a:ext cx="6810830" cy="403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7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Disponibilizar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conteúdos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apoio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à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comunidade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U.Porto</a:t>
            </a:r>
            <a:endParaRPr lang="pt-PT" sz="2400" spc="-1" dirty="0">
              <a:latin typeface="Calibri"/>
            </a:endParaRPr>
          </a:p>
          <a:p>
            <a:pPr marL="800820" lvl="1" indent="-3429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 err="1">
                <a:solidFill>
                  <a:srgbClr val="000000"/>
                </a:solidFill>
                <a:latin typeface="Calibri"/>
              </a:rPr>
              <a:t>orientações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800820" lvl="1" indent="-3429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 err="1">
                <a:solidFill>
                  <a:srgbClr val="000000"/>
                </a:solidFill>
                <a:latin typeface="Calibri"/>
              </a:rPr>
              <a:t>dicas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Calibri"/>
              </a:rPr>
              <a:t>sobre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Calibri"/>
              </a:rPr>
              <a:t>processos</a:t>
            </a:r>
            <a:r>
              <a:rPr lang="en-US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pc="-1" dirty="0" err="1">
                <a:solidFill>
                  <a:srgbClr val="000000"/>
                </a:solidFill>
                <a:latin typeface="Calibri"/>
              </a:rPr>
              <a:t>frequentes</a:t>
            </a:r>
            <a:endParaRPr lang="en-US" spc="-1" dirty="0">
              <a:solidFill>
                <a:srgbClr val="000000"/>
              </a:solidFill>
              <a:latin typeface="Calibri"/>
            </a:endParaRPr>
          </a:p>
          <a:p>
            <a:pPr marL="800820" lvl="1" indent="-3429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FAQ</a:t>
            </a:r>
          </a:p>
          <a:p>
            <a:pPr marL="800820" lvl="1" indent="-3429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pt-PT" sz="2000" spc="-1" dirty="0">
              <a:latin typeface="Calibri"/>
            </a:endParaRPr>
          </a:p>
          <a:p>
            <a:pPr indent="-2278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Criar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um novo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processo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para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integrar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o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Registo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das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Atividades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de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Tratamento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“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permanentes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” da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Instituição</a:t>
            </a:r>
            <a:endParaRPr lang="pt-PT" sz="2400" spc="-1" dirty="0"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83445-1EB1-7145-8DC0-EB92B4E83A0C}"/>
              </a:ext>
            </a:extLst>
          </p:cNvPr>
          <p:cNvSpPr txBox="1"/>
          <p:nvPr/>
        </p:nvSpPr>
        <p:spPr>
          <a:xfrm>
            <a:off x="3653971" y="1093694"/>
            <a:ext cx="7268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Plataforma Interna – futuros desenvolvimentos</a:t>
            </a:r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E7A923B0-8537-B243-AAB8-F284910D3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6" t="11715" r="6612" b="15973"/>
          <a:stretch/>
        </p:blipFill>
        <p:spPr>
          <a:xfrm>
            <a:off x="529545" y="5081998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9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0A5AFB66-A499-4B46-A35A-D77605978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39" y="1521656"/>
            <a:ext cx="2372071" cy="939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6890D1-4A4B-B846-9C5C-147F6071E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10" y="3683141"/>
            <a:ext cx="5080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86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/>
              <a:t>Atividades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Diagnosticar e planear a aplicação do RGPD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 30300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Controlo de acesso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Aplicação para auxiliar a gestão do RGPD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 e capacitar os serviços e trabalhadores</a:t>
            </a: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146B3967-4D8C-A24A-BE35-1D2B37D0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/>
              <a:t>Diagnosticar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consultoria especializada para diagnóstico sistemas de informação</a:t>
            </a: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Contratação de serviços externos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PT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elatório de 358 páginas</a:t>
            </a:r>
            <a:endParaRPr lang="pt-P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B7336792-73C4-E442-8A09-1C93EB2CA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BDB4D-5241-99F3-7335-F41A27E7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Diagnosticar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D7110C-651A-023C-EB4B-962696C12C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sz="2800" dirty="0"/>
              <a:t>O relatório baseou-se essencialmente na norma ISO 27001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1020C80F-F7EE-C2FA-B911-8289E5061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2905" y="2084089"/>
            <a:ext cx="6331576" cy="3611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3598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BDB4D-5241-99F3-7335-F41A27E7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Diagnosticar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D7110C-651A-023C-EB4B-962696C12C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PT" sz="2800" dirty="0">
                <a:effectLst/>
              </a:rPr>
              <a:t>NÍVEL DE COMPLIANCE ISO 27001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26C990D8-14AE-8501-31DC-A95F46C5DF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4119" y="1694202"/>
            <a:ext cx="6613026" cy="4617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87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8E10A11-E39B-AF42-9677-77A88E518A67}"/>
              </a:ext>
            </a:extLst>
          </p:cNvPr>
          <p:cNvSpPr txBox="1"/>
          <p:nvPr/>
        </p:nvSpPr>
        <p:spPr>
          <a:xfrm>
            <a:off x="565438" y="2461589"/>
            <a:ext cx="931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apacitação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dministração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ública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Estratégias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Medidas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Adequação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das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IES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Regulamento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Geral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Proteção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 Dados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5599CD-577B-CB4A-B858-FDFCC49F9E88}"/>
              </a:ext>
            </a:extLst>
          </p:cNvPr>
          <p:cNvSpPr txBox="1"/>
          <p:nvPr/>
        </p:nvSpPr>
        <p:spPr>
          <a:xfrm>
            <a:off x="565439" y="3731318"/>
            <a:ext cx="93100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Projeto SAMA concebido como </a:t>
            </a:r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intervenção sistémica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PT" sz="2000" b="1" dirty="0">
                <a:latin typeface="Calibri" panose="020F0502020204030204" pitchFamily="34" charset="0"/>
                <a:cs typeface="Calibri" panose="020F0502020204030204" pitchFamily="34" charset="0"/>
              </a:rPr>
              <a:t>capacitação institucional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pt-PT" sz="2000" b="1" dirty="0" err="1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U.Porto</a:t>
            </a:r>
            <a:r>
              <a:rPr lang="pt-PT" sz="20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e da </a:t>
            </a:r>
            <a:r>
              <a:rPr lang="pt-PT" sz="2000" b="1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UTAD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, para adequação ao RGPD.</a:t>
            </a:r>
          </a:p>
          <a:p>
            <a:pPr algn="just"/>
            <a:endParaRPr lang="pt-P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Desenho e implementação de uma metodologia tendente à melhoria (contínua) dos procedimentos internos, acompanhada de ações de sensibilização, </a:t>
            </a:r>
            <a:r>
              <a:rPr lang="pt-P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mentoria</a:t>
            </a:r>
            <a:r>
              <a:rPr lang="pt-PT" sz="2000" dirty="0">
                <a:latin typeface="Calibri" panose="020F0502020204030204" pitchFamily="34" charset="0"/>
                <a:cs typeface="Calibri" panose="020F0502020204030204" pitchFamily="34" charset="0"/>
              </a:rPr>
              <a:t> e treino dirigidas aos membros das respetivas comunidades académicas.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A5AFB66-A499-4B46-A35A-D77605978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39" y="1521656"/>
            <a:ext cx="2372071" cy="9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7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63"/>
            <a:ext cx="10437812" cy="1047750"/>
          </a:xfrm>
        </p:spPr>
        <p:txBody>
          <a:bodyPr/>
          <a:lstStyle/>
          <a:p>
            <a:r>
              <a:rPr lang="pt-PT" sz="3200" dirty="0"/>
              <a:t>Diagnosticar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9485"/>
            <a:ext cx="10437812" cy="2819400"/>
          </a:xfrm>
        </p:spPr>
        <p:txBody>
          <a:bodyPr>
            <a:noAutofit/>
          </a:bodyPr>
          <a:lstStyle/>
          <a:p>
            <a:r>
              <a:rPr lang="pt-PT" sz="3600" dirty="0" err="1">
                <a:effectLst/>
              </a:rPr>
              <a:t>Information</a:t>
            </a:r>
            <a:r>
              <a:rPr lang="pt-PT" sz="3600" dirty="0">
                <a:effectLst/>
              </a:rPr>
              <a:t> Security policies (0%)</a:t>
            </a: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pt-PT" sz="3200" dirty="0">
                <a:effectLst/>
              </a:rPr>
              <a:t>“Verificámos a ausência de uma política formal de segurança da informação, implementada e aplicada à organização e aos seus sistemas de informação, devidamente acreditada e aplicada pela organização, o que impede a clara definição dos objetivos a cumprir no âmbito da segurança da informação.”</a:t>
            </a:r>
          </a:p>
          <a:p>
            <a:r>
              <a:rPr lang="pt-PT" sz="3200" dirty="0">
                <a:effectLst/>
              </a:rPr>
              <a:t>-&gt; </a:t>
            </a:r>
            <a:r>
              <a:rPr lang="pt-PT" sz="3200" dirty="0">
                <a:solidFill>
                  <a:srgbClr val="FF0000"/>
                </a:solidFill>
                <a:effectLst/>
              </a:rPr>
              <a:t>estamos a implementar a </a:t>
            </a:r>
            <a:r>
              <a:rPr lang="pt-PT" sz="3200" dirty="0">
                <a:solidFill>
                  <a:srgbClr val="FF0000"/>
                </a:solidFill>
              </a:rPr>
              <a:t>ISO 27001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302C3711-600C-6B45-8E62-C1E05BF4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4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63"/>
            <a:ext cx="10437812" cy="1047750"/>
          </a:xfrm>
        </p:spPr>
        <p:txBody>
          <a:bodyPr/>
          <a:lstStyle/>
          <a:p>
            <a:r>
              <a:rPr lang="pt-PT" sz="3200" dirty="0"/>
              <a:t>Diagnosticar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9485"/>
            <a:ext cx="10437812" cy="2819400"/>
          </a:xfrm>
        </p:spPr>
        <p:txBody>
          <a:bodyPr>
            <a:noAutofit/>
          </a:bodyPr>
          <a:lstStyle/>
          <a:p>
            <a:r>
              <a:rPr lang="pt-PT" sz="3600" dirty="0" err="1">
                <a:effectLst/>
              </a:rPr>
              <a:t>Asset</a:t>
            </a:r>
            <a:r>
              <a:rPr lang="pt-PT" sz="3600" dirty="0">
                <a:effectLst/>
              </a:rPr>
              <a:t> </a:t>
            </a:r>
            <a:r>
              <a:rPr lang="pt-PT" sz="3600" dirty="0" err="1">
                <a:effectLst/>
              </a:rPr>
              <a:t>Managment</a:t>
            </a:r>
            <a:r>
              <a:rPr lang="pt-PT" sz="3600" dirty="0">
                <a:effectLst/>
              </a:rPr>
              <a:t> (9%)</a:t>
            </a: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pt-PT" sz="3200" dirty="0">
                <a:effectLst/>
              </a:rPr>
              <a:t>“Verificámos durante o processo de auditoria a existência deficiente do inventário de ativos (servidores, routers, </a:t>
            </a:r>
            <a:r>
              <a:rPr lang="pt-PT" sz="3200" dirty="0" err="1">
                <a:effectLst/>
              </a:rPr>
              <a:t>switch</a:t>
            </a:r>
            <a:r>
              <a:rPr lang="pt-PT" sz="3200" dirty="0">
                <a:effectLst/>
              </a:rPr>
              <a:t>, aplicações criticas)”</a:t>
            </a:r>
          </a:p>
          <a:p>
            <a:r>
              <a:rPr lang="pt-PT" sz="3200" dirty="0"/>
              <a:t>-&gt; </a:t>
            </a:r>
            <a:r>
              <a:rPr lang="pt-PT" sz="3200" dirty="0">
                <a:solidFill>
                  <a:srgbClr val="FF0000"/>
                </a:solidFill>
              </a:rPr>
              <a:t>desenvolvida uma aplicação de gestão de ativos (até para cumprir com a CNCS)</a:t>
            </a:r>
            <a:endParaRPr lang="pt-P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90466221-F42F-9542-B063-E3874A5F1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28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63"/>
            <a:ext cx="10437812" cy="1047750"/>
          </a:xfrm>
        </p:spPr>
        <p:txBody>
          <a:bodyPr/>
          <a:lstStyle/>
          <a:p>
            <a:r>
              <a:rPr lang="pt-PT" sz="3200" dirty="0"/>
              <a:t>Diagnosticar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9485"/>
            <a:ext cx="10437812" cy="2819400"/>
          </a:xfrm>
        </p:spPr>
        <p:txBody>
          <a:bodyPr>
            <a:noAutofit/>
          </a:bodyPr>
          <a:lstStyle/>
          <a:p>
            <a:r>
              <a:rPr lang="pt-PT" sz="3600" dirty="0" err="1">
                <a:effectLst/>
              </a:rPr>
              <a:t>Physical</a:t>
            </a:r>
            <a:r>
              <a:rPr lang="pt-PT" sz="3600" dirty="0">
                <a:effectLst/>
              </a:rPr>
              <a:t> </a:t>
            </a:r>
            <a:r>
              <a:rPr lang="pt-PT" sz="3600" dirty="0" err="1">
                <a:effectLst/>
              </a:rPr>
              <a:t>and</a:t>
            </a:r>
            <a:r>
              <a:rPr lang="pt-PT" sz="3600" dirty="0">
                <a:effectLst/>
              </a:rPr>
              <a:t>  </a:t>
            </a:r>
            <a:r>
              <a:rPr lang="pt-PT" sz="3600" dirty="0" err="1">
                <a:effectLst/>
              </a:rPr>
              <a:t>environmental</a:t>
            </a:r>
            <a:r>
              <a:rPr lang="pt-PT" sz="3600" dirty="0">
                <a:effectLst/>
              </a:rPr>
              <a:t> Security (</a:t>
            </a:r>
            <a:r>
              <a:rPr lang="pt-PT" sz="3600" dirty="0"/>
              <a:t>87</a:t>
            </a:r>
            <a:r>
              <a:rPr lang="pt-PT" sz="3600" dirty="0">
                <a:effectLst/>
              </a:rPr>
              <a:t>%)</a:t>
            </a: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pt-PT" sz="2800" dirty="0">
                <a:effectLst/>
              </a:rPr>
              <a:t>“O centro de dados está bem delimitado, e o acesso ao seu interior protegido. O nível de segurança do centro de dados é adequado à sua função.”</a:t>
            </a:r>
          </a:p>
          <a:p>
            <a:r>
              <a:rPr lang="pt-PT" sz="2800" dirty="0">
                <a:effectLst/>
              </a:rPr>
              <a:t>“Dado ser uma universidade, não existe um procedimento de registo de entradas e saídas de visitantes bem estruturado, dada a sua complexidade face às necessidades da organização.”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B375236B-7913-EB48-BF45-388B81AEF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27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63"/>
            <a:ext cx="10437812" cy="1047750"/>
          </a:xfrm>
        </p:spPr>
        <p:txBody>
          <a:bodyPr/>
          <a:lstStyle/>
          <a:p>
            <a:r>
              <a:rPr lang="pt-PT" sz="3200" dirty="0"/>
              <a:t>Diagnosticar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9485"/>
            <a:ext cx="10437812" cy="2819400"/>
          </a:xfrm>
        </p:spPr>
        <p:txBody>
          <a:bodyPr>
            <a:noAutofit/>
          </a:bodyPr>
          <a:lstStyle/>
          <a:p>
            <a:r>
              <a:rPr lang="pt-PT" sz="3600" dirty="0" err="1">
                <a:effectLst/>
              </a:rPr>
              <a:t>Physical</a:t>
            </a:r>
            <a:r>
              <a:rPr lang="pt-PT" sz="3600" dirty="0">
                <a:effectLst/>
              </a:rPr>
              <a:t> </a:t>
            </a:r>
            <a:r>
              <a:rPr lang="pt-PT" sz="3600" dirty="0" err="1">
                <a:effectLst/>
              </a:rPr>
              <a:t>and</a:t>
            </a:r>
            <a:r>
              <a:rPr lang="pt-PT" sz="3600" dirty="0">
                <a:effectLst/>
              </a:rPr>
              <a:t>  </a:t>
            </a:r>
            <a:r>
              <a:rPr lang="pt-PT" sz="3600" dirty="0" err="1">
                <a:effectLst/>
              </a:rPr>
              <a:t>environmental</a:t>
            </a:r>
            <a:r>
              <a:rPr lang="pt-PT" sz="3600" dirty="0">
                <a:effectLst/>
              </a:rPr>
              <a:t> Security (</a:t>
            </a:r>
            <a:r>
              <a:rPr lang="pt-PT" sz="3600" dirty="0"/>
              <a:t>87</a:t>
            </a:r>
            <a:r>
              <a:rPr lang="pt-PT" sz="3600" dirty="0">
                <a:effectLst/>
              </a:rPr>
              <a:t>%)</a:t>
            </a:r>
            <a:r>
              <a:rPr lang="pt-PT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pt-PT" sz="2800" dirty="0">
                <a:effectLst/>
              </a:rPr>
              <a:t>“Existe um bom isolamento do centro de dados relativamente ao restante edifício no que toca a ameaças ambientais.”</a:t>
            </a:r>
          </a:p>
          <a:p>
            <a:r>
              <a:rPr lang="pt-PT" sz="2800" dirty="0">
                <a:effectLst/>
              </a:rPr>
              <a:t>“Verificámos a existência de alarmística quer no acesso a zona de </a:t>
            </a:r>
            <a:r>
              <a:rPr lang="pt-PT" sz="2800" dirty="0" err="1">
                <a:effectLst/>
              </a:rPr>
              <a:t>staging</a:t>
            </a:r>
            <a:r>
              <a:rPr lang="pt-PT" sz="2800" dirty="0">
                <a:effectLst/>
              </a:rPr>
              <a:t>, quer ao centro de dados.”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B19098D3-CC0C-8448-AC16-C222DB14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95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63"/>
            <a:ext cx="10437812" cy="1047750"/>
          </a:xfrm>
        </p:spPr>
        <p:txBody>
          <a:bodyPr/>
          <a:lstStyle/>
          <a:p>
            <a:r>
              <a:rPr lang="pt-PT" dirty="0">
                <a:effectLst/>
              </a:rPr>
              <a:t>Plano de implementação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9485"/>
            <a:ext cx="10437812" cy="2819400"/>
          </a:xfrm>
        </p:spPr>
        <p:txBody>
          <a:bodyPr>
            <a:noAutofit/>
          </a:bodyPr>
          <a:lstStyle/>
          <a:p>
            <a:r>
              <a:rPr lang="pt-PT" sz="2800" dirty="0">
                <a:effectLst/>
              </a:rPr>
              <a:t>Do relatório resultou um plano de implementação: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Implementar a ISO 27001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a ISO 30300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Controlo de acesso para os gabinetes do pessoal da informática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Levantamento dos processos de tratamento de dados pessoais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Aplicação para a gestão do RGPD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Formação</a:t>
            </a: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69AA829A-3625-4241-8762-AF29005DD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95863"/>
            <a:ext cx="10437812" cy="1047750"/>
          </a:xfrm>
        </p:spPr>
        <p:txBody>
          <a:bodyPr/>
          <a:lstStyle/>
          <a:p>
            <a:r>
              <a:rPr lang="pt-PT" dirty="0">
                <a:effectLst/>
              </a:rPr>
              <a:t>Implementação </a:t>
            </a:r>
            <a:r>
              <a:rPr lang="pt-PT" dirty="0" err="1">
                <a:effectLst/>
              </a:rPr>
              <a:t>iso</a:t>
            </a:r>
            <a:r>
              <a:rPr lang="pt-PT" dirty="0">
                <a:effectLst/>
              </a:rPr>
              <a:t> 27001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89485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Em curso…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Quando estiver pronto para certificação, iremos novamente realizar um diagnóstico para aferir a evolução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0C303212-47AC-DD46-91FF-44EB2431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14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dirty="0">
                <a:effectLst/>
              </a:rPr>
              <a:t>Implementação </a:t>
            </a:r>
            <a:r>
              <a:rPr lang="pt-PT" dirty="0" err="1">
                <a:effectLst/>
              </a:rPr>
              <a:t>iso</a:t>
            </a:r>
            <a:r>
              <a:rPr lang="pt-PT" dirty="0">
                <a:effectLst/>
              </a:rPr>
              <a:t> 30300 - </a:t>
            </a:r>
            <a:r>
              <a:rPr lang="pt-PT" sz="3200" dirty="0">
                <a:effectLst/>
              </a:rPr>
              <a:t>Sistemas de gestão para documentos de arquivo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Gestão documental – arquivo digital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Criação do arquivo central, com a concentração de todos os arquivos da UTAD num só arquivo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Elaboração de procedimentos para o acesso à documentação do arquivo físico;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Elaboração de procedimentos de tratamento de dados pessoais em arquivo físico;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Implementação da norma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1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dirty="0">
                <a:effectLst/>
              </a:rPr>
              <a:t>Implementação </a:t>
            </a:r>
            <a:r>
              <a:rPr lang="pt-PT" dirty="0" err="1">
                <a:effectLst/>
              </a:rPr>
              <a:t>iso</a:t>
            </a:r>
            <a:r>
              <a:rPr lang="pt-PT" dirty="0">
                <a:effectLst/>
              </a:rPr>
              <a:t> 30300 - </a:t>
            </a:r>
            <a:r>
              <a:rPr lang="pt-PT" sz="3200" dirty="0">
                <a:effectLst/>
              </a:rPr>
              <a:t>Sistemas de gestão para documentos de arquivo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Aproveitou-se parte do trabalho do projeto ASIA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Macro estrutura Funcional – MEF</a:t>
            </a:r>
          </a:p>
          <a:p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51EAC6AC-6140-814F-8A06-ABC39B7AD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6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dirty="0"/>
              <a:t>C</a:t>
            </a:r>
            <a:r>
              <a:rPr lang="pt-PT" sz="3200" dirty="0"/>
              <a:t>ontrolo</a:t>
            </a:r>
            <a:r>
              <a:rPr lang="pt-PT" sz="3200" dirty="0">
                <a:effectLst/>
              </a:rPr>
              <a:t> De Acessos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I</a:t>
            </a:r>
            <a:r>
              <a:rPr lang="pt-PT" sz="2800" dirty="0">
                <a:effectLst/>
              </a:rPr>
              <a:t>mplementou-se o controlo de acessos aos espaços dos Serviços de Informática, restringindo o acesso, e controlo de acesso utilizando o cartão de funcionário para abertura de portas de gabinetes e do centro de dados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Registo automático de quem acede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85F74381-9218-CB41-82DF-C5F2039F0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02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dirty="0">
                <a:effectLst/>
              </a:rPr>
              <a:t>Nova Aplicação – auxílio </a:t>
            </a:r>
            <a:r>
              <a:rPr lang="pt-PT" dirty="0"/>
              <a:t>à</a:t>
            </a:r>
            <a:r>
              <a:rPr lang="pt-PT" dirty="0">
                <a:effectLst/>
              </a:rPr>
              <a:t> gestão do RGPD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Registo de Atividades de Tratamentos;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Registo de data </a:t>
            </a:r>
            <a:r>
              <a:rPr lang="pt-PT" sz="2800" dirty="0" err="1">
                <a:effectLst/>
              </a:rPr>
              <a:t>breaches</a:t>
            </a:r>
            <a:r>
              <a:rPr lang="pt-PT" sz="2800" dirty="0">
                <a:effectLst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Avaliações de Impacto sobre a Privacidade;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Gestão do exercício dos direitos dos titulares;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74D46DCB-0E92-6A4C-B658-24E4C78D3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3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>
            <a:extLst>
              <a:ext uri="{FF2B5EF4-FFF2-40B4-BE49-F238E27FC236}">
                <a16:creationId xmlns:a16="http://schemas.microsoft.com/office/drawing/2014/main" id="{647E0B06-FE7C-1841-B33A-45F49DD5FFA9}"/>
              </a:ext>
            </a:extLst>
          </p:cNvPr>
          <p:cNvSpPr txBox="1"/>
          <p:nvPr/>
        </p:nvSpPr>
        <p:spPr>
          <a:xfrm>
            <a:off x="466969" y="3164441"/>
            <a:ext cx="1244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>
                <a:latin typeface="Calibri" panose="020F0502020204030204" pitchFamily="34" charset="0"/>
                <a:cs typeface="Calibri" panose="020F0502020204030204" pitchFamily="34" charset="0"/>
              </a:rPr>
              <a:t>Diagnosticar e planear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17DC343-B44F-494A-B7CE-2289C64BB446}"/>
              </a:ext>
            </a:extLst>
          </p:cNvPr>
          <p:cNvSpPr txBox="1"/>
          <p:nvPr/>
        </p:nvSpPr>
        <p:spPr>
          <a:xfrm>
            <a:off x="1861417" y="3164441"/>
            <a:ext cx="1464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Desenvolver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processos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medidas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procedimentos</a:t>
            </a:r>
            <a:endParaRPr lang="en-US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EDDB4A3F-0479-C847-B2F6-FE0E304E715D}"/>
              </a:ext>
            </a:extLst>
          </p:cNvPr>
          <p:cNvSpPr txBox="1"/>
          <p:nvPr/>
        </p:nvSpPr>
        <p:spPr>
          <a:xfrm>
            <a:off x="3499019" y="3167314"/>
            <a:ext cx="1336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Monitorizar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avaliar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desempenho</a:t>
            </a:r>
            <a:endParaRPr lang="en-US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D86F1100-12B7-024D-91D6-E25DD3167616}"/>
              </a:ext>
            </a:extLst>
          </p:cNvPr>
          <p:cNvSpPr txBox="1"/>
          <p:nvPr/>
        </p:nvSpPr>
        <p:spPr>
          <a:xfrm>
            <a:off x="4951693" y="3168487"/>
            <a:ext cx="1548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Desenvolver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implementar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medidas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melhoria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contínua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06FA4D9-F384-F946-87E9-C4F5CB174134}"/>
              </a:ext>
            </a:extLst>
          </p:cNvPr>
          <p:cNvSpPr txBox="1"/>
          <p:nvPr/>
        </p:nvSpPr>
        <p:spPr>
          <a:xfrm>
            <a:off x="6595259" y="3168487"/>
            <a:ext cx="1348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capacitar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serviços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trabalhadores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26F1CE43-6BF8-E84D-AE9D-429360DAF4F9}"/>
              </a:ext>
            </a:extLst>
          </p:cNvPr>
          <p:cNvSpPr txBox="1"/>
          <p:nvPr/>
        </p:nvSpPr>
        <p:spPr>
          <a:xfrm>
            <a:off x="8216023" y="3168467"/>
            <a:ext cx="1188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Promover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disseminar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C9CB5C44-0F0D-1C4D-8ECC-E8F2CFD63F8A}"/>
              </a:ext>
            </a:extLst>
          </p:cNvPr>
          <p:cNvSpPr txBox="1"/>
          <p:nvPr/>
        </p:nvSpPr>
        <p:spPr>
          <a:xfrm>
            <a:off x="9433655" y="3171101"/>
            <a:ext cx="178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Gestão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Acompanhamento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5">
            <a:extLst>
              <a:ext uri="{FF2B5EF4-FFF2-40B4-BE49-F238E27FC236}">
                <a16:creationId xmlns:a16="http://schemas.microsoft.com/office/drawing/2014/main" id="{248BA10B-E4A2-B642-AEAE-36CCAF1C3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05" y="2526162"/>
            <a:ext cx="330200" cy="476250"/>
          </a:xfrm>
          <a:prstGeom prst="rect">
            <a:avLst/>
          </a:prstGeom>
        </p:spPr>
      </p:pic>
      <p:pic>
        <p:nvPicPr>
          <p:cNvPr id="21" name="Picture 36">
            <a:extLst>
              <a:ext uri="{FF2B5EF4-FFF2-40B4-BE49-F238E27FC236}">
                <a16:creationId xmlns:a16="http://schemas.microsoft.com/office/drawing/2014/main" id="{5FF30285-FCDA-D741-83C9-B1476D2E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364" y="2529454"/>
            <a:ext cx="330200" cy="476250"/>
          </a:xfrm>
          <a:prstGeom prst="rect">
            <a:avLst/>
          </a:prstGeom>
        </p:spPr>
      </p:pic>
      <p:pic>
        <p:nvPicPr>
          <p:cNvPr id="22" name="Picture 37">
            <a:extLst>
              <a:ext uri="{FF2B5EF4-FFF2-40B4-BE49-F238E27FC236}">
                <a16:creationId xmlns:a16="http://schemas.microsoft.com/office/drawing/2014/main" id="{7D25E06F-36E9-C74C-A535-2B58A798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605" y="2529454"/>
            <a:ext cx="330200" cy="476250"/>
          </a:xfrm>
          <a:prstGeom prst="rect">
            <a:avLst/>
          </a:prstGeom>
        </p:spPr>
      </p:pic>
      <p:pic>
        <p:nvPicPr>
          <p:cNvPr id="23" name="Picture 38">
            <a:extLst>
              <a:ext uri="{FF2B5EF4-FFF2-40B4-BE49-F238E27FC236}">
                <a16:creationId xmlns:a16="http://schemas.microsoft.com/office/drawing/2014/main" id="{3E92634A-A569-544D-8395-DC0F6C38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882" y="2532893"/>
            <a:ext cx="330200" cy="476250"/>
          </a:xfrm>
          <a:prstGeom prst="rect">
            <a:avLst/>
          </a:prstGeom>
        </p:spPr>
      </p:pic>
      <p:pic>
        <p:nvPicPr>
          <p:cNvPr id="24" name="Picture 39">
            <a:extLst>
              <a:ext uri="{FF2B5EF4-FFF2-40B4-BE49-F238E27FC236}">
                <a16:creationId xmlns:a16="http://schemas.microsoft.com/office/drawing/2014/main" id="{F429C8A6-8D39-8E42-AF13-4599E26F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159" y="2526162"/>
            <a:ext cx="330200" cy="476250"/>
          </a:xfrm>
          <a:prstGeom prst="rect">
            <a:avLst/>
          </a:prstGeom>
        </p:spPr>
      </p:pic>
      <p:pic>
        <p:nvPicPr>
          <p:cNvPr id="25" name="Picture 40">
            <a:extLst>
              <a:ext uri="{FF2B5EF4-FFF2-40B4-BE49-F238E27FC236}">
                <a16:creationId xmlns:a16="http://schemas.microsoft.com/office/drawing/2014/main" id="{8A0443EE-971C-5F43-BB80-71418131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510" y="2540487"/>
            <a:ext cx="330200" cy="476250"/>
          </a:xfrm>
          <a:prstGeom prst="rect">
            <a:avLst/>
          </a:prstGeom>
        </p:spPr>
      </p:pic>
      <p:pic>
        <p:nvPicPr>
          <p:cNvPr id="26" name="Picture 41">
            <a:extLst>
              <a:ext uri="{FF2B5EF4-FFF2-40B4-BE49-F238E27FC236}">
                <a16:creationId xmlns:a16="http://schemas.microsoft.com/office/drawing/2014/main" id="{D735C373-0697-A94B-934F-63AA571E1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937" y="2540340"/>
            <a:ext cx="330200" cy="476250"/>
          </a:xfrm>
          <a:prstGeom prst="rect">
            <a:avLst/>
          </a:prstGeom>
        </p:spPr>
      </p:pic>
      <p:sp>
        <p:nvSpPr>
          <p:cNvPr id="27" name="TextBox 42">
            <a:extLst>
              <a:ext uri="{FF2B5EF4-FFF2-40B4-BE49-F238E27FC236}">
                <a16:creationId xmlns:a16="http://schemas.microsoft.com/office/drawing/2014/main" id="{3CB5460C-F842-994D-9679-FCC47C501525}"/>
              </a:ext>
            </a:extLst>
          </p:cNvPr>
          <p:cNvSpPr txBox="1"/>
          <p:nvPr/>
        </p:nvSpPr>
        <p:spPr>
          <a:xfrm>
            <a:off x="938585" y="262562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B04BF8E7-237E-ED48-B44E-F794E126846E}"/>
              </a:ext>
            </a:extLst>
          </p:cNvPr>
          <p:cNvSpPr txBox="1"/>
          <p:nvPr/>
        </p:nvSpPr>
        <p:spPr>
          <a:xfrm>
            <a:off x="2485862" y="262562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9" name="TextBox 44">
            <a:extLst>
              <a:ext uri="{FF2B5EF4-FFF2-40B4-BE49-F238E27FC236}">
                <a16:creationId xmlns:a16="http://schemas.microsoft.com/office/drawing/2014/main" id="{32DEF3FE-49D7-044E-B467-EFE4F70108F6}"/>
              </a:ext>
            </a:extLst>
          </p:cNvPr>
          <p:cNvSpPr txBox="1"/>
          <p:nvPr/>
        </p:nvSpPr>
        <p:spPr>
          <a:xfrm>
            <a:off x="4037002" y="262562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0" name="TextBox 45">
            <a:extLst>
              <a:ext uri="{FF2B5EF4-FFF2-40B4-BE49-F238E27FC236}">
                <a16:creationId xmlns:a16="http://schemas.microsoft.com/office/drawing/2014/main" id="{97AB72E0-C2A2-DA46-BCF8-72A29C85FFDB}"/>
              </a:ext>
            </a:extLst>
          </p:cNvPr>
          <p:cNvSpPr txBox="1"/>
          <p:nvPr/>
        </p:nvSpPr>
        <p:spPr>
          <a:xfrm>
            <a:off x="5575339" y="2626419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1" name="TextBox 46">
            <a:extLst>
              <a:ext uri="{FF2B5EF4-FFF2-40B4-BE49-F238E27FC236}">
                <a16:creationId xmlns:a16="http://schemas.microsoft.com/office/drawing/2014/main" id="{FDD333F9-9AAD-1C49-B5CA-AB9FCE888592}"/>
              </a:ext>
            </a:extLst>
          </p:cNvPr>
          <p:cNvSpPr txBox="1"/>
          <p:nvPr/>
        </p:nvSpPr>
        <p:spPr>
          <a:xfrm>
            <a:off x="7118767" y="2625627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2" name="TextBox 47">
            <a:extLst>
              <a:ext uri="{FF2B5EF4-FFF2-40B4-BE49-F238E27FC236}">
                <a16:creationId xmlns:a16="http://schemas.microsoft.com/office/drawing/2014/main" id="{0BDF6FBA-7257-DF41-A38D-3626B2B6647D}"/>
              </a:ext>
            </a:extLst>
          </p:cNvPr>
          <p:cNvSpPr txBox="1"/>
          <p:nvPr/>
        </p:nvSpPr>
        <p:spPr>
          <a:xfrm>
            <a:off x="8650559" y="2621519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3" name="TextBox 48">
            <a:extLst>
              <a:ext uri="{FF2B5EF4-FFF2-40B4-BE49-F238E27FC236}">
                <a16:creationId xmlns:a16="http://schemas.microsoft.com/office/drawing/2014/main" id="{E42E5C3F-6396-4848-8ACB-8686B545ED3D}"/>
              </a:ext>
            </a:extLst>
          </p:cNvPr>
          <p:cNvSpPr txBox="1"/>
          <p:nvPr/>
        </p:nvSpPr>
        <p:spPr>
          <a:xfrm>
            <a:off x="10190138" y="2621519"/>
            <a:ext cx="301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74EE643-97DD-A444-909A-B4F247F7AEC0}"/>
              </a:ext>
            </a:extLst>
          </p:cNvPr>
          <p:cNvCxnSpPr>
            <a:cxnSpLocks/>
          </p:cNvCxnSpPr>
          <p:nvPr/>
        </p:nvCxnSpPr>
        <p:spPr>
          <a:xfrm>
            <a:off x="547515" y="3081907"/>
            <a:ext cx="10505007" cy="6997"/>
          </a:xfrm>
          <a:prstGeom prst="line">
            <a:avLst/>
          </a:prstGeom>
          <a:ln w="25400">
            <a:solidFill>
              <a:srgbClr val="68A0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6">
            <a:extLst>
              <a:ext uri="{FF2B5EF4-FFF2-40B4-BE49-F238E27FC236}">
                <a16:creationId xmlns:a16="http://schemas.microsoft.com/office/drawing/2014/main" id="{57BD1B13-3E9D-FE45-A05F-E53E986ED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98" y="4962915"/>
            <a:ext cx="2372071" cy="939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0656A-1833-C14E-B7A0-B6B593AA6B77}"/>
              </a:ext>
            </a:extLst>
          </p:cNvPr>
          <p:cNvSpPr txBox="1"/>
          <p:nvPr/>
        </p:nvSpPr>
        <p:spPr>
          <a:xfrm>
            <a:off x="547398" y="1427522"/>
            <a:ext cx="3619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b="1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ATIVIDADES PREVISTAS</a:t>
            </a:r>
          </a:p>
        </p:txBody>
      </p:sp>
    </p:spTree>
    <p:extLst>
      <p:ext uri="{BB962C8B-B14F-4D97-AF65-F5344CB8AC3E}">
        <p14:creationId xmlns:p14="http://schemas.microsoft.com/office/powerpoint/2010/main" val="1195481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dirty="0">
                <a:effectLst/>
              </a:rPr>
              <a:t>Nova Aplicação – auxilio a gestão do RGPD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r>
              <a:rPr lang="pt-PT" sz="2800" dirty="0">
                <a:effectLst/>
              </a:rPr>
              <a:t>Registo de Atividades de Tratamentos;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Foram constituídos grupos de trabalho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50 processos de atividades de tratamentos de dados pessoais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PT" sz="2800" dirty="0">
              <a:effectLst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9B563AAB-8C00-9B4D-9CE4-0FEDD4597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71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BDB4D-5241-99F3-7335-F41A27E7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effectLst/>
              </a:rPr>
              <a:t>Nova Aplicação - Gestão</a:t>
            </a:r>
            <a:endParaRPr lang="pt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D7110C-651A-023C-EB4B-962696C12C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pic>
        <p:nvPicPr>
          <p:cNvPr id="8" name="Marcador de Posição de Conteúdo 4">
            <a:extLst>
              <a:ext uri="{FF2B5EF4-FFF2-40B4-BE49-F238E27FC236}">
                <a16:creationId xmlns:a16="http://schemas.microsoft.com/office/drawing/2014/main" id="{1AB990A1-F7F3-98DE-B93F-0E5459CE43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48661" y="1281115"/>
            <a:ext cx="8183571" cy="5077911"/>
          </a:xfrm>
        </p:spPr>
      </p:pic>
    </p:spTree>
    <p:extLst>
      <p:ext uri="{BB962C8B-B14F-4D97-AF65-F5344CB8AC3E}">
        <p14:creationId xmlns:p14="http://schemas.microsoft.com/office/powerpoint/2010/main" val="727303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BDB4D-5241-99F3-7335-F41A27E7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effectLst/>
              </a:rPr>
              <a:t>Nova Aplicação Gestão de processos</a:t>
            </a:r>
            <a:endParaRPr lang="pt-P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D7110C-651A-023C-EB4B-962696C12C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41AE-5CF5-68E1-7E94-12D679C7EF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Imagem 10">
            <a:extLst>
              <a:ext uri="{FF2B5EF4-FFF2-40B4-BE49-F238E27FC236}">
                <a16:creationId xmlns:a16="http://schemas.microsoft.com/office/drawing/2014/main" id="{3E2FBAA3-F57C-439F-75D0-8334826C1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51" y="1327505"/>
            <a:ext cx="7357040" cy="4984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1057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sz="3200" dirty="0">
                <a:effectLst/>
              </a:rPr>
              <a:t>Formação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Consciencialização em Segurança: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Alvo: </a:t>
            </a:r>
            <a:r>
              <a:rPr lang="pt-PT" sz="2800" dirty="0">
                <a:effectLst/>
              </a:rPr>
              <a:t>todos os funcionários</a:t>
            </a:r>
            <a:r>
              <a:rPr lang="pt-PT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Descrição: Consciencialização geral para a segurança da informação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E929F8E3-70E1-044A-ACE5-D33AE8F3F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457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sz="3200" dirty="0">
                <a:effectLst/>
              </a:rPr>
              <a:t>Formação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Formação sobre Proteção de palavras-passe e contas de acesso;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Alvo: todos os funcionários;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Descrição: Dicas de segurança para controlo de acesso e palavras-passe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FB09484F-1C07-F547-8158-6B9DC0C43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2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sz="3200" dirty="0">
                <a:effectLst/>
              </a:rPr>
              <a:t>Formação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Formação sobre Proteção do Correio eletrónico e internet;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Alvo: Todos os funcionários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Descrição: Dicas de segurança de e-mail e Internet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5B3753BA-7603-D644-8C52-4EF9F80F6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8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sz="3200" dirty="0">
                <a:effectLst/>
              </a:rPr>
              <a:t>Formação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Formação sobre Proteção dos Sistemas e Informação;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Alvo: todos os funcionários;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Descrição: Dicas de segurança para proteger os seus sistemas e informações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34E2DB06-A485-874C-AB46-E30495EDF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78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sz="3200" dirty="0">
                <a:effectLst/>
              </a:rPr>
              <a:t>Formação</a:t>
            </a:r>
            <a:endParaRPr lang="pt-P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RGPD;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Alvo: todos os funcionários;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Descrição: O que são dados pessoais, o acesso aos dados, direitos e deveres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1503C0A2-C973-CF48-A878-4603A660A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371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Ainda estamos a implementar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A componente técnica está na fase final de implementação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8093C559-A191-1342-AF56-9573B3DF9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4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>
                <a:effectLst/>
              </a:rPr>
              <a:t>Os hábitos são difíceis de mudar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Continuamos a receber pedidos de acessos a dados fora do âmbito dos serviços requisitantes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123FF889-4E68-FD4F-A27B-0B5123388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61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1F2F3-9CE0-5745-9A11-1DB6789D1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8702" y="1623099"/>
            <a:ext cx="5157787" cy="625157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PROCESSOS VISADOS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00E921-2496-2519-D54A-0664B3276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4310" y="1623099"/>
            <a:ext cx="5183188" cy="625157"/>
          </a:xfrm>
        </p:spPr>
        <p:txBody>
          <a:bodyPr>
            <a:normAutofit/>
          </a:bodyPr>
          <a:lstStyle/>
          <a:p>
            <a:r>
              <a:rPr lang="pt-PT" sz="28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PÚBLICO-ALVO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335B80-03E4-3E31-7CB5-AC1D0E2B1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04310" y="2447011"/>
            <a:ext cx="5183188" cy="3378200"/>
          </a:xfrm>
        </p:spPr>
        <p:txBody>
          <a:bodyPr>
            <a:norm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Pessoal docente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Pessoal não docente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Investigadores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Estudantes</a:t>
            </a:r>
          </a:p>
          <a:p>
            <a:endParaRPr lang="pt-PT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C25C113-A3E8-3AE2-702A-4D685F0CA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68702" y="2447011"/>
            <a:ext cx="5157787" cy="3378200"/>
          </a:xfrm>
        </p:spPr>
        <p:txBody>
          <a:bodyPr/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Académicos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Recursos Humanos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Investigação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Outros de suporte à atividade das IES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18E05F8-D410-EA49-AFC9-1B2331105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5" y="5849798"/>
            <a:ext cx="2372071" cy="9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816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6857"/>
            <a:ext cx="10437812" cy="1047750"/>
          </a:xfrm>
        </p:spPr>
        <p:txBody>
          <a:bodyPr/>
          <a:lstStyle/>
          <a:p>
            <a:r>
              <a:rPr lang="pt-PT" dirty="0"/>
              <a:t>Conclusão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F7B342-CAFD-DDA7-FDD2-01F128FF2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2074"/>
            <a:ext cx="10437812" cy="281940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É um trabalho contínuo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2800" dirty="0"/>
              <a:t>É necessário mais formação para a sensibilização dos utilizadores</a:t>
            </a:r>
            <a:endParaRPr lang="pt-PT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A63386E4-738B-004A-A5B5-E25FC1D26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88" y="6158981"/>
            <a:ext cx="1195255" cy="39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99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5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1F2F3-9CE0-5745-9A11-1DB6789D1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0530" y="1506987"/>
            <a:ext cx="5996441" cy="625157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DE INVESTIMENTOS PREVISTO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C25C113-A3E8-3AE2-702A-4D685F0CA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10530" y="2330899"/>
            <a:ext cx="6983412" cy="3378200"/>
          </a:xfrm>
        </p:spPr>
        <p:txBody>
          <a:bodyPr>
            <a:normAutofit/>
          </a:bodyPr>
          <a:lstStyle/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Aquisição de Equipamento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Consultoria técnica e especializada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Proteção de dados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Segurança de informação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Desenvolvimento aplicacional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Formação, treino e </a:t>
            </a:r>
            <a:r>
              <a:rPr lang="pt-PT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mentoria</a:t>
            </a:r>
            <a:endParaRPr lang="pt-PT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Materiais de promoção e disseminação</a:t>
            </a:r>
          </a:p>
          <a:p>
            <a:endParaRPr lang="pt-P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06E4A9E1-D07A-4647-826F-1FF0F83FC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45" y="5849798"/>
            <a:ext cx="2372071" cy="93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0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62238F9-CAD4-9E41-9AFD-AA402B74E20A}"/>
              </a:ext>
            </a:extLst>
          </p:cNvPr>
          <p:cNvSpPr txBox="1">
            <a:spLocks/>
          </p:cNvSpPr>
          <p:nvPr/>
        </p:nvSpPr>
        <p:spPr>
          <a:xfrm>
            <a:off x="3653971" y="1796597"/>
            <a:ext cx="7144658" cy="403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Apoio à Unidade de Segurança de Informação</a:t>
            </a:r>
          </a:p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Apoio à Unidade de Proteção de Dados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Definição de políticas e procedimentos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Levantamento de processos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Análise de conformidade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Definição e realização de AIPD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Definição de medidas minimizadoras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Ações de formação e sensibilização dirigidas aos membros da comunidade</a:t>
            </a:r>
            <a:endParaRPr lang="pt-PT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83445-1EB1-7145-8DC0-EB92B4E83A0C}"/>
              </a:ext>
            </a:extLst>
          </p:cNvPr>
          <p:cNvSpPr txBox="1"/>
          <p:nvPr/>
        </p:nvSpPr>
        <p:spPr>
          <a:xfrm>
            <a:off x="3653971" y="1093694"/>
            <a:ext cx="582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Serviços de Consultoria</a:t>
            </a: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6411010F-B93A-BA41-814B-B0730D5D9E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6" t="11715" r="6612" b="15973"/>
          <a:stretch/>
        </p:blipFill>
        <p:spPr>
          <a:xfrm>
            <a:off x="529545" y="5081998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6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A62238F9-CAD4-9E41-9AFD-AA402B74E20A}"/>
              </a:ext>
            </a:extLst>
          </p:cNvPr>
          <p:cNvSpPr txBox="1">
            <a:spLocks/>
          </p:cNvSpPr>
          <p:nvPr/>
        </p:nvSpPr>
        <p:spPr>
          <a:xfrm>
            <a:off x="3653971" y="1796597"/>
            <a:ext cx="6810830" cy="403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Calibri" panose="020F0502020204030204" pitchFamily="34" charset="0"/>
                <a:cs typeface="Calibri" panose="020F0502020204030204" pitchFamily="34" charset="0"/>
              </a:rPr>
              <a:t>Nova plataforma de apoio à gestão dos processos relacionados com Proteção de Dados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Análise de conformidade de novos Tratamentos de Dados (</a:t>
            </a:r>
            <a:r>
              <a:rPr lang="pt-PT" sz="2600">
                <a:latin typeface="Calibri" panose="020F0502020204030204" pitchFamily="34" charset="0"/>
                <a:cs typeface="Calibri" panose="020F0502020204030204" pitchFamily="34" charset="0"/>
              </a:rPr>
              <a:t>incluindo AIPD </a:t>
            </a:r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quando aplicável)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Pedidos de Esclarecimento da comunidade académica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Exercício de direitos de Titulares dos Dados </a:t>
            </a:r>
          </a:p>
          <a:p>
            <a:pPr lvl="1"/>
            <a:r>
              <a:rPr lang="pt-PT" sz="2600" dirty="0">
                <a:latin typeface="Calibri" panose="020F0502020204030204" pitchFamily="34" charset="0"/>
                <a:cs typeface="Calibri" panose="020F0502020204030204" pitchFamily="34" charset="0"/>
              </a:rPr>
              <a:t>Notificação de Violações de Dados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83445-1EB1-7145-8DC0-EB92B4E83A0C}"/>
              </a:ext>
            </a:extLst>
          </p:cNvPr>
          <p:cNvSpPr txBox="1"/>
          <p:nvPr/>
        </p:nvSpPr>
        <p:spPr>
          <a:xfrm>
            <a:off x="3653971" y="1093694"/>
            <a:ext cx="642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71A5B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Desenvolvimento de Plataforma Interna</a:t>
            </a: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9504072D-E839-A942-832D-883784991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76" t="11715" r="6612" b="15973"/>
          <a:stretch/>
        </p:blipFill>
        <p:spPr>
          <a:xfrm>
            <a:off x="529545" y="5081998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0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15D2ADC-6C1C-114C-867A-786E08693D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22"/>
          <a:stretch/>
        </p:blipFill>
        <p:spPr>
          <a:xfrm>
            <a:off x="2761916" y="1086677"/>
            <a:ext cx="8627182" cy="4763121"/>
          </a:xfrm>
          <a:prstGeom prst="rect">
            <a:avLst/>
          </a:prstGeom>
        </p:spPr>
      </p:pic>
      <p:pic>
        <p:nvPicPr>
          <p:cNvPr id="12" name="Picture 19">
            <a:extLst>
              <a:ext uri="{FF2B5EF4-FFF2-40B4-BE49-F238E27FC236}">
                <a16:creationId xmlns:a16="http://schemas.microsoft.com/office/drawing/2014/main" id="{3CAD9924-A809-734A-B0DC-1C4B7F0AE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6" t="11715" r="6612" b="15973"/>
          <a:stretch/>
        </p:blipFill>
        <p:spPr>
          <a:xfrm>
            <a:off x="288245" y="5880641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0171915-ADB9-8143-BBF3-95FCCF8675D5}"/>
              </a:ext>
            </a:extLst>
          </p:cNvPr>
          <p:cNvSpPr/>
          <p:nvPr/>
        </p:nvSpPr>
        <p:spPr>
          <a:xfrm>
            <a:off x="1901145" y="1334756"/>
            <a:ext cx="6201455" cy="41928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20000"/>
              </a:lnSpc>
              <a:spcAft>
                <a:spcPts val="1199"/>
              </a:spcAft>
            </a:pPr>
            <a:r>
              <a:rPr lang="pt-PT" sz="2800" spc="-1" dirty="0">
                <a:solidFill>
                  <a:srgbClr val="000000"/>
                </a:solidFill>
                <a:latin typeface="Calibri Light"/>
              </a:rPr>
              <a:t>Perfis</a:t>
            </a:r>
          </a:p>
          <a:p>
            <a:pPr>
              <a:lnSpc>
                <a:spcPct val="120000"/>
              </a:lnSpc>
              <a:spcAft>
                <a:spcPts val="1199"/>
              </a:spcAft>
            </a:pPr>
            <a:r>
              <a:rPr lang="pt-PT" i="1" spc="-1" dirty="0">
                <a:solidFill>
                  <a:srgbClr val="000000"/>
                </a:solidFill>
                <a:latin typeface="Calibri"/>
                <a:ea typeface="DejaVu Sans"/>
              </a:rPr>
              <a:t>Requerentes</a:t>
            </a:r>
            <a:r>
              <a:rPr lang="pt-PT" spc="-1" dirty="0">
                <a:solidFill>
                  <a:srgbClr val="000000"/>
                </a:solidFill>
                <a:latin typeface="Calibri"/>
                <a:ea typeface="DejaVu Sans"/>
              </a:rPr>
              <a:t> – qualquer membro da comunidade </a:t>
            </a:r>
            <a:r>
              <a:rPr lang="pt-PT" spc="-1" dirty="0" err="1">
                <a:solidFill>
                  <a:srgbClr val="000000"/>
                </a:solidFill>
                <a:latin typeface="Calibri"/>
                <a:ea typeface="DejaVu Sans"/>
              </a:rPr>
              <a:t>U.Porto</a:t>
            </a:r>
            <a:r>
              <a:rPr lang="pt-PT" spc="-1" dirty="0">
                <a:solidFill>
                  <a:srgbClr val="000000"/>
                </a:solidFill>
                <a:latin typeface="Calibri"/>
                <a:ea typeface="DejaVu Sans"/>
              </a:rPr>
              <a:t>, com credenciais ativas para acesso ao Sistema de Informação, pode submeter um dos pedidos disponíveis </a:t>
            </a:r>
          </a:p>
          <a:p>
            <a:pPr>
              <a:lnSpc>
                <a:spcPct val="120000"/>
              </a:lnSpc>
              <a:spcAft>
                <a:spcPts val="1199"/>
              </a:spcAft>
            </a:pPr>
            <a:r>
              <a:rPr lang="pt-PT" i="1" spc="-1" dirty="0">
                <a:solidFill>
                  <a:srgbClr val="000000"/>
                </a:solidFill>
                <a:latin typeface="Calibri"/>
                <a:ea typeface="DejaVu Sans"/>
              </a:rPr>
              <a:t>UPD</a:t>
            </a:r>
            <a:r>
              <a:rPr lang="pt-PT" spc="-1" dirty="0">
                <a:solidFill>
                  <a:srgbClr val="000000"/>
                </a:solidFill>
                <a:latin typeface="Calibri"/>
                <a:ea typeface="DejaVu Sans"/>
              </a:rPr>
              <a:t> – os elementos da Unidade de Proteção de Dados acedem à lista de pedidos submetidos e analisam/ respondem aos mesmos</a:t>
            </a:r>
          </a:p>
          <a:p>
            <a:pPr>
              <a:lnSpc>
                <a:spcPct val="120000"/>
              </a:lnSpc>
              <a:spcAft>
                <a:spcPts val="1199"/>
              </a:spcAft>
            </a:pPr>
            <a:r>
              <a:rPr lang="pt-PT" i="1" spc="-1" dirty="0">
                <a:solidFill>
                  <a:srgbClr val="000000"/>
                </a:solidFill>
                <a:latin typeface="Calibri"/>
                <a:ea typeface="DejaVu Sans"/>
              </a:rPr>
              <a:t>DPO</a:t>
            </a:r>
            <a:r>
              <a:rPr lang="pt-PT" spc="-1" dirty="0">
                <a:solidFill>
                  <a:srgbClr val="000000"/>
                </a:solidFill>
                <a:latin typeface="Calibri"/>
                <a:ea typeface="DejaVu Sans"/>
              </a:rPr>
              <a:t> – valida ações dos membros UPD; elabora pareceres</a:t>
            </a:r>
          </a:p>
          <a:p>
            <a:pPr>
              <a:lnSpc>
                <a:spcPct val="120000"/>
              </a:lnSpc>
              <a:spcAft>
                <a:spcPts val="1199"/>
              </a:spcAft>
            </a:pPr>
            <a:r>
              <a:rPr lang="pt-PT" i="1" spc="-1" dirty="0">
                <a:solidFill>
                  <a:srgbClr val="000000"/>
                </a:solidFill>
                <a:latin typeface="Calibri"/>
                <a:ea typeface="DejaVu Sans"/>
              </a:rPr>
              <a:t>Reitor </a:t>
            </a:r>
            <a:r>
              <a:rPr lang="pt-PT" spc="-1" dirty="0">
                <a:solidFill>
                  <a:srgbClr val="000000"/>
                </a:solidFill>
                <a:latin typeface="Calibri"/>
                <a:ea typeface="DejaVu Sans"/>
              </a:rPr>
              <a:t>– intervém apenas no processo TDP, tendo a decisão final sobre a respetiva realização</a:t>
            </a:r>
            <a:endParaRPr lang="pt-PT" sz="1800" b="0" strike="noStrike" spc="-1" dirty="0">
              <a:latin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BF448C-B008-7146-A061-4579B9772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710" y="1334756"/>
            <a:ext cx="3037164" cy="4192899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9611ECB5-3846-E944-AEA3-745AF5FC4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6" t="11715" r="6612" b="15973"/>
          <a:stretch/>
        </p:blipFill>
        <p:spPr>
          <a:xfrm>
            <a:off x="288245" y="5880641"/>
            <a:ext cx="2372071" cy="75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71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B26953-CD97-4C87-A441-5AC4FB84DE99}" vid="{AF235263-4763-4EDF-93E7-B2079C97FEE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E33DEC7EA0A43843B9104732F1ABB" ma:contentTypeVersion="18" ma:contentTypeDescription="Create a new document." ma:contentTypeScope="" ma:versionID="d1eb5d29f97a8d33966bf95d6bb19d2c">
  <xsd:schema xmlns:xsd="http://www.w3.org/2001/XMLSchema" xmlns:xs="http://www.w3.org/2001/XMLSchema" xmlns:p="http://schemas.microsoft.com/office/2006/metadata/properties" xmlns:ns2="51bec05e-5738-4d08-ae30-cc59bd156365" xmlns:ns3="a2ae554e-2674-4ff1-877c-7eb1898966fe" targetNamespace="http://schemas.microsoft.com/office/2006/metadata/properties" ma:root="true" ma:fieldsID="9b9a814ce6b1d19b93e392a167b49918" ns2:_="" ns3:_=""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cfa32df-add6-4bb3-9ddb-c820c8a838ac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CF0D92-6BE4-4B2F-B369-C8558263C7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bec05e-5738-4d08-ae30-cc59bd156365"/>
    <ds:schemaRef ds:uri="a2ae554e-2674-4ff1-877c-7eb1898966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AE1529-ED1A-4290-95E7-8581950155DD}">
  <ds:schemaRefs>
    <ds:schemaRef ds:uri="http://schemas.microsoft.com/office/2006/metadata/properties"/>
    <ds:schemaRef ds:uri="http://schemas.microsoft.com/office/infopath/2007/PartnerControls"/>
    <ds:schemaRef ds:uri="51bec05e-5738-4d08-ae30-cc59bd156365"/>
    <ds:schemaRef ds:uri="a2ae554e-2674-4ff1-877c-7eb1898966fe"/>
  </ds:schemaRefs>
</ds:datastoreItem>
</file>

<file path=customXml/itemProps3.xml><?xml version="1.0" encoding="utf-8"?>
<ds:datastoreItem xmlns:ds="http://schemas.openxmlformats.org/officeDocument/2006/customXml" ds:itemID="{0182530A-0C44-453E-8568-572F8D85D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PPT-Jornadas2023-Template-Final</Template>
  <TotalTime>855</TotalTime>
  <Words>1293</Words>
  <Application>Microsoft Macintosh PowerPoint</Application>
  <PresentationFormat>Widescreen</PresentationFormat>
  <Paragraphs>180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DejaVu Sans</vt:lpstr>
      <vt:lpstr>Times New Roman</vt:lpstr>
      <vt:lpstr>Verdana</vt:lpstr>
      <vt:lpstr>Tema do Office</vt:lpstr>
      <vt:lpstr>   Capacitação da Administração Pública Estratégias e Medidas para Adequação das IES ao Regulamento Geral de Proteção de Dados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Atividades</vt:lpstr>
      <vt:lpstr>Diagnosticar</vt:lpstr>
      <vt:lpstr>Diagnosticar</vt:lpstr>
      <vt:lpstr>Diagnosticar</vt:lpstr>
      <vt:lpstr>Diagnosticar</vt:lpstr>
      <vt:lpstr>Diagnosticar</vt:lpstr>
      <vt:lpstr>Diagnosticar</vt:lpstr>
      <vt:lpstr>Diagnosticar</vt:lpstr>
      <vt:lpstr>Plano de implementação</vt:lpstr>
      <vt:lpstr>Implementação iso 27001</vt:lpstr>
      <vt:lpstr>Implementação iso 30300 - Sistemas de gestão para documentos de arquivo</vt:lpstr>
      <vt:lpstr>Implementação iso 30300 - Sistemas de gestão para documentos de arquivo</vt:lpstr>
      <vt:lpstr>Controlo De Acessos</vt:lpstr>
      <vt:lpstr>Nova Aplicação – auxílio à gestão do RGPD</vt:lpstr>
      <vt:lpstr>Nova Aplicação – auxilio a gestão do RGPD</vt:lpstr>
      <vt:lpstr>Nova Aplicação - Gestão</vt:lpstr>
      <vt:lpstr>Nova Aplicação Gestão de processos</vt:lpstr>
      <vt:lpstr>Formação</vt:lpstr>
      <vt:lpstr>Formação</vt:lpstr>
      <vt:lpstr>Formação</vt:lpstr>
      <vt:lpstr>Formação</vt:lpstr>
      <vt:lpstr>Formação</vt:lpstr>
      <vt:lpstr>Conclusão</vt:lpstr>
      <vt:lpstr>Conclusão</vt:lpstr>
      <vt:lpstr>Conclusão</vt:lpstr>
      <vt:lpstr>PowerPoint Presentation</vt:lpstr>
    </vt:vector>
  </TitlesOfParts>
  <Company>FCT-FCCN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Paula</dc:creator>
  <cp:lastModifiedBy>Susana Pereira</cp:lastModifiedBy>
  <cp:revision>38</cp:revision>
  <dcterms:created xsi:type="dcterms:W3CDTF">2023-06-23T12:52:05Z</dcterms:created>
  <dcterms:modified xsi:type="dcterms:W3CDTF">2023-07-03T15:12:04Z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