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6" r:id="rId6"/>
    <p:sldId id="294" r:id="rId7"/>
    <p:sldId id="296" r:id="rId8"/>
    <p:sldId id="272" r:id="rId9"/>
    <p:sldId id="287" r:id="rId10"/>
    <p:sldId id="288" r:id="rId11"/>
    <p:sldId id="293" r:id="rId12"/>
    <p:sldId id="279" r:id="rId13"/>
    <p:sldId id="280" r:id="rId14"/>
    <p:sldId id="283" r:id="rId15"/>
    <p:sldId id="281" r:id="rId16"/>
    <p:sldId id="284" r:id="rId17"/>
    <p:sldId id="277" r:id="rId18"/>
    <p:sldId id="275" r:id="rId19"/>
    <p:sldId id="285" r:id="rId20"/>
    <p:sldId id="286" r:id="rId21"/>
    <p:sldId id="295" r:id="rId22"/>
    <p:sldId id="261" r:id="rId23"/>
    <p:sldId id="264" r:id="rId24"/>
    <p:sldId id="265" r:id="rId25"/>
    <p:sldId id="267" r:id="rId26"/>
    <p:sldId id="271" r:id="rId27"/>
    <p:sldId id="270" r:id="rId28"/>
    <p:sldId id="269" r:id="rId29"/>
    <p:sldId id="290" r:id="rId30"/>
    <p:sldId id="297" r:id="rId31"/>
    <p:sldId id="262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DDB"/>
    <a:srgbClr val="0A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CF553-82A7-4FD0-A455-6E8857124480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PT"/>
        </a:p>
      </dgm:t>
    </dgm:pt>
    <dgm:pt modelId="{4FC153A0-7107-48A2-BC8F-E082934A77D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PT" sz="1600" b="1" dirty="0"/>
            <a:t>DESIGNAR</a:t>
          </a:r>
          <a:r>
            <a:rPr lang="pt-PT" sz="1600" dirty="0"/>
            <a:t> o encarregado de proteção de dados</a:t>
          </a:r>
        </a:p>
      </dgm:t>
    </dgm:pt>
    <dgm:pt modelId="{64EC44EF-9859-4068-8308-DF26BEF4021E}" type="parTrans" cxnId="{3B15365C-E08A-4583-B8F1-0117F4E39135}">
      <dgm:prSet/>
      <dgm:spPr/>
      <dgm:t>
        <a:bodyPr/>
        <a:lstStyle/>
        <a:p>
          <a:endParaRPr lang="pt-PT"/>
        </a:p>
      </dgm:t>
    </dgm:pt>
    <dgm:pt modelId="{F31583B3-D815-4E9E-ADB0-8E17AA6BC9EB}" type="sibTrans" cxnId="{3B15365C-E08A-4583-B8F1-0117F4E39135}">
      <dgm:prSet/>
      <dgm:spPr/>
      <dgm:t>
        <a:bodyPr/>
        <a:lstStyle/>
        <a:p>
          <a:endParaRPr lang="pt-PT"/>
        </a:p>
      </dgm:t>
    </dgm:pt>
    <dgm:pt modelId="{3DBB0C31-5AB4-456A-A7DA-4338CFB77559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PT" sz="1600" b="1" dirty="0"/>
            <a:t>MAPEAR</a:t>
          </a:r>
          <a:r>
            <a:rPr lang="pt-PT" sz="1600" dirty="0"/>
            <a:t> os dados objeto de tratamento</a:t>
          </a:r>
        </a:p>
      </dgm:t>
    </dgm:pt>
    <dgm:pt modelId="{AC0CAC36-EC2A-44F2-90BB-6DB17D69FFF0}" type="parTrans" cxnId="{9A16116A-ACA4-465A-AB7A-B8026CAE2317}">
      <dgm:prSet/>
      <dgm:spPr/>
      <dgm:t>
        <a:bodyPr/>
        <a:lstStyle/>
        <a:p>
          <a:endParaRPr lang="pt-PT"/>
        </a:p>
      </dgm:t>
    </dgm:pt>
    <dgm:pt modelId="{6F5979C1-03AB-42F7-91EC-B9C0319EB0DF}" type="sibTrans" cxnId="{9A16116A-ACA4-465A-AB7A-B8026CAE2317}">
      <dgm:prSet/>
      <dgm:spPr/>
      <dgm:t>
        <a:bodyPr/>
        <a:lstStyle/>
        <a:p>
          <a:endParaRPr lang="pt-PT"/>
        </a:p>
      </dgm:t>
    </dgm:pt>
    <dgm:pt modelId="{9D0EB379-0EC1-4622-A1D1-4940347B0A9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PT" sz="1600" b="1" dirty="0"/>
            <a:t>PRIORIZAR</a:t>
          </a:r>
          <a:r>
            <a:rPr lang="pt-PT" sz="1600" dirty="0"/>
            <a:t> as ações a desenvolver</a:t>
          </a:r>
        </a:p>
      </dgm:t>
    </dgm:pt>
    <dgm:pt modelId="{EEEDC9ED-F5A1-4607-8F2C-1B87E34B7F96}" type="parTrans" cxnId="{600D70ED-8A70-4D43-AEDC-22DFF8273390}">
      <dgm:prSet/>
      <dgm:spPr/>
      <dgm:t>
        <a:bodyPr/>
        <a:lstStyle/>
        <a:p>
          <a:endParaRPr lang="pt-PT"/>
        </a:p>
      </dgm:t>
    </dgm:pt>
    <dgm:pt modelId="{56AFEB11-B712-454A-ADDA-9232868878CA}" type="sibTrans" cxnId="{600D70ED-8A70-4D43-AEDC-22DFF8273390}">
      <dgm:prSet/>
      <dgm:spPr/>
      <dgm:t>
        <a:bodyPr/>
        <a:lstStyle/>
        <a:p>
          <a:endParaRPr lang="pt-PT"/>
        </a:p>
      </dgm:t>
    </dgm:pt>
    <dgm:pt modelId="{CBC278C8-7D19-4500-81E7-628EAAD82CBE}">
      <dgm:prSet custT="1"/>
      <dgm:spPr/>
      <dgm:t>
        <a:bodyPr/>
        <a:lstStyle/>
        <a:p>
          <a:r>
            <a:rPr lang="pt-PT" sz="1600" b="1" dirty="0"/>
            <a:t>ORGANIZAR</a:t>
          </a:r>
          <a:r>
            <a:rPr lang="pt-PT" sz="1600" dirty="0"/>
            <a:t> os processos internos</a:t>
          </a:r>
        </a:p>
      </dgm:t>
    </dgm:pt>
    <dgm:pt modelId="{93A1D11B-1EAA-4872-89AC-6C81FA3AB14B}" type="parTrans" cxnId="{BFBC9D8D-C3AF-4674-AD11-A89B75ACEAB2}">
      <dgm:prSet/>
      <dgm:spPr/>
      <dgm:t>
        <a:bodyPr/>
        <a:lstStyle/>
        <a:p>
          <a:endParaRPr lang="pt-PT"/>
        </a:p>
      </dgm:t>
    </dgm:pt>
    <dgm:pt modelId="{33F7F91A-A95B-4015-ABAC-A1AABFD41A2B}" type="sibTrans" cxnId="{BFBC9D8D-C3AF-4674-AD11-A89B75ACEAB2}">
      <dgm:prSet/>
      <dgm:spPr/>
      <dgm:t>
        <a:bodyPr/>
        <a:lstStyle/>
        <a:p>
          <a:endParaRPr lang="pt-PT"/>
        </a:p>
      </dgm:t>
    </dgm:pt>
    <dgm:pt modelId="{E72D0440-258C-4C56-B1B4-7E3E35215E66}">
      <dgm:prSet custT="1"/>
      <dgm:spPr/>
      <dgm:t>
        <a:bodyPr/>
        <a:lstStyle/>
        <a:p>
          <a:r>
            <a:rPr lang="pt-PT" sz="1600" b="1" dirty="0"/>
            <a:t>DOCUMENTAR</a:t>
          </a:r>
          <a:r>
            <a:rPr lang="pt-PT" sz="1600" dirty="0"/>
            <a:t> a conformidade com o RGPD</a:t>
          </a:r>
        </a:p>
      </dgm:t>
    </dgm:pt>
    <dgm:pt modelId="{682C8AB1-03D8-4C41-81E7-C82F2A144A3D}" type="parTrans" cxnId="{FFA3FD92-D234-4AA7-8792-24AA1088B5CB}">
      <dgm:prSet/>
      <dgm:spPr/>
      <dgm:t>
        <a:bodyPr/>
        <a:lstStyle/>
        <a:p>
          <a:endParaRPr lang="pt-PT"/>
        </a:p>
      </dgm:t>
    </dgm:pt>
    <dgm:pt modelId="{4F51CCBB-D7D8-44F4-ADBA-8F435A31470F}" type="sibTrans" cxnId="{FFA3FD92-D234-4AA7-8792-24AA1088B5CB}">
      <dgm:prSet/>
      <dgm:spPr/>
      <dgm:t>
        <a:bodyPr/>
        <a:lstStyle/>
        <a:p>
          <a:endParaRPr lang="pt-PT"/>
        </a:p>
      </dgm:t>
    </dgm:pt>
    <dgm:pt modelId="{EBECC1AD-93C3-4475-9240-42E16A10FF89}" type="pres">
      <dgm:prSet presAssocID="{410CF553-82A7-4FD0-A455-6E8857124480}" presName="linear" presStyleCnt="0">
        <dgm:presLayoutVars>
          <dgm:dir/>
          <dgm:animLvl val="lvl"/>
          <dgm:resizeHandles val="exact"/>
        </dgm:presLayoutVars>
      </dgm:prSet>
      <dgm:spPr/>
    </dgm:pt>
    <dgm:pt modelId="{905624B5-F8CB-4B5A-A0BD-144DE4D649AF}" type="pres">
      <dgm:prSet presAssocID="{4FC153A0-7107-48A2-BC8F-E082934A77D4}" presName="parentLin" presStyleCnt="0"/>
      <dgm:spPr/>
    </dgm:pt>
    <dgm:pt modelId="{8E837C16-F80B-4DEC-8392-23618400AF65}" type="pres">
      <dgm:prSet presAssocID="{4FC153A0-7107-48A2-BC8F-E082934A77D4}" presName="parentLeftMargin" presStyleLbl="node1" presStyleIdx="0" presStyleCnt="5"/>
      <dgm:spPr/>
    </dgm:pt>
    <dgm:pt modelId="{C8C42A40-DDA3-4D18-8121-1F950F5C6796}" type="pres">
      <dgm:prSet presAssocID="{4FC153A0-7107-48A2-BC8F-E082934A77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3B2C2B-875A-41BB-A612-56C1F4DC2BF4}" type="pres">
      <dgm:prSet presAssocID="{4FC153A0-7107-48A2-BC8F-E082934A77D4}" presName="negativeSpace" presStyleCnt="0"/>
      <dgm:spPr/>
    </dgm:pt>
    <dgm:pt modelId="{E59A6DC7-98E9-4A1B-AC83-BE273E837222}" type="pres">
      <dgm:prSet presAssocID="{4FC153A0-7107-48A2-BC8F-E082934A77D4}" presName="childText" presStyleLbl="conFgAcc1" presStyleIdx="0" presStyleCnt="5">
        <dgm:presLayoutVars>
          <dgm:bulletEnabled val="1"/>
        </dgm:presLayoutVars>
      </dgm:prSet>
      <dgm:spPr/>
    </dgm:pt>
    <dgm:pt modelId="{E80A3C34-985F-4728-9B43-0374B77D6FE5}" type="pres">
      <dgm:prSet presAssocID="{F31583B3-D815-4E9E-ADB0-8E17AA6BC9EB}" presName="spaceBetweenRectangles" presStyleCnt="0"/>
      <dgm:spPr/>
    </dgm:pt>
    <dgm:pt modelId="{C1E66558-95D8-4A64-9EB2-7AE7609A0DCA}" type="pres">
      <dgm:prSet presAssocID="{3DBB0C31-5AB4-456A-A7DA-4338CFB77559}" presName="parentLin" presStyleCnt="0"/>
      <dgm:spPr/>
    </dgm:pt>
    <dgm:pt modelId="{CC9B132C-A560-4D1A-9922-7F455651471D}" type="pres">
      <dgm:prSet presAssocID="{3DBB0C31-5AB4-456A-A7DA-4338CFB77559}" presName="parentLeftMargin" presStyleLbl="node1" presStyleIdx="0" presStyleCnt="5"/>
      <dgm:spPr/>
    </dgm:pt>
    <dgm:pt modelId="{934F0A68-05D5-45F0-9756-C1BC2928EE99}" type="pres">
      <dgm:prSet presAssocID="{3DBB0C31-5AB4-456A-A7DA-4338CFB7755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CD9D180-03AB-4768-8F38-4390FA487083}" type="pres">
      <dgm:prSet presAssocID="{3DBB0C31-5AB4-456A-A7DA-4338CFB77559}" presName="negativeSpace" presStyleCnt="0"/>
      <dgm:spPr/>
    </dgm:pt>
    <dgm:pt modelId="{3DDBC65E-FC92-41B5-90A3-C9431C4FDA29}" type="pres">
      <dgm:prSet presAssocID="{3DBB0C31-5AB4-456A-A7DA-4338CFB77559}" presName="childText" presStyleLbl="conFgAcc1" presStyleIdx="1" presStyleCnt="5">
        <dgm:presLayoutVars>
          <dgm:bulletEnabled val="1"/>
        </dgm:presLayoutVars>
      </dgm:prSet>
      <dgm:spPr/>
    </dgm:pt>
    <dgm:pt modelId="{C4397FBA-BD81-4989-BDA5-BB52CC4DF483}" type="pres">
      <dgm:prSet presAssocID="{6F5979C1-03AB-42F7-91EC-B9C0319EB0DF}" presName="spaceBetweenRectangles" presStyleCnt="0"/>
      <dgm:spPr/>
    </dgm:pt>
    <dgm:pt modelId="{E8A482DD-7032-4AEA-ADF4-4BEEB733117D}" type="pres">
      <dgm:prSet presAssocID="{9D0EB379-0EC1-4622-A1D1-4940347B0A92}" presName="parentLin" presStyleCnt="0"/>
      <dgm:spPr/>
    </dgm:pt>
    <dgm:pt modelId="{E3125FF4-6A14-41C7-A153-92721558743F}" type="pres">
      <dgm:prSet presAssocID="{9D0EB379-0EC1-4622-A1D1-4940347B0A92}" presName="parentLeftMargin" presStyleLbl="node1" presStyleIdx="1" presStyleCnt="5"/>
      <dgm:spPr/>
    </dgm:pt>
    <dgm:pt modelId="{27781A64-B882-4ACE-84CB-A6EB2529CF09}" type="pres">
      <dgm:prSet presAssocID="{9D0EB379-0EC1-4622-A1D1-4940347B0A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6DBE99-8443-4016-A0FF-53FBDA824F66}" type="pres">
      <dgm:prSet presAssocID="{9D0EB379-0EC1-4622-A1D1-4940347B0A92}" presName="negativeSpace" presStyleCnt="0"/>
      <dgm:spPr/>
    </dgm:pt>
    <dgm:pt modelId="{9BE43B27-D889-4724-BD38-F84AF72E8920}" type="pres">
      <dgm:prSet presAssocID="{9D0EB379-0EC1-4622-A1D1-4940347B0A92}" presName="childText" presStyleLbl="conFgAcc1" presStyleIdx="2" presStyleCnt="5">
        <dgm:presLayoutVars>
          <dgm:bulletEnabled val="1"/>
        </dgm:presLayoutVars>
      </dgm:prSet>
      <dgm:spPr/>
    </dgm:pt>
    <dgm:pt modelId="{B6EB6C87-5335-474C-B573-7FAA3A4D6B79}" type="pres">
      <dgm:prSet presAssocID="{56AFEB11-B712-454A-ADDA-9232868878CA}" presName="spaceBetweenRectangles" presStyleCnt="0"/>
      <dgm:spPr/>
    </dgm:pt>
    <dgm:pt modelId="{E1EF500D-E6A2-481D-B186-4806188D374C}" type="pres">
      <dgm:prSet presAssocID="{CBC278C8-7D19-4500-81E7-628EAAD82CBE}" presName="parentLin" presStyleCnt="0"/>
      <dgm:spPr/>
    </dgm:pt>
    <dgm:pt modelId="{D658B2AF-5356-4F4C-BD23-6CCC6DBE6D24}" type="pres">
      <dgm:prSet presAssocID="{CBC278C8-7D19-4500-81E7-628EAAD82CBE}" presName="parentLeftMargin" presStyleLbl="node1" presStyleIdx="2" presStyleCnt="5"/>
      <dgm:spPr/>
    </dgm:pt>
    <dgm:pt modelId="{EC50C2B8-22C3-4901-BB62-E3745E59C8CE}" type="pres">
      <dgm:prSet presAssocID="{CBC278C8-7D19-4500-81E7-628EAAD82C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527FAF-B03B-42F3-95B5-3D9DCB6FCF73}" type="pres">
      <dgm:prSet presAssocID="{CBC278C8-7D19-4500-81E7-628EAAD82CBE}" presName="negativeSpace" presStyleCnt="0"/>
      <dgm:spPr/>
    </dgm:pt>
    <dgm:pt modelId="{1835BA60-B3B8-4E57-ABD0-8B6F27AC6296}" type="pres">
      <dgm:prSet presAssocID="{CBC278C8-7D19-4500-81E7-628EAAD82CBE}" presName="childText" presStyleLbl="conFgAcc1" presStyleIdx="3" presStyleCnt="5">
        <dgm:presLayoutVars>
          <dgm:bulletEnabled val="1"/>
        </dgm:presLayoutVars>
      </dgm:prSet>
      <dgm:spPr/>
    </dgm:pt>
    <dgm:pt modelId="{AC1B4D00-1A9D-44FE-89AF-A1BF976BEF5B}" type="pres">
      <dgm:prSet presAssocID="{33F7F91A-A95B-4015-ABAC-A1AABFD41A2B}" presName="spaceBetweenRectangles" presStyleCnt="0"/>
      <dgm:spPr/>
    </dgm:pt>
    <dgm:pt modelId="{4292AAF9-D8DC-4FE9-8830-423C39F6D7AE}" type="pres">
      <dgm:prSet presAssocID="{E72D0440-258C-4C56-B1B4-7E3E35215E66}" presName="parentLin" presStyleCnt="0"/>
      <dgm:spPr/>
    </dgm:pt>
    <dgm:pt modelId="{C1ACC7A3-5BEA-48FD-BBA6-400751623A6E}" type="pres">
      <dgm:prSet presAssocID="{E72D0440-258C-4C56-B1B4-7E3E35215E66}" presName="parentLeftMargin" presStyleLbl="node1" presStyleIdx="3" presStyleCnt="5"/>
      <dgm:spPr/>
    </dgm:pt>
    <dgm:pt modelId="{998A4C83-F66A-47FD-954D-269419CB1B82}" type="pres">
      <dgm:prSet presAssocID="{E72D0440-258C-4C56-B1B4-7E3E35215E6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A4F2113-1217-47A4-9204-BCCD0166F900}" type="pres">
      <dgm:prSet presAssocID="{E72D0440-258C-4C56-B1B4-7E3E35215E66}" presName="negativeSpace" presStyleCnt="0"/>
      <dgm:spPr/>
    </dgm:pt>
    <dgm:pt modelId="{8B8CCC51-6C93-4496-A298-717885A89539}" type="pres">
      <dgm:prSet presAssocID="{E72D0440-258C-4C56-B1B4-7E3E35215E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E16E08-6AA1-4134-AAE0-1C1EB153DA35}" type="presOf" srcId="{CBC278C8-7D19-4500-81E7-628EAAD82CBE}" destId="{D658B2AF-5356-4F4C-BD23-6CCC6DBE6D24}" srcOrd="0" destOrd="0" presId="urn:microsoft.com/office/officeart/2005/8/layout/list1"/>
    <dgm:cxn modelId="{6AE7E51F-9329-49E9-A557-310828EC6561}" type="presOf" srcId="{CBC278C8-7D19-4500-81E7-628EAAD82CBE}" destId="{EC50C2B8-22C3-4901-BB62-E3745E59C8CE}" srcOrd="1" destOrd="0" presId="urn:microsoft.com/office/officeart/2005/8/layout/list1"/>
    <dgm:cxn modelId="{3B15365C-E08A-4583-B8F1-0117F4E39135}" srcId="{410CF553-82A7-4FD0-A455-6E8857124480}" destId="{4FC153A0-7107-48A2-BC8F-E082934A77D4}" srcOrd="0" destOrd="0" parTransId="{64EC44EF-9859-4068-8308-DF26BEF4021E}" sibTransId="{F31583B3-D815-4E9E-ADB0-8E17AA6BC9EB}"/>
    <dgm:cxn modelId="{9A16116A-ACA4-465A-AB7A-B8026CAE2317}" srcId="{410CF553-82A7-4FD0-A455-6E8857124480}" destId="{3DBB0C31-5AB4-456A-A7DA-4338CFB77559}" srcOrd="1" destOrd="0" parTransId="{AC0CAC36-EC2A-44F2-90BB-6DB17D69FFF0}" sibTransId="{6F5979C1-03AB-42F7-91EC-B9C0319EB0DF}"/>
    <dgm:cxn modelId="{F1AA8976-2E95-45CF-B2E1-5FF4B449AC04}" type="presOf" srcId="{410CF553-82A7-4FD0-A455-6E8857124480}" destId="{EBECC1AD-93C3-4475-9240-42E16A10FF89}" srcOrd="0" destOrd="0" presId="urn:microsoft.com/office/officeart/2005/8/layout/list1"/>
    <dgm:cxn modelId="{11C7F758-24BB-4F47-AEC1-9B5B7083E527}" type="presOf" srcId="{E72D0440-258C-4C56-B1B4-7E3E35215E66}" destId="{998A4C83-F66A-47FD-954D-269419CB1B82}" srcOrd="1" destOrd="0" presId="urn:microsoft.com/office/officeart/2005/8/layout/list1"/>
    <dgm:cxn modelId="{AEE21186-8484-4DC7-B2D7-D64BF244434A}" type="presOf" srcId="{E72D0440-258C-4C56-B1B4-7E3E35215E66}" destId="{C1ACC7A3-5BEA-48FD-BBA6-400751623A6E}" srcOrd="0" destOrd="0" presId="urn:microsoft.com/office/officeart/2005/8/layout/list1"/>
    <dgm:cxn modelId="{F1045B8C-372F-4980-A7F8-66654C4243B4}" type="presOf" srcId="{3DBB0C31-5AB4-456A-A7DA-4338CFB77559}" destId="{934F0A68-05D5-45F0-9756-C1BC2928EE99}" srcOrd="1" destOrd="0" presId="urn:microsoft.com/office/officeart/2005/8/layout/list1"/>
    <dgm:cxn modelId="{BFBC9D8D-C3AF-4674-AD11-A89B75ACEAB2}" srcId="{410CF553-82A7-4FD0-A455-6E8857124480}" destId="{CBC278C8-7D19-4500-81E7-628EAAD82CBE}" srcOrd="3" destOrd="0" parTransId="{93A1D11B-1EAA-4872-89AC-6C81FA3AB14B}" sibTransId="{33F7F91A-A95B-4015-ABAC-A1AABFD41A2B}"/>
    <dgm:cxn modelId="{FFA3FD92-D234-4AA7-8792-24AA1088B5CB}" srcId="{410CF553-82A7-4FD0-A455-6E8857124480}" destId="{E72D0440-258C-4C56-B1B4-7E3E35215E66}" srcOrd="4" destOrd="0" parTransId="{682C8AB1-03D8-4C41-81E7-C82F2A144A3D}" sibTransId="{4F51CCBB-D7D8-44F4-ADBA-8F435A31470F}"/>
    <dgm:cxn modelId="{5A56DA97-9D65-4D74-A8AD-0DB867F28014}" type="presOf" srcId="{9D0EB379-0EC1-4622-A1D1-4940347B0A92}" destId="{E3125FF4-6A14-41C7-A153-92721558743F}" srcOrd="0" destOrd="0" presId="urn:microsoft.com/office/officeart/2005/8/layout/list1"/>
    <dgm:cxn modelId="{00C031AE-4621-4116-8C53-A64B13846C55}" type="presOf" srcId="{4FC153A0-7107-48A2-BC8F-E082934A77D4}" destId="{C8C42A40-DDA3-4D18-8121-1F950F5C6796}" srcOrd="1" destOrd="0" presId="urn:microsoft.com/office/officeart/2005/8/layout/list1"/>
    <dgm:cxn modelId="{34962BB9-E889-4A6C-8AAC-0AF2120211A4}" type="presOf" srcId="{9D0EB379-0EC1-4622-A1D1-4940347B0A92}" destId="{27781A64-B882-4ACE-84CB-A6EB2529CF09}" srcOrd="1" destOrd="0" presId="urn:microsoft.com/office/officeart/2005/8/layout/list1"/>
    <dgm:cxn modelId="{CABAB0CC-905A-478E-9A48-4DCEE747BA2D}" type="presOf" srcId="{4FC153A0-7107-48A2-BC8F-E082934A77D4}" destId="{8E837C16-F80B-4DEC-8392-23618400AF65}" srcOrd="0" destOrd="0" presId="urn:microsoft.com/office/officeart/2005/8/layout/list1"/>
    <dgm:cxn modelId="{FAD4E1E1-672E-447B-A3CB-5CA267475AE2}" type="presOf" srcId="{3DBB0C31-5AB4-456A-A7DA-4338CFB77559}" destId="{CC9B132C-A560-4D1A-9922-7F455651471D}" srcOrd="0" destOrd="0" presId="urn:microsoft.com/office/officeart/2005/8/layout/list1"/>
    <dgm:cxn modelId="{600D70ED-8A70-4D43-AEDC-22DFF8273390}" srcId="{410CF553-82A7-4FD0-A455-6E8857124480}" destId="{9D0EB379-0EC1-4622-A1D1-4940347B0A92}" srcOrd="2" destOrd="0" parTransId="{EEEDC9ED-F5A1-4607-8F2C-1B87E34B7F96}" sibTransId="{56AFEB11-B712-454A-ADDA-9232868878CA}"/>
    <dgm:cxn modelId="{B62538C7-E0DD-44E0-8086-9DF3C58CD919}" type="presParOf" srcId="{EBECC1AD-93C3-4475-9240-42E16A10FF89}" destId="{905624B5-F8CB-4B5A-A0BD-144DE4D649AF}" srcOrd="0" destOrd="0" presId="urn:microsoft.com/office/officeart/2005/8/layout/list1"/>
    <dgm:cxn modelId="{6086CD41-C69C-455E-87D8-546F45DCF009}" type="presParOf" srcId="{905624B5-F8CB-4B5A-A0BD-144DE4D649AF}" destId="{8E837C16-F80B-4DEC-8392-23618400AF65}" srcOrd="0" destOrd="0" presId="urn:microsoft.com/office/officeart/2005/8/layout/list1"/>
    <dgm:cxn modelId="{E5371C5A-D22A-4C52-A0F8-2249F737031B}" type="presParOf" srcId="{905624B5-F8CB-4B5A-A0BD-144DE4D649AF}" destId="{C8C42A40-DDA3-4D18-8121-1F950F5C6796}" srcOrd="1" destOrd="0" presId="urn:microsoft.com/office/officeart/2005/8/layout/list1"/>
    <dgm:cxn modelId="{59D14B12-EE37-4420-BEBD-B3305F8286B2}" type="presParOf" srcId="{EBECC1AD-93C3-4475-9240-42E16A10FF89}" destId="{513B2C2B-875A-41BB-A612-56C1F4DC2BF4}" srcOrd="1" destOrd="0" presId="urn:microsoft.com/office/officeart/2005/8/layout/list1"/>
    <dgm:cxn modelId="{3CC1E734-2C20-4936-9F73-2320848AD3D3}" type="presParOf" srcId="{EBECC1AD-93C3-4475-9240-42E16A10FF89}" destId="{E59A6DC7-98E9-4A1B-AC83-BE273E837222}" srcOrd="2" destOrd="0" presId="urn:microsoft.com/office/officeart/2005/8/layout/list1"/>
    <dgm:cxn modelId="{2BBCE5B7-3C3E-4ED9-9A03-C264CD39F7F4}" type="presParOf" srcId="{EBECC1AD-93C3-4475-9240-42E16A10FF89}" destId="{E80A3C34-985F-4728-9B43-0374B77D6FE5}" srcOrd="3" destOrd="0" presId="urn:microsoft.com/office/officeart/2005/8/layout/list1"/>
    <dgm:cxn modelId="{942BC355-7D41-48B1-861F-B98913AB0513}" type="presParOf" srcId="{EBECC1AD-93C3-4475-9240-42E16A10FF89}" destId="{C1E66558-95D8-4A64-9EB2-7AE7609A0DCA}" srcOrd="4" destOrd="0" presId="urn:microsoft.com/office/officeart/2005/8/layout/list1"/>
    <dgm:cxn modelId="{32B0E8BE-064A-4B09-9E46-34A332C72B51}" type="presParOf" srcId="{C1E66558-95D8-4A64-9EB2-7AE7609A0DCA}" destId="{CC9B132C-A560-4D1A-9922-7F455651471D}" srcOrd="0" destOrd="0" presId="urn:microsoft.com/office/officeart/2005/8/layout/list1"/>
    <dgm:cxn modelId="{5BA74636-FB0C-4523-A54E-49193520B69F}" type="presParOf" srcId="{C1E66558-95D8-4A64-9EB2-7AE7609A0DCA}" destId="{934F0A68-05D5-45F0-9756-C1BC2928EE99}" srcOrd="1" destOrd="0" presId="urn:microsoft.com/office/officeart/2005/8/layout/list1"/>
    <dgm:cxn modelId="{9F34544B-E23C-4455-8A47-156F71F88590}" type="presParOf" srcId="{EBECC1AD-93C3-4475-9240-42E16A10FF89}" destId="{1CD9D180-03AB-4768-8F38-4390FA487083}" srcOrd="5" destOrd="0" presId="urn:microsoft.com/office/officeart/2005/8/layout/list1"/>
    <dgm:cxn modelId="{B9DCF285-0711-4210-9A82-1F6507203F90}" type="presParOf" srcId="{EBECC1AD-93C3-4475-9240-42E16A10FF89}" destId="{3DDBC65E-FC92-41B5-90A3-C9431C4FDA29}" srcOrd="6" destOrd="0" presId="urn:microsoft.com/office/officeart/2005/8/layout/list1"/>
    <dgm:cxn modelId="{2A77BA99-20CD-4113-9482-93EDAFCC6AAB}" type="presParOf" srcId="{EBECC1AD-93C3-4475-9240-42E16A10FF89}" destId="{C4397FBA-BD81-4989-BDA5-BB52CC4DF483}" srcOrd="7" destOrd="0" presId="urn:microsoft.com/office/officeart/2005/8/layout/list1"/>
    <dgm:cxn modelId="{4BDE8AB0-3134-400E-BE12-E270814EAE83}" type="presParOf" srcId="{EBECC1AD-93C3-4475-9240-42E16A10FF89}" destId="{E8A482DD-7032-4AEA-ADF4-4BEEB733117D}" srcOrd="8" destOrd="0" presId="urn:microsoft.com/office/officeart/2005/8/layout/list1"/>
    <dgm:cxn modelId="{49170E26-3E5A-4AC2-8034-AF166AC1DF9E}" type="presParOf" srcId="{E8A482DD-7032-4AEA-ADF4-4BEEB733117D}" destId="{E3125FF4-6A14-41C7-A153-92721558743F}" srcOrd="0" destOrd="0" presId="urn:microsoft.com/office/officeart/2005/8/layout/list1"/>
    <dgm:cxn modelId="{EA606DE3-4685-43FA-8B1C-7920734440F4}" type="presParOf" srcId="{E8A482DD-7032-4AEA-ADF4-4BEEB733117D}" destId="{27781A64-B882-4ACE-84CB-A6EB2529CF09}" srcOrd="1" destOrd="0" presId="urn:microsoft.com/office/officeart/2005/8/layout/list1"/>
    <dgm:cxn modelId="{F4AF9032-A0CC-49D5-8634-AE43DC9DB2AB}" type="presParOf" srcId="{EBECC1AD-93C3-4475-9240-42E16A10FF89}" destId="{A96DBE99-8443-4016-A0FF-53FBDA824F66}" srcOrd="9" destOrd="0" presId="urn:microsoft.com/office/officeart/2005/8/layout/list1"/>
    <dgm:cxn modelId="{89A741A2-A215-438B-82C3-CEEC93832376}" type="presParOf" srcId="{EBECC1AD-93C3-4475-9240-42E16A10FF89}" destId="{9BE43B27-D889-4724-BD38-F84AF72E8920}" srcOrd="10" destOrd="0" presId="urn:microsoft.com/office/officeart/2005/8/layout/list1"/>
    <dgm:cxn modelId="{A86B2DED-5004-4E05-84D1-4DCA41AD5BD5}" type="presParOf" srcId="{EBECC1AD-93C3-4475-9240-42E16A10FF89}" destId="{B6EB6C87-5335-474C-B573-7FAA3A4D6B79}" srcOrd="11" destOrd="0" presId="urn:microsoft.com/office/officeart/2005/8/layout/list1"/>
    <dgm:cxn modelId="{ADD90049-85E7-4BAE-AF85-AE3469EB6A60}" type="presParOf" srcId="{EBECC1AD-93C3-4475-9240-42E16A10FF89}" destId="{E1EF500D-E6A2-481D-B186-4806188D374C}" srcOrd="12" destOrd="0" presId="urn:microsoft.com/office/officeart/2005/8/layout/list1"/>
    <dgm:cxn modelId="{5B23A5E1-BE9C-4869-9589-86B9E6BE5CBE}" type="presParOf" srcId="{E1EF500D-E6A2-481D-B186-4806188D374C}" destId="{D658B2AF-5356-4F4C-BD23-6CCC6DBE6D24}" srcOrd="0" destOrd="0" presId="urn:microsoft.com/office/officeart/2005/8/layout/list1"/>
    <dgm:cxn modelId="{B1C73A84-5C2B-4109-AB14-A1C5CBD902C9}" type="presParOf" srcId="{E1EF500D-E6A2-481D-B186-4806188D374C}" destId="{EC50C2B8-22C3-4901-BB62-E3745E59C8CE}" srcOrd="1" destOrd="0" presId="urn:microsoft.com/office/officeart/2005/8/layout/list1"/>
    <dgm:cxn modelId="{2EB0C109-E892-41DF-9890-0AE913FEA882}" type="presParOf" srcId="{EBECC1AD-93C3-4475-9240-42E16A10FF89}" destId="{9E527FAF-B03B-42F3-95B5-3D9DCB6FCF73}" srcOrd="13" destOrd="0" presId="urn:microsoft.com/office/officeart/2005/8/layout/list1"/>
    <dgm:cxn modelId="{2D30DF8B-F331-4FC2-BB14-1A38F3073CCA}" type="presParOf" srcId="{EBECC1AD-93C3-4475-9240-42E16A10FF89}" destId="{1835BA60-B3B8-4E57-ABD0-8B6F27AC6296}" srcOrd="14" destOrd="0" presId="urn:microsoft.com/office/officeart/2005/8/layout/list1"/>
    <dgm:cxn modelId="{99225F00-AC3C-4220-A076-9884D871F844}" type="presParOf" srcId="{EBECC1AD-93C3-4475-9240-42E16A10FF89}" destId="{AC1B4D00-1A9D-44FE-89AF-A1BF976BEF5B}" srcOrd="15" destOrd="0" presId="urn:microsoft.com/office/officeart/2005/8/layout/list1"/>
    <dgm:cxn modelId="{769E16AE-01D7-4B09-A3C7-B62BEA2659B1}" type="presParOf" srcId="{EBECC1AD-93C3-4475-9240-42E16A10FF89}" destId="{4292AAF9-D8DC-4FE9-8830-423C39F6D7AE}" srcOrd="16" destOrd="0" presId="urn:microsoft.com/office/officeart/2005/8/layout/list1"/>
    <dgm:cxn modelId="{9470A5A3-8339-4E66-ABE8-49457913C4A7}" type="presParOf" srcId="{4292AAF9-D8DC-4FE9-8830-423C39F6D7AE}" destId="{C1ACC7A3-5BEA-48FD-BBA6-400751623A6E}" srcOrd="0" destOrd="0" presId="urn:microsoft.com/office/officeart/2005/8/layout/list1"/>
    <dgm:cxn modelId="{EA6B9202-4837-477D-B1CA-8F3BCD3E7940}" type="presParOf" srcId="{4292AAF9-D8DC-4FE9-8830-423C39F6D7AE}" destId="{998A4C83-F66A-47FD-954D-269419CB1B82}" srcOrd="1" destOrd="0" presId="urn:microsoft.com/office/officeart/2005/8/layout/list1"/>
    <dgm:cxn modelId="{00B954BF-0201-4C2D-A768-87710DA27EE2}" type="presParOf" srcId="{EBECC1AD-93C3-4475-9240-42E16A10FF89}" destId="{3A4F2113-1217-47A4-9204-BCCD0166F900}" srcOrd="17" destOrd="0" presId="urn:microsoft.com/office/officeart/2005/8/layout/list1"/>
    <dgm:cxn modelId="{501370DA-7D72-4EB6-AE21-AAC23352CB9D}" type="presParOf" srcId="{EBECC1AD-93C3-4475-9240-42E16A10FF89}" destId="{8B8CCC51-6C93-4496-A298-717885A8953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A6DC7-98E9-4A1B-AC83-BE273E837222}">
      <dsp:nvSpPr>
        <dsp:cNvPr id="0" name=""/>
        <dsp:cNvSpPr/>
      </dsp:nvSpPr>
      <dsp:spPr>
        <a:xfrm>
          <a:off x="0" y="306780"/>
          <a:ext cx="8128000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42A40-DDA3-4D18-8121-1F950F5C6796}">
      <dsp:nvSpPr>
        <dsp:cNvPr id="0" name=""/>
        <dsp:cNvSpPr/>
      </dsp:nvSpPr>
      <dsp:spPr>
        <a:xfrm>
          <a:off x="406400" y="100140"/>
          <a:ext cx="56896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600" b="1" kern="1200" dirty="0"/>
            <a:t>DESIGNAR</a:t>
          </a:r>
          <a:r>
            <a:rPr lang="pt-PT" sz="1600" kern="1200" dirty="0"/>
            <a:t> o encarregado de proteção de dados</a:t>
          </a:r>
        </a:p>
      </dsp:txBody>
      <dsp:txXfrm>
        <a:off x="426575" y="120315"/>
        <a:ext cx="5649250" cy="372930"/>
      </dsp:txXfrm>
    </dsp:sp>
    <dsp:sp modelId="{3DDBC65E-FC92-41B5-90A3-C9431C4FDA29}">
      <dsp:nvSpPr>
        <dsp:cNvPr id="0" name=""/>
        <dsp:cNvSpPr/>
      </dsp:nvSpPr>
      <dsp:spPr>
        <a:xfrm>
          <a:off x="0" y="941821"/>
          <a:ext cx="8128000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F0A68-05D5-45F0-9756-C1BC2928EE99}">
      <dsp:nvSpPr>
        <dsp:cNvPr id="0" name=""/>
        <dsp:cNvSpPr/>
      </dsp:nvSpPr>
      <dsp:spPr>
        <a:xfrm>
          <a:off x="406400" y="735180"/>
          <a:ext cx="56896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600" b="1" kern="1200" dirty="0"/>
            <a:t>MAPEAR</a:t>
          </a:r>
          <a:r>
            <a:rPr lang="pt-PT" sz="1600" kern="1200" dirty="0"/>
            <a:t> os dados objeto de tratamento</a:t>
          </a:r>
        </a:p>
      </dsp:txBody>
      <dsp:txXfrm>
        <a:off x="426575" y="755355"/>
        <a:ext cx="5649250" cy="372930"/>
      </dsp:txXfrm>
    </dsp:sp>
    <dsp:sp modelId="{9BE43B27-D889-4724-BD38-F84AF72E8920}">
      <dsp:nvSpPr>
        <dsp:cNvPr id="0" name=""/>
        <dsp:cNvSpPr/>
      </dsp:nvSpPr>
      <dsp:spPr>
        <a:xfrm>
          <a:off x="0" y="1576861"/>
          <a:ext cx="8128000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81A64-B882-4ACE-84CB-A6EB2529CF09}">
      <dsp:nvSpPr>
        <dsp:cNvPr id="0" name=""/>
        <dsp:cNvSpPr/>
      </dsp:nvSpPr>
      <dsp:spPr>
        <a:xfrm>
          <a:off x="406400" y="1370221"/>
          <a:ext cx="56896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600" b="1" kern="1200" dirty="0"/>
            <a:t>PRIORIZAR</a:t>
          </a:r>
          <a:r>
            <a:rPr lang="pt-PT" sz="1600" kern="1200" dirty="0"/>
            <a:t> as ações a desenvolver</a:t>
          </a:r>
        </a:p>
      </dsp:txBody>
      <dsp:txXfrm>
        <a:off x="426575" y="1390396"/>
        <a:ext cx="5649250" cy="372930"/>
      </dsp:txXfrm>
    </dsp:sp>
    <dsp:sp modelId="{1835BA60-B3B8-4E57-ABD0-8B6F27AC6296}">
      <dsp:nvSpPr>
        <dsp:cNvPr id="0" name=""/>
        <dsp:cNvSpPr/>
      </dsp:nvSpPr>
      <dsp:spPr>
        <a:xfrm>
          <a:off x="0" y="2211901"/>
          <a:ext cx="8128000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0C2B8-22C3-4901-BB62-E3745E59C8CE}">
      <dsp:nvSpPr>
        <dsp:cNvPr id="0" name=""/>
        <dsp:cNvSpPr/>
      </dsp:nvSpPr>
      <dsp:spPr>
        <a:xfrm>
          <a:off x="406400" y="2005261"/>
          <a:ext cx="56896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ORGANIZAR</a:t>
          </a:r>
          <a:r>
            <a:rPr lang="pt-PT" sz="1600" kern="1200" dirty="0"/>
            <a:t> os processos internos</a:t>
          </a:r>
        </a:p>
      </dsp:txBody>
      <dsp:txXfrm>
        <a:off x="426575" y="2025436"/>
        <a:ext cx="5649250" cy="372930"/>
      </dsp:txXfrm>
    </dsp:sp>
    <dsp:sp modelId="{8B8CCC51-6C93-4496-A298-717885A89539}">
      <dsp:nvSpPr>
        <dsp:cNvPr id="0" name=""/>
        <dsp:cNvSpPr/>
      </dsp:nvSpPr>
      <dsp:spPr>
        <a:xfrm>
          <a:off x="0" y="2846941"/>
          <a:ext cx="8128000" cy="352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A4C83-F66A-47FD-954D-269419CB1B82}">
      <dsp:nvSpPr>
        <dsp:cNvPr id="0" name=""/>
        <dsp:cNvSpPr/>
      </dsp:nvSpPr>
      <dsp:spPr>
        <a:xfrm>
          <a:off x="406400" y="2640301"/>
          <a:ext cx="568960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DOCUMENTAR</a:t>
          </a:r>
          <a:r>
            <a:rPr lang="pt-PT" sz="1600" kern="1200" dirty="0"/>
            <a:t> a conformidade com o RGPD</a:t>
          </a:r>
        </a:p>
      </dsp:txBody>
      <dsp:txXfrm>
        <a:off x="426575" y="2660476"/>
        <a:ext cx="564925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29/06/2023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gpd.mec.pt/login/validar.aspx?ReturnUrl=%2fwk%2fdefault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12C21-5EE9-9D27-29AA-E543AB9A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accent2">
                    <a:lumMod val="75000"/>
                  </a:schemeClr>
                </a:solidFill>
              </a:rPr>
              <a:t>O PROJETO RGPD NA FCT </a:t>
            </a:r>
            <a:b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B44FF8-AE70-AEB7-C2BC-FC1C7432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5171"/>
            <a:ext cx="9679536" cy="1560194"/>
          </a:xfrm>
        </p:spPr>
        <p:txBody>
          <a:bodyPr/>
          <a:lstStyle/>
          <a:p>
            <a:endParaRPr lang="pt-PT" sz="1600" dirty="0"/>
          </a:p>
          <a:p>
            <a:r>
              <a:rPr lang="pt-PT" sz="2000" dirty="0"/>
              <a:t>Artur Gaspar - FCCN</a:t>
            </a:r>
          </a:p>
          <a:p>
            <a:r>
              <a:rPr lang="pt-PT" sz="2000" dirty="0"/>
              <a:t>Margarida Vaz |    Petra Fernandes – Baptista, Monteverde &amp; Associados</a:t>
            </a:r>
            <a:endParaRPr lang="pt-PT" sz="3200" dirty="0"/>
          </a:p>
        </p:txBody>
      </p:sp>
      <p:pic>
        <p:nvPicPr>
          <p:cNvPr id="7" name="Imagem 6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D8256FF4-D796-9CBD-BF64-F2155D27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pic>
        <p:nvPicPr>
          <p:cNvPr id="9" name="Gráfico 8" descr="Perfil masculino com preenchimento sólido">
            <a:extLst>
              <a:ext uri="{FF2B5EF4-FFF2-40B4-BE49-F238E27FC236}">
                <a16:creationId xmlns:a16="http://schemas.microsoft.com/office/drawing/2014/main" id="{CF8EFBE8-BCCB-349C-0D64-B035B6C23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1708" y="4813785"/>
            <a:ext cx="274010" cy="274010"/>
          </a:xfrm>
          <a:prstGeom prst="rect">
            <a:avLst/>
          </a:prstGeom>
        </p:spPr>
      </p:pic>
      <p:pic>
        <p:nvPicPr>
          <p:cNvPr id="11" name="Gráfico 10" descr="Perfil Feminino com preenchimento sólido">
            <a:extLst>
              <a:ext uri="{FF2B5EF4-FFF2-40B4-BE49-F238E27FC236}">
                <a16:creationId xmlns:a16="http://schemas.microsoft.com/office/drawing/2014/main" id="{86996FD1-2F43-F754-C8D8-8E7DFBFC6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2118" y="5215268"/>
            <a:ext cx="273600" cy="273600"/>
          </a:xfrm>
          <a:prstGeom prst="rect">
            <a:avLst/>
          </a:prstGeom>
        </p:spPr>
      </p:pic>
      <p:pic>
        <p:nvPicPr>
          <p:cNvPr id="12" name="Gráfico 11" descr="Perfil Feminino com preenchimento sólido">
            <a:extLst>
              <a:ext uri="{FF2B5EF4-FFF2-40B4-BE49-F238E27FC236}">
                <a16:creationId xmlns:a16="http://schemas.microsoft.com/office/drawing/2014/main" id="{ABBC93FC-232B-0D2D-782D-B0FB58FC8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4318" y="5215268"/>
            <a:ext cx="273600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F486-9C30-8FBD-E174-CDE7C364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t-PT" sz="28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MAPEAR</a:t>
            </a:r>
            <a:r>
              <a:rPr lang="pt-PT" sz="2800" kern="1200" dirty="0">
                <a:solidFill>
                  <a:srgbClr val="0A1833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os dados objeto de tratamento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DC61E3-AD09-3784-F92A-7A135187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b="1" i="1" dirty="0" err="1"/>
              <a:t>Checklist</a:t>
            </a:r>
            <a:r>
              <a:rPr lang="pt-PT" b="1" dirty="0"/>
              <a:t> para esta etapa</a:t>
            </a:r>
          </a:p>
          <a:p>
            <a:pPr algn="ctr"/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identificados os fluxos de dados internos e externos, na origem e destino </a:t>
            </a: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identificados os locais onde os dados pessoais se encontram arquivados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foram estabelecidos os prazos de conservação dos dados pessoais </a:t>
            </a: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220</a:t>
            </a:r>
          </a:p>
          <a:p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3F4E2F36-026A-5569-E52B-865DC0BC1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FEF68E9-B017-3C40-F7CA-DDBCEF0FB2CE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D20DB-9724-8A78-72D1-093A6E32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4225"/>
            <a:ext cx="10515600" cy="1325563"/>
          </a:xfrm>
        </p:spPr>
        <p:txBody>
          <a:bodyPr>
            <a:normAutofit/>
          </a:bodyPr>
          <a:lstStyle/>
          <a:p>
            <a:b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t-P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FINALIDADES DE TRATAMENTOS DE DADOS PESSOAIS NA FCT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46A99B6-69BA-7CAD-ECED-FD6E19291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2200"/>
            <a:ext cx="5157787" cy="3378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1600" dirty="0"/>
              <a:t>Gestão</a:t>
            </a:r>
          </a:p>
          <a:p>
            <a:pPr marL="0" indent="0" algn="ctr">
              <a:buNone/>
            </a:pPr>
            <a:endParaRPr lang="pt-PT" sz="1600" dirty="0"/>
          </a:p>
          <a:p>
            <a:r>
              <a:rPr lang="pt-PT" sz="1600" dirty="0"/>
              <a:t>Serviços de Rede e Infraestruturas Aplicacionais</a:t>
            </a:r>
          </a:p>
          <a:p>
            <a:r>
              <a:rPr lang="pt-PT" sz="1600" dirty="0"/>
              <a:t>Serviços Internos e Proteção de Dados</a:t>
            </a:r>
          </a:p>
          <a:p>
            <a:r>
              <a:rPr lang="pt-PT" sz="1600" dirty="0"/>
              <a:t>Sistemas de Informação para Financiamento</a:t>
            </a:r>
          </a:p>
          <a:p>
            <a:r>
              <a:rPr lang="pt-PT" sz="1600" dirty="0"/>
              <a:t>Atividades na Rede de Investigação e Ensino</a:t>
            </a:r>
          </a:p>
          <a:p>
            <a:r>
              <a:rPr lang="pt-PT" sz="1600" dirty="0"/>
              <a:t>Recursos Humanos</a:t>
            </a:r>
          </a:p>
          <a:p>
            <a:r>
              <a:rPr lang="pt-PT" sz="1600" dirty="0"/>
              <a:t>Marketing</a:t>
            </a:r>
          </a:p>
          <a:p>
            <a:r>
              <a:rPr lang="pt-PT" sz="1600" dirty="0"/>
              <a:t>Jurídica</a:t>
            </a:r>
          </a:p>
          <a:p>
            <a:r>
              <a:rPr lang="pt-PT" sz="1600" dirty="0"/>
              <a:t>Segurança de Pessoas e Bens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F8748C6-7B67-7E9B-3EAD-77AFBA840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2200"/>
            <a:ext cx="5183188" cy="3378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1600" dirty="0"/>
              <a:t>Gestão</a:t>
            </a:r>
          </a:p>
          <a:p>
            <a:pPr marL="0" indent="0" algn="ctr">
              <a:buNone/>
            </a:pPr>
            <a:endParaRPr lang="pt-PT" sz="1600" dirty="0"/>
          </a:p>
          <a:p>
            <a:r>
              <a:rPr lang="pt-PT" sz="1600" dirty="0"/>
              <a:t>Programas e Instrumentos Financeiros</a:t>
            </a:r>
          </a:p>
          <a:p>
            <a:r>
              <a:rPr lang="pt-PT" sz="1600" dirty="0"/>
              <a:t>Apoio às Instituições</a:t>
            </a:r>
          </a:p>
          <a:p>
            <a:r>
              <a:rPr lang="pt-PT" sz="1600" dirty="0"/>
              <a:t>Relações Internacionais</a:t>
            </a:r>
          </a:p>
          <a:p>
            <a:r>
              <a:rPr lang="pt-PT" sz="1600" dirty="0"/>
              <a:t>Financeira, Compras e Contabilidade</a:t>
            </a:r>
          </a:p>
          <a:p>
            <a:r>
              <a:rPr lang="pt-PT" sz="1600" dirty="0"/>
              <a:t>Administrativa</a:t>
            </a:r>
          </a:p>
          <a:p>
            <a:r>
              <a:rPr lang="pt-PT" sz="1600" dirty="0"/>
              <a:t>Comunicação Interna e Institucional</a:t>
            </a:r>
          </a:p>
          <a:p>
            <a:r>
              <a:rPr lang="pt-PT" sz="1600" dirty="0"/>
              <a:t>Arquivo Histórico e Documental</a:t>
            </a:r>
          </a:p>
          <a:p>
            <a:r>
              <a:rPr lang="pt-PT" sz="1600" dirty="0"/>
              <a:t>Divulgação do Conhecimento Científico</a:t>
            </a:r>
          </a:p>
          <a:p>
            <a:pPr marL="0" indent="0">
              <a:buNone/>
            </a:pPr>
            <a:endParaRPr lang="pt-PT" sz="1600" dirty="0"/>
          </a:p>
          <a:p>
            <a:endParaRPr lang="pt-PT" sz="1600" dirty="0"/>
          </a:p>
        </p:txBody>
      </p:sp>
      <p:pic>
        <p:nvPicPr>
          <p:cNvPr id="5" name="Imagem 4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51BB0217-6F45-F961-FB56-D39FB0FF3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E526BD12-4F93-BA05-2ABE-BF6A37345098}"/>
              </a:ext>
            </a:extLst>
          </p:cNvPr>
          <p:cNvCxnSpPr>
            <a:cxnSpLocks/>
          </p:cNvCxnSpPr>
          <p:nvPr/>
        </p:nvCxnSpPr>
        <p:spPr>
          <a:xfrm>
            <a:off x="5997575" y="2752725"/>
            <a:ext cx="0" cy="3124200"/>
          </a:xfrm>
          <a:prstGeom prst="line">
            <a:avLst/>
          </a:prstGeom>
          <a:ln w="19050">
            <a:solidFill>
              <a:srgbClr val="4E7DDB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C938A3-6146-9304-2882-3CA10AF28CB7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F486-9C30-8FBD-E174-CDE7C364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t-PT" sz="28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PRIORIZAR</a:t>
            </a:r>
            <a:r>
              <a:rPr lang="pt-PT" sz="2800" kern="1200" dirty="0">
                <a:solidFill>
                  <a:srgbClr val="0A1833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as ações a desenvolver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DC61E3-AD09-3784-F92A-7A135187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b="1" i="1" dirty="0" err="1"/>
              <a:t>Checklist</a:t>
            </a:r>
            <a:r>
              <a:rPr lang="pt-PT" b="1" dirty="0"/>
              <a:t> para esta etapa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identificados os fundamentos de licitude que legitimam cada processo de tratamento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verificado que nenhum dado é tratado de forma incompatível com a finalidade para que foi recolhido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verificado que a recolha e tratamento se limita ao estritamente necessário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verificados os contratos de tratamento de dados para os acordos de subcontratação</a:t>
            </a:r>
          </a:p>
          <a:p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65EB4B49-895D-6D2D-36EE-45DF72772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900A5BE-F965-FF18-F5CF-4301225E88F0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F486-9C30-8FBD-E174-CDE7C364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t-PT" sz="28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ORGANIZAR</a:t>
            </a:r>
            <a:r>
              <a:rPr lang="pt-PT" sz="2800" kern="1200" dirty="0">
                <a:solidFill>
                  <a:srgbClr val="0A1833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os processos internos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DC61E3-AD09-3784-F92A-7A135187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b="1" i="1" dirty="0" err="1"/>
              <a:t>Checklist</a:t>
            </a:r>
            <a:r>
              <a:rPr lang="pt-PT" b="1" dirty="0"/>
              <a:t> para esta etapa</a:t>
            </a:r>
          </a:p>
          <a:p>
            <a:pPr algn="ctr"/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princípios do RGPD tidos em conta na conceção de todas as ferramentas e sistemas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riscos de segurança e planos de contingência foram devidamente acautelados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informações aos titulares dos dados são acauteladas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protocolos para o exercício dos direitos dos titulares dos dados foram estabelecidos</a:t>
            </a:r>
          </a:p>
          <a:p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058730A7-6D3A-5C04-5D6F-34F45E7F6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BAA176-A7AE-A5DB-9A4F-7C2711B9B0DE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4E7DDB"/>
                </a:solidFill>
              </a:rPr>
              <a:t>O PROJETO RGPD NA FCT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476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78CC3-A835-A785-64C1-0D230290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DOCUMENTAR</a:t>
            </a:r>
            <a:r>
              <a:rPr lang="pt-PT" sz="2800" dirty="0"/>
              <a:t> a conformidade com o RGPD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4255E2-9544-9676-8DBC-35646E10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PT" sz="1700" b="1" i="1" dirty="0" err="1"/>
              <a:t>Checklist</a:t>
            </a:r>
            <a:r>
              <a:rPr lang="pt-PT" sz="1700" b="1" dirty="0"/>
              <a:t> para esta etapa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aditamentos aos contratos de trabalho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avaliações de impacto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declarações de consentimento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políticas de privacidade das plataformas </a:t>
            </a:r>
            <a:r>
              <a:rPr lang="pt-PT" i="1" dirty="0"/>
              <a:t>web</a:t>
            </a:r>
            <a:r>
              <a:rPr lang="pt-PT" dirty="0"/>
              <a:t> </a:t>
            </a:r>
            <a:r>
              <a:rPr lang="pt-PT" sz="2600" b="1" dirty="0">
                <a:solidFill>
                  <a:schemeClr val="accent2">
                    <a:lumMod val="75000"/>
                  </a:schemeClr>
                </a:solidFill>
              </a:rPr>
              <a:t>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acordos de subcontratação, responsabilidade conjunta e protocolos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políticas de proteção de dados, protocolos e procedimentos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registo de Atividades de Tratamento – PORTAL RGPD EDUCAÇÃO E CIÊNCIA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916D9106-C49B-F681-EDA9-BAD6C14C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F56F519-AAB2-C6F8-3633-289A9401164D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952E9-FFB8-21C0-247F-11CB8B9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br>
              <a:rPr lang="pt-PT" sz="31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pt-PT" sz="22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Políticas de Proteção de Dados, Protocolos e Procedimentos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6B3D147-2D05-DF73-19CE-ADA4EDDB2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3124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armazenamento de dados em suporte físico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armazenamento de dados em suporte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utilização de correio eletrónico profissional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conservação e eliminação de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fluxos internos de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gestão de acessos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autenticação e criação de perfis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destruição de documentos confidenciais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utilização de impressoras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E070E89E-68F7-E973-FB76-4EBC1F8A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BD6FD1-874B-A232-AC1D-5C5B2E70FDC4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4E7DDB"/>
                </a:solidFill>
              </a:rPr>
              <a:t>O PROJETO RGPD NA FCT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7220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952E9-FFB8-21C0-247F-11CB8B9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br>
              <a:rPr lang="pt-PT" sz="31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pt-PT" sz="22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Políticas de Proteção de Dados, Protocolos e Procedimentos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6B3D147-2D05-DF73-19CE-ADA4EDDB2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controlo de utilização privada de tecnologias de informação em contexto laboral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backups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utilização de sistemas de videovigilância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A1833"/>
                </a:solidFill>
                <a:latin typeface="Verdana" panose="020B0604030504040204" pitchFamily="34" charset="0"/>
              </a:rPr>
              <a:t>gestão de situação de risco de violação de dados pessoais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secretária limpa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teletrabalho e trabalho à distância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A1833"/>
                </a:solidFill>
                <a:latin typeface="Verdana" panose="020B0604030504040204" pitchFamily="34" charset="0"/>
              </a:rPr>
              <a:t>protocolos para as informações a facultar aos titulares dos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A1833"/>
                </a:solidFill>
                <a:latin typeface="Verdana" panose="020B0604030504040204" pitchFamily="34" charset="0"/>
              </a:rPr>
              <a:t>protocolos para resposta aos exercício dos direitos dos titulares dos dados 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FD48D7B4-21D4-38F4-542C-26B4CC4A4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47E1F6-6666-7F64-8289-DAB704305296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952E9-FFB8-21C0-247F-11CB8B9B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br>
              <a:rPr lang="pt-PT" sz="31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pt-PT" sz="22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Registo de atividades de tratamento – Portal RGPD Educação e Ciência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6B3D147-2D05-DF73-19CE-ADA4EDDB2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plataforma informática para a gestão, monitorização e conformidade do RGPD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parceria entre SGEC, FCT e a PE</a:t>
            </a:r>
          </a:p>
          <a:p>
            <a:pPr algn="ctr"/>
            <a:r>
              <a:rPr lang="pt-P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serve as entidades das áreas de governo da Educação e da Ciência, Tecnologia e Ensino 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93221A2C-D95B-64D3-330C-ADD7F27E1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8814A75-0F8E-745D-3519-97955A9E4106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950E2-53AE-C038-85DF-8A1626C6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3600" b="1" kern="1200" dirty="0">
                <a:solidFill>
                  <a:srgbClr val="4E7DDB"/>
                </a:solidFill>
              </a:rPr>
              <a:t>PORTAL RGPD – EDUCAÇÃO E CIÊNCIA</a:t>
            </a:r>
            <a:br>
              <a:rPr lang="pt-PT" sz="6000" kern="1200" dirty="0">
                <a:solidFill>
                  <a:srgbClr val="4E7DDB"/>
                </a:solidFill>
              </a:rPr>
            </a:br>
            <a:endParaRPr lang="pt-PT" dirty="0">
              <a:solidFill>
                <a:srgbClr val="4E7DDB"/>
              </a:solidFill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BDDC642-63E4-2FE3-DEEF-EC840E1AA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sz="2400" dirty="0">
                <a:solidFill>
                  <a:schemeClr val="accent2">
                    <a:lumMod val="75000"/>
                  </a:schemeClr>
                </a:solidFill>
              </a:rPr>
              <a:t>PROCESSO DE TRATAMENTO DE DADOS PESSOAIS</a:t>
            </a:r>
          </a:p>
          <a:p>
            <a:pPr algn="ctr"/>
            <a:endParaRPr lang="pt-PT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PT" sz="2400" dirty="0">
                <a:solidFill>
                  <a:schemeClr val="accent2">
                    <a:lumMod val="75000"/>
                  </a:schemeClr>
                </a:solidFill>
              </a:rPr>
              <a:t>POLEN – REPOSITÓRIO DE DADOS DE INVESTIGAÇÃO</a:t>
            </a:r>
          </a:p>
          <a:p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69A4A230-BFBE-790F-9014-C9F1301B7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406A6D2-1348-F420-7523-8D354F41182D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PORTAL RGPD – EDUCAÇÃO E CIÊNCIA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https://rgpd.mec.pt/login/validar.aspx?ReturnUrl=%2fwk%2fdefault.aspx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AEE6DF-4AC9-B84F-18C4-F9F0BE3F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7" y="3028950"/>
            <a:ext cx="4105275" cy="2447925"/>
          </a:xfrm>
          <a:prstGeom prst="rect">
            <a:avLst/>
          </a:prstGeom>
        </p:spPr>
      </p:pic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E4F9CBCA-8C39-4E2D-B5F6-BCED02D70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2D4925-1642-4731-039E-800052028F18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4E7DDB"/>
                </a:solidFill>
              </a:rPr>
              <a:t>O PROJETO RGPD NA FCT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03152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83083-C464-F0E3-2DD9-FA369347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solidFill>
                  <a:srgbClr val="4E7DDB"/>
                </a:solidFill>
              </a:rPr>
              <a:t>O PROJETO RGPD NA FCT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108EC20-7010-98E5-7D93-30940EA0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200" b="1" dirty="0"/>
              <a:t>APRESENTAÇÃO</a:t>
            </a:r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36EABE89-599C-99BE-40EB-91103D43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13D8DF5-7C82-CA22-73B0-478A46F9D593}"/>
              </a:ext>
            </a:extLst>
          </p:cNvPr>
          <p:cNvGrpSpPr/>
          <p:nvPr/>
        </p:nvGrpSpPr>
        <p:grpSpPr>
          <a:xfrm>
            <a:off x="2554639" y="3312165"/>
            <a:ext cx="7503761" cy="767520"/>
            <a:chOff x="0" y="2811"/>
            <a:chExt cx="7082721" cy="767520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CD0697BE-3A5A-CD52-4411-1AFC492472FD}"/>
                </a:ext>
              </a:extLst>
            </p:cNvPr>
            <p:cNvSpPr/>
            <p:nvPr/>
          </p:nvSpPr>
          <p:spPr>
            <a:xfrm>
              <a:off x="0" y="2811"/>
              <a:ext cx="7082721" cy="767520"/>
            </a:xfrm>
            <a:prstGeom prst="round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: Cantos Arredondados 4">
              <a:extLst>
                <a:ext uri="{FF2B5EF4-FFF2-40B4-BE49-F238E27FC236}">
                  <a16:creationId xmlns:a16="http://schemas.microsoft.com/office/drawing/2014/main" id="{EB331E08-BB1D-02E2-463E-1BBB087671D1}"/>
                </a:ext>
              </a:extLst>
            </p:cNvPr>
            <p:cNvSpPr txBox="1"/>
            <p:nvPr/>
          </p:nvSpPr>
          <p:spPr>
            <a:xfrm>
              <a:off x="37467" y="40278"/>
              <a:ext cx="7007787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/>
                <a:t>PLANO DE AÇÃO PARA A ADMINISTRAÇÃO PÚBLICA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7A6963B-AB53-0EA6-F1FC-299EE56EEC4C}"/>
              </a:ext>
            </a:extLst>
          </p:cNvPr>
          <p:cNvGrpSpPr/>
          <p:nvPr/>
        </p:nvGrpSpPr>
        <p:grpSpPr>
          <a:xfrm>
            <a:off x="2554639" y="4197765"/>
            <a:ext cx="7503761" cy="767520"/>
            <a:chOff x="0" y="888411"/>
            <a:chExt cx="7082721" cy="767520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97C29B0C-9690-B767-8603-E6B5A615214F}"/>
                </a:ext>
              </a:extLst>
            </p:cNvPr>
            <p:cNvSpPr/>
            <p:nvPr/>
          </p:nvSpPr>
          <p:spPr>
            <a:xfrm>
              <a:off x="0" y="888411"/>
              <a:ext cx="7082721" cy="767520"/>
            </a:xfrm>
            <a:prstGeom prst="round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: Cantos Arredondados 6">
              <a:extLst>
                <a:ext uri="{FF2B5EF4-FFF2-40B4-BE49-F238E27FC236}">
                  <a16:creationId xmlns:a16="http://schemas.microsoft.com/office/drawing/2014/main" id="{DD790C4A-860A-6D6A-D715-1307C3C5C18A}"/>
                </a:ext>
              </a:extLst>
            </p:cNvPr>
            <p:cNvSpPr txBox="1"/>
            <p:nvPr/>
          </p:nvSpPr>
          <p:spPr>
            <a:xfrm>
              <a:off x="37467" y="925878"/>
              <a:ext cx="7007787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/>
                <a:t>PORTAL RGPD EDUCAÇÃO E CIÊNCIA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50ADC6B-3FD9-EBAA-36CE-F298E511C60D}"/>
              </a:ext>
            </a:extLst>
          </p:cNvPr>
          <p:cNvGrpSpPr/>
          <p:nvPr/>
        </p:nvGrpSpPr>
        <p:grpSpPr>
          <a:xfrm>
            <a:off x="2554639" y="5083365"/>
            <a:ext cx="7503761" cy="767520"/>
            <a:chOff x="0" y="1774011"/>
            <a:chExt cx="7082721" cy="767520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66147B3A-AA23-1D62-14A0-3313A193DA54}"/>
                </a:ext>
              </a:extLst>
            </p:cNvPr>
            <p:cNvSpPr/>
            <p:nvPr/>
          </p:nvSpPr>
          <p:spPr>
            <a:xfrm>
              <a:off x="0" y="1774011"/>
              <a:ext cx="7082721" cy="767520"/>
            </a:xfrm>
            <a:prstGeom prst="round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ângulo: Cantos Arredondados 8">
              <a:extLst>
                <a:ext uri="{FF2B5EF4-FFF2-40B4-BE49-F238E27FC236}">
                  <a16:creationId xmlns:a16="http://schemas.microsoft.com/office/drawing/2014/main" id="{CCC0A89F-2931-FC3C-D79F-99904671EFF0}"/>
                </a:ext>
              </a:extLst>
            </p:cNvPr>
            <p:cNvSpPr txBox="1"/>
            <p:nvPr/>
          </p:nvSpPr>
          <p:spPr>
            <a:xfrm>
              <a:off x="37467" y="1811478"/>
              <a:ext cx="7007787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/>
                <a:t>DEBATE</a:t>
              </a:r>
              <a:r>
                <a:rPr lang="pt-PT" sz="3600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57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43960C-A981-71B0-2742-AAD7672E1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538" y="1103922"/>
            <a:ext cx="7385659" cy="5358889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DFEAC00-04BD-1750-E179-32B053F17BAF}"/>
              </a:ext>
            </a:extLst>
          </p:cNvPr>
          <p:cNvSpPr/>
          <p:nvPr/>
        </p:nvSpPr>
        <p:spPr>
          <a:xfrm>
            <a:off x="4286452" y="3715271"/>
            <a:ext cx="1579327" cy="40925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27A488B-D720-AAD4-0A09-DC2F48F6D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85" r="70044" b="7873"/>
          <a:stretch/>
        </p:blipFill>
        <p:spPr>
          <a:xfrm>
            <a:off x="7906358" y="4299625"/>
            <a:ext cx="3406909" cy="282102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14BBB04-015F-711B-D78C-5D1D141F6A8B}"/>
              </a:ext>
            </a:extLst>
          </p:cNvPr>
          <p:cNvSpPr/>
          <p:nvPr/>
        </p:nvSpPr>
        <p:spPr>
          <a:xfrm>
            <a:off x="7906358" y="4255503"/>
            <a:ext cx="3504187" cy="37034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59BF022-441F-BD9F-EC38-105C7378348E}"/>
              </a:ext>
            </a:extLst>
          </p:cNvPr>
          <p:cNvSpPr txBox="1"/>
          <p:nvPr/>
        </p:nvSpPr>
        <p:spPr>
          <a:xfrm>
            <a:off x="5174911" y="3417221"/>
            <a:ext cx="33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7BDC43-AA7B-2CBE-C9A0-819D0B093E27}"/>
              </a:ext>
            </a:extLst>
          </p:cNvPr>
          <p:cNvSpPr txBox="1"/>
          <p:nvPr/>
        </p:nvSpPr>
        <p:spPr>
          <a:xfrm>
            <a:off x="9444441" y="3947726"/>
            <a:ext cx="33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accent3"/>
                </a:solidFill>
              </a:rPr>
              <a:t>2</a:t>
            </a:r>
          </a:p>
        </p:txBody>
      </p:sp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78E8ACCC-989B-1C80-6004-4B74497E4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F4CD8B-760E-6D5D-E433-235397FE1F68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3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software, número, Página web&#10;&#10;Descrição gerada automaticamente">
            <a:extLst>
              <a:ext uri="{FF2B5EF4-FFF2-40B4-BE49-F238E27FC236}">
                <a16:creationId xmlns:a16="http://schemas.microsoft.com/office/drawing/2014/main" id="{48464BB2-2512-1297-C6CD-DDC27D0C21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4254"/>
          <a:stretch/>
        </p:blipFill>
        <p:spPr>
          <a:xfrm>
            <a:off x="1759132" y="1293728"/>
            <a:ext cx="8804366" cy="5205825"/>
          </a:xfrm>
          <a:prstGeom prst="rect">
            <a:avLst/>
          </a:prstGeom>
        </p:spPr>
      </p:pic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73BB8304-FB33-B6D7-5CDA-630A7AE4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F2DF80-DAED-509D-9010-5E8285CCC76B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3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número, Tipo de letra&#10;&#10;Descrição gerada automaticamente">
            <a:extLst>
              <a:ext uri="{FF2B5EF4-FFF2-40B4-BE49-F238E27FC236}">
                <a16:creationId xmlns:a16="http://schemas.microsoft.com/office/drawing/2014/main" id="{48B928C9-7E8B-A7D2-7EF3-0EC99365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368"/>
          <a:stretch/>
        </p:blipFill>
        <p:spPr>
          <a:xfrm>
            <a:off x="1761093" y="1362435"/>
            <a:ext cx="9617147" cy="5076000"/>
          </a:xfrm>
          <a:prstGeom prst="rect">
            <a:avLst/>
          </a:prstGeom>
        </p:spPr>
      </p:pic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0C36E77E-F01C-67C5-3747-89F421D90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43E9CE-AD37-413E-D0DB-655664DFA4A0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captura de ecrã, número, Tipo de letra&#10;&#10;Descrição gerada automaticamente">
            <a:extLst>
              <a:ext uri="{FF2B5EF4-FFF2-40B4-BE49-F238E27FC236}">
                <a16:creationId xmlns:a16="http://schemas.microsoft.com/office/drawing/2014/main" id="{249F769C-2594-2BE7-496A-53C56BF34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"/>
          <a:stretch/>
        </p:blipFill>
        <p:spPr>
          <a:xfrm>
            <a:off x="1724689" y="1341771"/>
            <a:ext cx="9465663" cy="4655204"/>
          </a:xfrm>
          <a:prstGeom prst="rect">
            <a:avLst/>
          </a:prstGeom>
        </p:spPr>
      </p:pic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052B294C-3525-5279-79C7-0978FC1C2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22BA09-6310-1FB2-F10D-C7B588AC96DF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6B465CD2-98ED-0A31-EE52-88DE7D747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45F42E6-8A0B-5D50-E642-432DA97002E1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881F9F3-B28E-A3C9-ED82-8C51C9F4AF2C}"/>
              </a:ext>
            </a:extLst>
          </p:cNvPr>
          <p:cNvGrpSpPr/>
          <p:nvPr/>
        </p:nvGrpSpPr>
        <p:grpSpPr>
          <a:xfrm>
            <a:off x="1750423" y="1378019"/>
            <a:ext cx="9831977" cy="4616906"/>
            <a:chOff x="1750423" y="1378019"/>
            <a:chExt cx="9831977" cy="4616906"/>
          </a:xfrm>
        </p:grpSpPr>
        <p:pic>
          <p:nvPicPr>
            <p:cNvPr id="4" name="Imagem 3" descr="Uma imagem com texto, captura de ecrã, número, Tipo de letra&#10;&#10;Descrição gerada automaticamente">
              <a:extLst>
                <a:ext uri="{FF2B5EF4-FFF2-40B4-BE49-F238E27FC236}">
                  <a16:creationId xmlns:a16="http://schemas.microsoft.com/office/drawing/2014/main" id="{9F0A2CDD-53BD-3187-5129-02781E2F9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" r="640" b="36485"/>
            <a:stretch/>
          </p:blipFill>
          <p:spPr>
            <a:xfrm>
              <a:off x="1750423" y="1378019"/>
              <a:ext cx="9831977" cy="3020246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7EC81847-EA78-2EB1-1981-4EC76553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0423" y="4402864"/>
              <a:ext cx="9831977" cy="159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9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31D1EF3A-8C7F-1CAA-B830-EFE001DBA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42924CA-6A57-27EB-9223-0A9199C623A8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ECF014E-576F-236B-2E01-8C9B2FA1CA55}"/>
              </a:ext>
            </a:extLst>
          </p:cNvPr>
          <p:cNvGrpSpPr/>
          <p:nvPr/>
        </p:nvGrpSpPr>
        <p:grpSpPr>
          <a:xfrm>
            <a:off x="1802185" y="1456938"/>
            <a:ext cx="9727475" cy="4687692"/>
            <a:chOff x="1802185" y="1456938"/>
            <a:chExt cx="9727475" cy="4687692"/>
          </a:xfrm>
        </p:grpSpPr>
        <p:pic>
          <p:nvPicPr>
            <p:cNvPr id="4" name="Imagem 3" descr="Uma imagem com texto, captura de ecrã, número, Tipo de letra&#10;&#10;Descrição gerada automaticamente">
              <a:extLst>
                <a:ext uri="{FF2B5EF4-FFF2-40B4-BE49-F238E27FC236}">
                  <a16:creationId xmlns:a16="http://schemas.microsoft.com/office/drawing/2014/main" id="{DF3DA4C3-E96C-834B-B78F-A5519F91D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" t="28048" r="860"/>
            <a:stretch/>
          </p:blipFill>
          <p:spPr>
            <a:xfrm>
              <a:off x="1802185" y="2722651"/>
              <a:ext cx="9727475" cy="3421979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5FC5A6D-6873-2724-A366-12EF4BDBA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2185" y="1456938"/>
              <a:ext cx="9727475" cy="1342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9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número, Tipo de letra&#10;&#10;Descrição gerada automaticamente">
            <a:extLst>
              <a:ext uri="{FF2B5EF4-FFF2-40B4-BE49-F238E27FC236}">
                <a16:creationId xmlns:a16="http://schemas.microsoft.com/office/drawing/2014/main" id="{4F7D48B9-F3F5-12A7-07E5-BD45729D7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" b="947"/>
          <a:stretch/>
        </p:blipFill>
        <p:spPr>
          <a:xfrm>
            <a:off x="1785258" y="1345604"/>
            <a:ext cx="9344298" cy="5029101"/>
          </a:xfrm>
          <a:prstGeom prst="rect">
            <a:avLst/>
          </a:prstGeom>
        </p:spPr>
      </p:pic>
      <p:pic>
        <p:nvPicPr>
          <p:cNvPr id="2" name="Imagem 1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0A6CADB9-4073-A259-8DC0-DC53DD43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1DBDFBB-0689-3BBF-9A27-54927A8C83B2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05E55-02B2-E174-83B1-FDF4D936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solidFill>
                  <a:srgbClr val="4E7DDB"/>
                </a:solidFill>
              </a:rPr>
              <a:t>		DEBATE</a:t>
            </a:r>
          </a:p>
        </p:txBody>
      </p:sp>
      <p:pic>
        <p:nvPicPr>
          <p:cNvPr id="5" name="Gráfico 4" descr="Debate de ideias em grupo destaque">
            <a:extLst>
              <a:ext uri="{FF2B5EF4-FFF2-40B4-BE49-F238E27FC236}">
                <a16:creationId xmlns:a16="http://schemas.microsoft.com/office/drawing/2014/main" id="{699B80A5-6FDA-6330-BA7B-CB549C31F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4150" y="3681413"/>
            <a:ext cx="2047876" cy="20478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74C4E20-DC19-C172-7ADE-5773F823215B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2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950E2-53AE-C038-85DF-8A1626C6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400" b="1" kern="1200" dirty="0">
                <a:solidFill>
                  <a:srgbClr val="4E7DDB"/>
                </a:solidFill>
              </a:rPr>
              <a:t>PLANO DE AÇÃO PARA A ADMINISTRAÇÃO PÚBLICA</a:t>
            </a:r>
            <a:br>
              <a:rPr lang="pt-PT" sz="4000" kern="1200" dirty="0">
                <a:solidFill>
                  <a:srgbClr val="4E7DDB"/>
                </a:solidFill>
              </a:rPr>
            </a:br>
            <a:endParaRPr lang="pt-PT" sz="4000" dirty="0">
              <a:solidFill>
                <a:srgbClr val="4E7DDB"/>
              </a:solidFill>
            </a:endParaRPr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045E14BC-D3F7-9EFC-24AC-D3080CB35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4D66B3B-8960-58BE-16FD-CE418E6012E0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4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83083-C464-F0E3-2DD9-FA369347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solidFill>
                  <a:srgbClr val="4E7DDB"/>
                </a:solidFill>
              </a:rPr>
              <a:t>Plano de ação para </a:t>
            </a: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a administração pública</a:t>
            </a:r>
            <a:br>
              <a:rPr lang="pt-PT" dirty="0"/>
            </a:br>
            <a:endParaRPr lang="pt-PT" dirty="0"/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36EABE89-599C-99BE-40EB-91103D437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60C5049-FB2C-86CF-7186-BC0320A28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826737"/>
              </p:ext>
            </p:extLst>
          </p:nvPr>
        </p:nvGraphicFramePr>
        <p:xfrm>
          <a:off x="1746250" y="2247901"/>
          <a:ext cx="8128000" cy="3299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243501E-D0D6-291E-F3AA-16B9DA410A0F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83083-C464-F0E3-2DD9-FA369347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590212" cy="1047750"/>
          </a:xfrm>
        </p:spPr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DESIGNAR</a:t>
            </a:r>
            <a:r>
              <a:rPr lang="pt-PT" sz="2800" dirty="0"/>
              <a:t> o encarregado de proteção de dados (EPD)</a:t>
            </a:r>
            <a:br>
              <a:rPr lang="pt-PT" sz="2800" dirty="0"/>
            </a:br>
            <a:endParaRPr lang="pt-PT" sz="28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108EC20-7010-98E5-7D93-30940EA0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dirty="0"/>
              <a:t>				</a:t>
            </a:r>
            <a:r>
              <a:rPr lang="pt-PT" b="1" i="1" dirty="0" err="1"/>
              <a:t>Checklist</a:t>
            </a:r>
            <a:r>
              <a:rPr lang="pt-PT" b="1" dirty="0"/>
              <a:t> para esta etapa</a:t>
            </a:r>
          </a:p>
          <a:p>
            <a:endParaRPr lang="pt-PT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nomeado o EPD para apoiar a implementação e a conformidade com o RGPD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publicitados os contactos no site 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comunicada a designação e contactos à CNPD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asseguradas as condições de independência do EPD</a:t>
            </a:r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FF54A8CF-B2F4-84AF-A89C-CF61FF921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9DA82E-0B44-D334-3C92-6772908C491D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83083-C464-F0E3-2DD9-FA369347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DESIGNAR</a:t>
            </a:r>
            <a:r>
              <a:rPr lang="pt-PT" sz="2800" dirty="0"/>
              <a:t> o encarregado de proteção de dados (EPD)</a:t>
            </a:r>
            <a:br>
              <a:rPr lang="pt-PT" sz="2800" dirty="0"/>
            </a:br>
            <a:endParaRPr lang="pt-PT" sz="28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108EC20-7010-98E5-7D93-30940EA0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4"/>
            <a:ext cx="10437812" cy="3057525"/>
          </a:xfrm>
        </p:spPr>
        <p:txBody>
          <a:bodyPr>
            <a:normAutofit lnSpcReduction="10000"/>
          </a:bodyPr>
          <a:lstStyle/>
          <a:p>
            <a:r>
              <a:rPr lang="pt-PT" dirty="0"/>
              <a:t>				</a:t>
            </a:r>
            <a:r>
              <a:rPr lang="pt-PT" b="1" dirty="0"/>
              <a:t>Conhecimento da instituição:</a:t>
            </a:r>
          </a:p>
          <a:p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história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missão e atribuições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restruturações orgânicas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funções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ocupações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estatutos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relações com outras entidades			</a:t>
            </a:r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2FB0B2C1-3558-15CB-0871-8CFF3C10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8639C58-8BAE-3D09-0296-FFAD1CCE09EC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83083-C464-F0E3-2DD9-FA369347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DESIGNAR</a:t>
            </a:r>
            <a:r>
              <a:rPr lang="pt-PT" sz="2800" dirty="0"/>
              <a:t> o encarregado de proteção de dados (EPD)</a:t>
            </a:r>
            <a:br>
              <a:rPr lang="pt-PT" sz="2800" dirty="0"/>
            </a:br>
            <a:endParaRPr lang="pt-PT" sz="28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108EC20-7010-98E5-7D93-30940EA0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657474"/>
            <a:ext cx="10733087" cy="347662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PT" sz="6400" b="1" dirty="0"/>
              <a:t>Conhecimento de legislação, regulamentos, normas, recomendações</a:t>
            </a:r>
            <a:r>
              <a:rPr lang="pt-PT" sz="6400" dirty="0"/>
              <a:t>:</a:t>
            </a:r>
          </a:p>
          <a:p>
            <a:pPr algn="ctr"/>
            <a:endParaRPr lang="pt-PT" sz="3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estatuto da carreira de investigação científica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lei da ciência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princípios gerais em matéria de dados abertos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estímulo ao emprego científico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regulamentos para atribuição de bolsas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normas para atribuição e gestão de bolsas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recomendações de acesso a dados com financiamento público (OCDE)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recomendações de acesso e partilha de dados de investigação com financiamento público (OCDE)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6400" dirty="0"/>
              <a:t>gestão e classificação de documentos</a:t>
            </a:r>
            <a:r>
              <a:rPr lang="pt-PT" sz="2000" dirty="0"/>
              <a:t>	</a:t>
            </a:r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EA74BD04-DD6D-BCB6-641D-B295A054D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AB6D23B-3365-EDD7-BA9E-6068CBD86A0D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18B3C-DA14-3B75-D387-BC3582BA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sz="31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t-PT" sz="3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sz="3100" b="1" dirty="0">
                <a:solidFill>
                  <a:schemeClr val="accent2">
                    <a:lumMod val="75000"/>
                  </a:schemeClr>
                </a:solidFill>
              </a:rPr>
              <a:t>DESIGNAR</a:t>
            </a:r>
            <a:r>
              <a:rPr lang="pt-PT" sz="3100" dirty="0"/>
              <a:t> o encarregado de proteção de dados (EPD)</a:t>
            </a:r>
            <a:br>
              <a:rPr lang="pt-PT" sz="4400" dirty="0"/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98D56B2-DC18-6C8B-1BA5-6E17895B3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5488"/>
            <a:ext cx="10512424" cy="823912"/>
          </a:xfrm>
        </p:spPr>
        <p:txBody>
          <a:bodyPr/>
          <a:lstStyle/>
          <a:p>
            <a:pPr algn="ctr"/>
            <a:r>
              <a:rPr lang="pt-PT" sz="1800" b="1" dirty="0"/>
              <a:t>Conhecimento dos projetos e infraestruturas:</a:t>
            </a:r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9AA1226-DEEE-E338-E75C-C5538F75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1039" y="2809875"/>
            <a:ext cx="2522536" cy="3378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err="1"/>
              <a:t>myFCT</a:t>
            </a: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Ciência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Ciência Vitae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err="1"/>
              <a:t>SciPROJ</a:t>
            </a:r>
            <a:endParaRPr lang="pt-P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PTCRIS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EA048D1-2D61-D9BB-D8D0-67B3950C6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4175" y="2809875"/>
            <a:ext cx="3181350" cy="3378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Arquivo.pt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RCAAP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err="1"/>
              <a:t>Polen</a:t>
            </a:r>
            <a:endParaRPr lang="pt-PT" sz="1800" dirty="0"/>
          </a:p>
          <a:p>
            <a:pPr marL="285750" indent="-285750"/>
            <a:r>
              <a:rPr lang="pt-PT" sz="1800" dirty="0"/>
              <a:t>RCTS CERT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err="1"/>
              <a:t>VideoCast</a:t>
            </a:r>
            <a:endParaRPr lang="pt-PT" sz="1800" dirty="0"/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01DF4C3A-291D-4BFE-920A-436254A596AF}"/>
              </a:ext>
            </a:extLst>
          </p:cNvPr>
          <p:cNvCxnSpPr>
            <a:cxnSpLocks/>
          </p:cNvCxnSpPr>
          <p:nvPr/>
        </p:nvCxnSpPr>
        <p:spPr>
          <a:xfrm>
            <a:off x="5997575" y="2752725"/>
            <a:ext cx="0" cy="2314575"/>
          </a:xfrm>
          <a:prstGeom prst="line">
            <a:avLst/>
          </a:prstGeom>
          <a:ln w="19050">
            <a:solidFill>
              <a:srgbClr val="4E7DDB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Imagem 8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E07E4ACE-7B06-F2B4-5615-22D2AF972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0D8642A-1D13-349F-5B02-A5711E3FB459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F486-9C30-8FBD-E174-CDE7C364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t-PT" sz="28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MAPEAR</a:t>
            </a:r>
            <a:r>
              <a:rPr lang="pt-PT" sz="2800" kern="1200" dirty="0">
                <a:solidFill>
                  <a:srgbClr val="0A1833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os dados objeto de tratamento</a:t>
            </a:r>
            <a:br>
              <a:rPr lang="pt-PT" dirty="0">
                <a:effectLst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DC61E3-AD09-3784-F92A-7A135187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b="1" i="1" dirty="0" err="1"/>
              <a:t>Checklist</a:t>
            </a:r>
            <a:r>
              <a:rPr lang="pt-PT" b="1" dirty="0"/>
              <a:t> para esta etapa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identificados todos os Departamentos, Divisões, Áreas e Serviços que processam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identificados todas as categorias de dados pessoais objeto de tratamento </a:t>
            </a: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estabelecida a lista das Finalidades de Tratamento </a:t>
            </a: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16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estabelecida a lista dos processos de tratamento para cada finalidade </a:t>
            </a:r>
            <a:r>
              <a:rPr lang="pt-PT" sz="2400" b="1" dirty="0">
                <a:solidFill>
                  <a:schemeClr val="accent2">
                    <a:lumMod val="75000"/>
                  </a:schemeClr>
                </a:solidFill>
              </a:rPr>
              <a:t>100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 descr="Uma imagem com Tipo de letra, Gráficos, texto, design gráfico&#10;&#10;Descrição gerada automaticamente">
            <a:extLst>
              <a:ext uri="{FF2B5EF4-FFF2-40B4-BE49-F238E27FC236}">
                <a16:creationId xmlns:a16="http://schemas.microsoft.com/office/drawing/2014/main" id="{23886F99-75D4-57CB-A4AF-1001C305D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2" y="6438435"/>
            <a:ext cx="1971923" cy="27401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FA51C4-C2ED-662B-99B7-1D3D3297E87E}"/>
              </a:ext>
            </a:extLst>
          </p:cNvPr>
          <p:cNvSpPr txBox="1"/>
          <p:nvPr/>
        </p:nvSpPr>
        <p:spPr>
          <a:xfrm>
            <a:off x="4176757" y="298171"/>
            <a:ext cx="4574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O PROJETO RGPD NA FCT</a:t>
            </a:r>
            <a:endParaRPr lang="pt-PT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Jornadas2023-Template-Final.potx" id="{7C149260-2F3F-44DC-90D6-CD72EE88A501}" vid="{D8C4155B-A183-49DB-B0C3-9676005DCF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C2E3EFE22F164899DF720354BF68B6" ma:contentTypeVersion="2" ma:contentTypeDescription="Criar um novo documento." ma:contentTypeScope="" ma:versionID="6f9b5460a27fc5360cdac6d92e4b15a4">
  <xsd:schema xmlns:xsd="http://www.w3.org/2001/XMLSchema" xmlns:xs="http://www.w3.org/2001/XMLSchema" xmlns:p="http://schemas.microsoft.com/office/2006/metadata/properties" xmlns:ns2="5aeaa53b-5204-4257-99cc-0e8f073602db" targetNamespace="http://schemas.microsoft.com/office/2006/metadata/properties" ma:root="true" ma:fieldsID="1064e91b1bfc95a8a03c1afa260f44b4" ns2:_="">
    <xsd:import namespace="5aeaa53b-5204-4257-99cc-0e8f073602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aa53b-5204-4257-99cc-0e8f07360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82530A-0C44-453E-8568-572F8D85DA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A0530-9787-4CB7-A80D-43F0927BD7BE}"/>
</file>

<file path=customXml/itemProps3.xml><?xml version="1.0" encoding="utf-8"?>
<ds:datastoreItem xmlns:ds="http://schemas.openxmlformats.org/officeDocument/2006/customXml" ds:itemID="{13AE1529-ED1A-4290-95E7-8581950155DD}">
  <ds:schemaRefs>
    <ds:schemaRef ds:uri="http://schemas.microsoft.com/office/2006/metadata/properties"/>
    <ds:schemaRef ds:uri="http://schemas.microsoft.com/office/infopath/2007/PartnerControls"/>
    <ds:schemaRef ds:uri="51bec05e-5738-4d08-ae30-cc59bd156365"/>
    <ds:schemaRef ds:uri="a2ae554e-2674-4ff1-877c-7eb1898966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</Template>
  <TotalTime>471</TotalTime>
  <Words>976</Words>
  <Application>Microsoft Office PowerPoint</Application>
  <PresentationFormat>Ecrã Panorâmico</PresentationFormat>
  <Paragraphs>188</Paragraphs>
  <Slides>28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1" baseType="lpstr">
      <vt:lpstr>Arial</vt:lpstr>
      <vt:lpstr>Verdana</vt:lpstr>
      <vt:lpstr>Tema do Office</vt:lpstr>
      <vt:lpstr>O PROJETO RGPD NA FCT   </vt:lpstr>
      <vt:lpstr>O PROJETO RGPD NA FCT </vt:lpstr>
      <vt:lpstr>PLANO DE AÇÃO PARA A ADMINISTRAÇÃO PÚBLICA </vt:lpstr>
      <vt:lpstr>Plano de ação para a administração pública </vt:lpstr>
      <vt:lpstr>DESIGNAR o encarregado de proteção de dados (EPD) </vt:lpstr>
      <vt:lpstr>DESIGNAR o encarregado de proteção de dados (EPD) </vt:lpstr>
      <vt:lpstr>DESIGNAR o encarregado de proteção de dados (EPD) </vt:lpstr>
      <vt:lpstr>  DESIGNAR o encarregado de proteção de dados (EPD) </vt:lpstr>
      <vt:lpstr>MAPEAR os dados objeto de tratamento </vt:lpstr>
      <vt:lpstr>MAPEAR os dados objeto de tratamento </vt:lpstr>
      <vt:lpstr> FINALIDADES DE TRATAMENTOS DE DADOS PESSOAIS NA FCT</vt:lpstr>
      <vt:lpstr>PRIORIZAR as ações a desenvolver </vt:lpstr>
      <vt:lpstr>ORGANIZAR os processos internos </vt:lpstr>
      <vt:lpstr>DOCUMENTAR a conformidade com o RGPD</vt:lpstr>
      <vt:lpstr> Políticas de Proteção de Dados, Protocolos e Procedimentos </vt:lpstr>
      <vt:lpstr> Políticas de Proteção de Dados, Protocolos e Procedimentos </vt:lpstr>
      <vt:lpstr> Registo de atividades de tratamento – Portal RGPD Educação e Ciência </vt:lpstr>
      <vt:lpstr>PORTAL RGPD – EDUCAÇÃO E CIÊNCIA </vt:lpstr>
      <vt:lpstr>PORTAL RGPD – EDUCAÇÃO E CIÊNCIA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DEBATE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Esmeralda Azul</dc:creator>
  <cp:lastModifiedBy>Margarida Vaz</cp:lastModifiedBy>
  <cp:revision>37</cp:revision>
  <dcterms:created xsi:type="dcterms:W3CDTF">2023-06-27T09:16:27Z</dcterms:created>
  <dcterms:modified xsi:type="dcterms:W3CDTF">2023-06-29T06:50:26Z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0x010100CAC2E3EFE22F164899DF720354BF68B6</vt:lpwstr>
  </property>
</Properties>
</file>