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18"/>
  </p:handoutMasterIdLst>
  <p:sldIdLst>
    <p:sldId id="256" r:id="rId5"/>
    <p:sldId id="257" r:id="rId6"/>
    <p:sldId id="258" r:id="rId7"/>
    <p:sldId id="259" r:id="rId8"/>
    <p:sldId id="264" r:id="rId9"/>
    <p:sldId id="270" r:id="rId10"/>
    <p:sldId id="267" r:id="rId11"/>
    <p:sldId id="268" r:id="rId12"/>
    <p:sldId id="269" r:id="rId13"/>
    <p:sldId id="271" r:id="rId14"/>
    <p:sldId id="273" r:id="rId15"/>
    <p:sldId id="272" r:id="rId16"/>
    <p:sldId id="266" r:id="rId17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A8B5"/>
    <a:srgbClr val="E5F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306" y="13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121" d="100"/>
          <a:sy n="121" d="100"/>
        </p:scale>
        <p:origin x="502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>
            <a:extLst>
              <a:ext uri="{FF2B5EF4-FFF2-40B4-BE49-F238E27FC236}">
                <a16:creationId xmlns:a16="http://schemas.microsoft.com/office/drawing/2014/main" id="{0DE81700-F899-CB06-A906-3A171504737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5D83D052-0DC0-E453-65E3-11BDA0EA8A9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E17AE-2E21-4D00-9529-5369CB74A68E}" type="datetimeFigureOut">
              <a:rPr lang="pt-PT" smtClean="0"/>
              <a:t>12-04-2024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AF7F27E8-D74D-7C05-4000-6D994129BE5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0CCF4983-AA1F-60DB-6AE6-EA2F48293F0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312AC7-7C06-47AA-B005-C1CE785CE4E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096313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sv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svg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Layout para CA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3FC04EFB-E53A-4756-8C34-B39C6952CC19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B6AB820-28E8-664B-6DCF-5AEB076036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1319" y="1433384"/>
            <a:ext cx="6498281" cy="2693774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pt-PT"/>
              <a:t>Clique para editar o estilo de título do Modelo Global</a:t>
            </a:r>
            <a:endParaRPr lang="pt-PT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37D433-7CF8-1FF0-A89B-E7EB124EB4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1319" y="4193059"/>
            <a:ext cx="6498281" cy="1046206"/>
          </a:xfrm>
        </p:spPr>
        <p:txBody>
          <a:bodyPr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251414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ara Capa / Separad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white background with many colorful symbols&#10;&#10;Description automatically generated with medium confidence">
            <a:extLst>
              <a:ext uri="{FF2B5EF4-FFF2-40B4-BE49-F238E27FC236}">
                <a16:creationId xmlns:a16="http://schemas.microsoft.com/office/drawing/2014/main" id="{2AB6D4C3-0667-39E0-07FD-83D6D3570092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B6AB820-28E8-664B-6DCF-5AEB076036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1319" y="1480750"/>
            <a:ext cx="11273481" cy="194825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pt-PT"/>
              <a:t>Clique para editar o estilo de título do Modelo Global</a:t>
            </a:r>
            <a:endParaRPr lang="pt-PT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37D433-7CF8-1FF0-A89B-E7EB124EB4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1319" y="3558058"/>
            <a:ext cx="11273481" cy="1351691"/>
          </a:xfrm>
        </p:spPr>
        <p:txBody>
          <a:bodyPr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  <a:endParaRPr lang="pt-PT" dirty="0"/>
          </a:p>
        </p:txBody>
      </p:sp>
      <p:pic>
        <p:nvPicPr>
          <p:cNvPr id="4" name="Gráfico 3">
            <a:extLst>
              <a:ext uri="{FF2B5EF4-FFF2-40B4-BE49-F238E27FC236}">
                <a16:creationId xmlns:a16="http://schemas.microsoft.com/office/drawing/2014/main" id="{278461A8-9CD4-E4F8-F2A8-2835CD7FE44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r="20717"/>
          <a:stretch/>
        </p:blipFill>
        <p:spPr>
          <a:xfrm>
            <a:off x="10210800" y="254807"/>
            <a:ext cx="1981200" cy="576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0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údoLayout para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close-up of a flag&#10;&#10;Description automatically generated">
            <a:extLst>
              <a:ext uri="{FF2B5EF4-FFF2-40B4-BE49-F238E27FC236}">
                <a16:creationId xmlns:a16="http://schemas.microsoft.com/office/drawing/2014/main" id="{3CB88302-8720-6C2A-3697-5089DC20DC1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4D2C8C0-AB99-415C-51B2-E90DCCAA816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95300" y="1825625"/>
            <a:ext cx="11177716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110009DF-0007-FF55-FA7D-BBB0189B5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345989"/>
            <a:ext cx="10139748" cy="1325563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pt-PT"/>
              <a:t>Clique para editar o estilo de título do Modelo Global</a:t>
            </a:r>
            <a:endParaRPr lang="pt-PT" dirty="0"/>
          </a:p>
        </p:txBody>
      </p:sp>
      <p:pic>
        <p:nvPicPr>
          <p:cNvPr id="2" name="Gráfico 1">
            <a:extLst>
              <a:ext uri="{FF2B5EF4-FFF2-40B4-BE49-F238E27FC236}">
                <a16:creationId xmlns:a16="http://schemas.microsoft.com/office/drawing/2014/main" id="{AF4D06F3-AD5B-29B3-6AE9-C79810A15EA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r="21480"/>
          <a:stretch/>
        </p:blipFill>
        <p:spPr>
          <a:xfrm>
            <a:off x="10938650" y="645181"/>
            <a:ext cx="1241393" cy="364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298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ara Conteúdo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-up of a flag&#10;&#10;Description automatically generated">
            <a:extLst>
              <a:ext uri="{FF2B5EF4-FFF2-40B4-BE49-F238E27FC236}">
                <a16:creationId xmlns:a16="http://schemas.microsoft.com/office/drawing/2014/main" id="{1ED03876-F61F-EE93-8238-FA2A6DE2C4D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728E26-2E30-A324-3D65-39107D4211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5300" y="1812325"/>
            <a:ext cx="5524500" cy="4349578"/>
          </a:xfrm>
        </p:spPr>
        <p:txBody>
          <a:bodyPr/>
          <a:lstStyle>
            <a:lvl1pPr>
              <a:buSzPct val="80000"/>
              <a:defRPr/>
            </a:lvl1pPr>
            <a:lvl2pPr>
              <a:buSzPct val="80000"/>
              <a:defRPr/>
            </a:lvl2pPr>
            <a:lvl3pPr>
              <a:buSzPct val="80000"/>
              <a:defRPr/>
            </a:lvl3pPr>
            <a:lvl4pPr>
              <a:buSzPct val="80000"/>
              <a:defRPr/>
            </a:lvl4pPr>
            <a:lvl5pPr>
              <a:buSzPct val="80000"/>
              <a:defRPr/>
            </a:lvl5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PT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7633C0-B059-B2A4-9BC5-D859C6AE77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12325"/>
            <a:ext cx="5524500" cy="4349578"/>
          </a:xfrm>
        </p:spPr>
        <p:txBody>
          <a:bodyPr/>
          <a:lstStyle>
            <a:lvl1pPr>
              <a:buSzPct val="80000"/>
              <a:defRPr/>
            </a:lvl1pPr>
            <a:lvl2pPr>
              <a:buSzPct val="80000"/>
              <a:defRPr/>
            </a:lvl2pPr>
            <a:lvl3pPr>
              <a:buSzPct val="80000"/>
              <a:defRPr/>
            </a:lvl3pPr>
            <a:lvl4pPr>
              <a:buSzPct val="80000"/>
              <a:defRPr/>
            </a:lvl4pPr>
            <a:lvl5pPr>
              <a:buSzPct val="80000"/>
              <a:defRPr/>
            </a:lvl5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PT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52BD4370-70BD-15DB-137A-CFAD7F95A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345989"/>
            <a:ext cx="10139748" cy="1325563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pt-PT"/>
              <a:t>Clique para editar o estilo de título do Modelo Global</a:t>
            </a:r>
            <a:endParaRPr lang="pt-PT" dirty="0"/>
          </a:p>
        </p:txBody>
      </p:sp>
      <p:pic>
        <p:nvPicPr>
          <p:cNvPr id="5" name="Gráfico 4">
            <a:extLst>
              <a:ext uri="{FF2B5EF4-FFF2-40B4-BE49-F238E27FC236}">
                <a16:creationId xmlns:a16="http://schemas.microsoft.com/office/drawing/2014/main" id="{348F6EEF-7824-5367-175A-9A5A655C10A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r="21480"/>
          <a:stretch/>
        </p:blipFill>
        <p:spPr>
          <a:xfrm>
            <a:off x="10938650" y="645181"/>
            <a:ext cx="1241393" cy="364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413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ara Conteúdo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flag&#10;&#10;Description automatically generated">
            <a:extLst>
              <a:ext uri="{FF2B5EF4-FFF2-40B4-BE49-F238E27FC236}">
                <a16:creationId xmlns:a16="http://schemas.microsoft.com/office/drawing/2014/main" id="{3E558CBD-05A2-73E6-EAE8-95B167349F2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55C5DE2D-CC48-8C80-B71A-86F7382A71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5300" y="1681163"/>
            <a:ext cx="55022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C54FC264-FBEA-7F60-230E-081854E580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5300" y="2514686"/>
            <a:ext cx="5502275" cy="3674976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46643AC9-C614-A5FF-76C9-88DF92EFAF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5245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18E9D5B7-CED7-71B9-8303-CB38381BB4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14685"/>
            <a:ext cx="5524499" cy="3674977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7A109284-B82B-615B-D2C1-FCF9DC5D8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345989"/>
            <a:ext cx="10139748" cy="1325563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pt-PT"/>
              <a:t>Clique para editar o estilo de título do Modelo Global</a:t>
            </a:r>
            <a:endParaRPr lang="pt-PT" dirty="0"/>
          </a:p>
        </p:txBody>
      </p:sp>
      <p:pic>
        <p:nvPicPr>
          <p:cNvPr id="2" name="Gráfico 1">
            <a:extLst>
              <a:ext uri="{FF2B5EF4-FFF2-40B4-BE49-F238E27FC236}">
                <a16:creationId xmlns:a16="http://schemas.microsoft.com/office/drawing/2014/main" id="{224C20C8-8A8F-1C6F-0318-02B520CD32C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r="21480"/>
          <a:stretch/>
        </p:blipFill>
        <p:spPr>
          <a:xfrm>
            <a:off x="10938650" y="645181"/>
            <a:ext cx="1241393" cy="364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499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ara Conteúdo-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white background with black dots&#10;&#10;Description automatically generated">
            <a:extLst>
              <a:ext uri="{FF2B5EF4-FFF2-40B4-BE49-F238E27FC236}">
                <a16:creationId xmlns:a16="http://schemas.microsoft.com/office/drawing/2014/main" id="{51A2B87D-7BC5-F30E-7F91-77FF23993BC9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009D112-45DE-00AC-EB66-AB71F70BBB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5300" y="1812325"/>
            <a:ext cx="5524500" cy="4699686"/>
          </a:xfrm>
        </p:spPr>
        <p:txBody>
          <a:bodyPr/>
          <a:lstStyle>
            <a:lvl1pPr>
              <a:buSzPct val="80000"/>
              <a:defRPr/>
            </a:lvl1pPr>
            <a:lvl2pPr>
              <a:buSzPct val="80000"/>
              <a:defRPr/>
            </a:lvl2pPr>
            <a:lvl3pPr>
              <a:buSzPct val="80000"/>
              <a:defRPr/>
            </a:lvl3pPr>
            <a:lvl4pPr>
              <a:buSzPct val="80000"/>
              <a:defRPr/>
            </a:lvl4pPr>
            <a:lvl5pPr>
              <a:buSzPct val="80000"/>
              <a:defRPr/>
            </a:lvl5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PT" dirty="0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1CA7816D-9913-0C5D-97C5-F33BE320C8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12325"/>
            <a:ext cx="5524500" cy="4699686"/>
          </a:xfrm>
        </p:spPr>
        <p:txBody>
          <a:bodyPr/>
          <a:lstStyle>
            <a:lvl1pPr>
              <a:buSzPct val="80000"/>
              <a:defRPr/>
            </a:lvl1pPr>
            <a:lvl2pPr>
              <a:buSzPct val="80000"/>
              <a:defRPr/>
            </a:lvl2pPr>
            <a:lvl3pPr>
              <a:buSzPct val="80000"/>
              <a:defRPr/>
            </a:lvl3pPr>
            <a:lvl4pPr>
              <a:buSzPct val="80000"/>
              <a:defRPr/>
            </a:lvl4pPr>
            <a:lvl5pPr>
              <a:buSzPct val="80000"/>
              <a:defRPr/>
            </a:lvl5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PT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CE220248-98B7-6527-8D92-A4B61AF17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345989"/>
            <a:ext cx="10139748" cy="1325563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pt-PT"/>
              <a:t>Clique para editar o estilo de título do Modelo Global</a:t>
            </a:r>
            <a:endParaRPr lang="pt-PT" dirty="0"/>
          </a:p>
        </p:txBody>
      </p:sp>
      <p:pic>
        <p:nvPicPr>
          <p:cNvPr id="2" name="Gráfico 1">
            <a:extLst>
              <a:ext uri="{FF2B5EF4-FFF2-40B4-BE49-F238E27FC236}">
                <a16:creationId xmlns:a16="http://schemas.microsoft.com/office/drawing/2014/main" id="{37F0F9AC-1292-9D8D-7D36-0A9993C187B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r="21480"/>
          <a:stretch/>
        </p:blipFill>
        <p:spPr>
          <a:xfrm>
            <a:off x="10938650" y="645181"/>
            <a:ext cx="1241393" cy="364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788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ara Conteúdo-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-up of a flag&#10;&#10;Description automatically generated">
            <a:extLst>
              <a:ext uri="{FF2B5EF4-FFF2-40B4-BE49-F238E27FC236}">
                <a16:creationId xmlns:a16="http://schemas.microsoft.com/office/drawing/2014/main" id="{25010462-F31C-C207-AA6F-EEA620969F2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D2507-4D74-B973-320D-DCBCDF2531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5300" y="1787611"/>
            <a:ext cx="5524500" cy="4415481"/>
          </a:xfrm>
        </p:spPr>
        <p:txBody>
          <a:bodyPr/>
          <a:lstStyle>
            <a:lvl1pPr>
              <a:buSzPct val="80000"/>
              <a:defRPr/>
            </a:lvl1pPr>
            <a:lvl2pPr>
              <a:buSzPct val="80000"/>
              <a:defRPr/>
            </a:lvl2pPr>
            <a:lvl3pPr>
              <a:buSzPct val="80000"/>
              <a:defRPr/>
            </a:lvl3pPr>
            <a:lvl4pPr>
              <a:buSzPct val="80000"/>
              <a:defRPr/>
            </a:lvl4pPr>
            <a:lvl5pPr>
              <a:buSzPct val="80000"/>
              <a:defRPr/>
            </a:lvl5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PT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0E5166-DAB0-D331-2CD0-158CAC46E0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787611"/>
            <a:ext cx="5524500" cy="4415481"/>
          </a:xfrm>
        </p:spPr>
        <p:txBody>
          <a:bodyPr/>
          <a:lstStyle>
            <a:lvl1pPr>
              <a:buSzPct val="80000"/>
              <a:defRPr/>
            </a:lvl1pPr>
            <a:lvl2pPr>
              <a:buSzPct val="80000"/>
              <a:defRPr/>
            </a:lvl2pPr>
            <a:lvl3pPr>
              <a:buSzPct val="80000"/>
              <a:defRPr/>
            </a:lvl3pPr>
            <a:lvl4pPr>
              <a:buSzPct val="80000"/>
              <a:defRPr/>
            </a:lvl4pPr>
            <a:lvl5pPr>
              <a:buSzPct val="80000"/>
              <a:defRPr/>
            </a:lvl5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PT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78895A09-FD9C-FCCF-AA84-EDA6415F2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345989"/>
            <a:ext cx="11201400" cy="1325563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pt-PT"/>
              <a:t>Clique para editar o estilo de título do Modelo Global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973609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ayout para Printscree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6554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BED731-5FC6-0BA8-20C7-8C131CBAF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2F8AE7-B03A-C77B-8AD3-7DC318BE13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921225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2" r:id="rId4"/>
    <p:sldLayoutId id="2147483661" r:id="rId5"/>
    <p:sldLayoutId id="2147483659" r:id="rId6"/>
    <p:sldLayoutId id="2147483662" r:id="rId7"/>
    <p:sldLayoutId id="2147483660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fbrito@ualg.pt" TargetMode="External"/><Relationship Id="rId2" Type="http://schemas.openxmlformats.org/officeDocument/2006/relationships/hyperlink" Target="mailto:lrodrig@ualg.pt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afbrito@ualg.pt" TargetMode="External"/><Relationship Id="rId2" Type="http://schemas.openxmlformats.org/officeDocument/2006/relationships/hyperlink" Target="mailto:lrodrig@ualg.pt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geant.org/display/H2eduroam/radsecproxy-addon" TargetMode="External"/><Relationship Id="rId2" Type="http://schemas.openxmlformats.org/officeDocument/2006/relationships/hyperlink" Target="https://share.fccn.pt/sites/eduroam/radsec/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duroam.org/support/edupki-eduroam-ra/" TargetMode="External"/><Relationship Id="rId2" Type="http://schemas.openxmlformats.org/officeDocument/2006/relationships/hyperlink" Target="https://wiki.geant.org/display/H2eduroam/radsec+certificates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hyperlink" Target="mailto:edupki-ra@eduroam.org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D367418-F800-651F-4749-E5177A99D1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1319" y="1433384"/>
            <a:ext cx="6498281" cy="1491524"/>
          </a:xfrm>
        </p:spPr>
        <p:txBody>
          <a:bodyPr/>
          <a:lstStyle/>
          <a:p>
            <a:r>
              <a:rPr lang="pt-PT" dirty="0"/>
              <a:t>Implementação do </a:t>
            </a:r>
            <a:r>
              <a:rPr lang="pt-PT" dirty="0" err="1"/>
              <a:t>Radsec</a:t>
            </a:r>
            <a:r>
              <a:rPr lang="pt-PT" dirty="0"/>
              <a:t> na UAlg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081F9EC6-4C2E-2841-5B94-60BA122BEA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9934" y="3429000"/>
            <a:ext cx="6498281" cy="1377462"/>
          </a:xfrm>
        </p:spPr>
        <p:txBody>
          <a:bodyPr>
            <a:normAutofit/>
          </a:bodyPr>
          <a:lstStyle/>
          <a:p>
            <a:r>
              <a:rPr lang="pt-PT" dirty="0"/>
              <a:t>Luís Pisco - </a:t>
            </a:r>
            <a:r>
              <a:rPr lang="pt-PT" dirty="0">
                <a:hlinkClick r:id="rId2"/>
              </a:rPr>
              <a:t>lrodrig@ualg.pt</a:t>
            </a:r>
            <a:endParaRPr lang="pt-PT" dirty="0"/>
          </a:p>
          <a:p>
            <a:r>
              <a:rPr lang="pt-PT" dirty="0"/>
              <a:t>André Brito - </a:t>
            </a:r>
            <a:r>
              <a:rPr lang="pt-PT" dirty="0">
                <a:hlinkClick r:id="rId3"/>
              </a:rPr>
              <a:t>afbrito@ualg.pt</a:t>
            </a:r>
            <a:endParaRPr lang="pt-PT" dirty="0"/>
          </a:p>
          <a:p>
            <a:r>
              <a:rPr lang="pt-PT" dirty="0"/>
              <a:t>Madeira 2024-04-16</a:t>
            </a:r>
          </a:p>
          <a:p>
            <a:endParaRPr lang="pt-PT" dirty="0"/>
          </a:p>
          <a:p>
            <a:endParaRPr lang="pt-PT" dirty="0"/>
          </a:p>
        </p:txBody>
      </p:sp>
      <p:pic>
        <p:nvPicPr>
          <p:cNvPr id="7" name="Gráfico 6">
            <a:extLst>
              <a:ext uri="{FF2B5EF4-FFF2-40B4-BE49-F238E27FC236}">
                <a16:creationId xmlns:a16="http://schemas.microsoft.com/office/drawing/2014/main" id="{D534CAF9-8853-B244-FEE7-5BFA8A9DF65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807556" y="456023"/>
            <a:ext cx="3055104" cy="705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252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2F82DC9-C60E-97F2-8C03-D1159BA54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231" y="79924"/>
            <a:ext cx="10139748" cy="718806"/>
          </a:xfrm>
        </p:spPr>
        <p:txBody>
          <a:bodyPr/>
          <a:lstStyle/>
          <a:p>
            <a:r>
              <a:rPr lang="pt-PT" dirty="0"/>
              <a:t>Alguns pontos da configuração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E1EC07DC-BB8A-F340-336B-08A6C724E9C5}"/>
              </a:ext>
            </a:extLst>
          </p:cNvPr>
          <p:cNvSpPr txBox="1"/>
          <p:nvPr/>
        </p:nvSpPr>
        <p:spPr>
          <a:xfrm>
            <a:off x="308554" y="1416903"/>
            <a:ext cx="2874995" cy="39703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pt-PT" sz="1400" dirty="0" err="1">
                <a:latin typeface="Consolas" panose="020B0609020204030204" pitchFamily="49" charset="0"/>
              </a:rPr>
              <a:t>client</a:t>
            </a:r>
            <a:r>
              <a:rPr lang="pt-PT" sz="1400" dirty="0">
                <a:latin typeface="Consolas" panose="020B0609020204030204" pitchFamily="49" charset="0"/>
              </a:rPr>
              <a:t> </a:t>
            </a:r>
            <a:r>
              <a:rPr lang="pt-PT" sz="1400" dirty="0" err="1">
                <a:latin typeface="Consolas" panose="020B0609020204030204" pitchFamily="49" charset="0"/>
              </a:rPr>
              <a:t>agile</a:t>
            </a:r>
            <a:r>
              <a:rPr lang="pt-PT" sz="1400" dirty="0">
                <a:latin typeface="Consolas" panose="020B0609020204030204" pitchFamily="49" charset="0"/>
              </a:rPr>
              <a:t> {</a:t>
            </a:r>
          </a:p>
          <a:p>
            <a:r>
              <a:rPr lang="pt-PT" sz="1400" dirty="0">
                <a:latin typeface="Consolas" panose="020B0609020204030204" pitchFamily="49" charset="0"/>
              </a:rPr>
              <a:t> </a:t>
            </a:r>
            <a:r>
              <a:rPr lang="pt-PT" sz="1400" dirty="0" err="1">
                <a:latin typeface="Consolas" panose="020B0609020204030204" pitchFamily="49" charset="0"/>
              </a:rPr>
              <a:t>host</a:t>
            </a:r>
            <a:r>
              <a:rPr lang="pt-PT" sz="1400" dirty="0">
                <a:latin typeface="Consolas" panose="020B0609020204030204" pitchFamily="49" charset="0"/>
              </a:rPr>
              <a:t>     agile.ualg.pt</a:t>
            </a:r>
          </a:p>
          <a:p>
            <a:r>
              <a:rPr lang="pt-PT" sz="1400" dirty="0">
                <a:latin typeface="Consolas" panose="020B0609020204030204" pitchFamily="49" charset="0"/>
              </a:rPr>
              <a:t> </a:t>
            </a:r>
            <a:r>
              <a:rPr lang="pt-PT" sz="1400" dirty="0" err="1">
                <a:latin typeface="Consolas" panose="020B0609020204030204" pitchFamily="49" charset="0"/>
              </a:rPr>
              <a:t>type</a:t>
            </a:r>
            <a:r>
              <a:rPr lang="pt-PT" sz="1400" dirty="0">
                <a:latin typeface="Consolas" panose="020B0609020204030204" pitchFamily="49" charset="0"/>
              </a:rPr>
              <a:t>     UDP</a:t>
            </a:r>
          </a:p>
          <a:p>
            <a:r>
              <a:rPr lang="pt-PT" sz="1400" dirty="0">
                <a:latin typeface="Consolas" panose="020B0609020204030204" pitchFamily="49" charset="0"/>
              </a:rPr>
              <a:t> </a:t>
            </a:r>
            <a:r>
              <a:rPr lang="pt-PT" sz="1400" dirty="0" err="1">
                <a:latin typeface="Consolas" panose="020B0609020204030204" pitchFamily="49" charset="0"/>
              </a:rPr>
              <a:t>secret</a:t>
            </a:r>
            <a:r>
              <a:rPr lang="pt-PT" sz="1400" dirty="0">
                <a:latin typeface="Consolas" panose="020B0609020204030204" pitchFamily="49" charset="0"/>
              </a:rPr>
              <a:t>   ****************</a:t>
            </a:r>
          </a:p>
          <a:p>
            <a:r>
              <a:rPr lang="pt-PT" sz="1400" dirty="0">
                <a:latin typeface="Consolas" panose="020B0609020204030204" pitchFamily="49" charset="0"/>
              </a:rPr>
              <a:t>}</a:t>
            </a:r>
          </a:p>
          <a:p>
            <a:r>
              <a:rPr lang="pt-PT" sz="1400" dirty="0">
                <a:latin typeface="Consolas" panose="020B0609020204030204" pitchFamily="49" charset="0"/>
              </a:rPr>
              <a:t>server </a:t>
            </a:r>
            <a:r>
              <a:rPr lang="pt-PT" sz="1400" dirty="0" err="1">
                <a:latin typeface="Consolas" panose="020B0609020204030204" pitchFamily="49" charset="0"/>
              </a:rPr>
              <a:t>agile-auth</a:t>
            </a:r>
            <a:r>
              <a:rPr lang="pt-PT" sz="1400" dirty="0">
                <a:latin typeface="Consolas" panose="020B0609020204030204" pitchFamily="49" charset="0"/>
              </a:rPr>
              <a:t> {</a:t>
            </a:r>
          </a:p>
          <a:p>
            <a:r>
              <a:rPr lang="pt-PT" sz="1400" dirty="0">
                <a:latin typeface="Consolas" panose="020B0609020204030204" pitchFamily="49" charset="0"/>
              </a:rPr>
              <a:t> </a:t>
            </a:r>
            <a:r>
              <a:rPr lang="pt-PT" sz="1400" dirty="0" err="1">
                <a:latin typeface="Consolas" panose="020B0609020204030204" pitchFamily="49" charset="0"/>
              </a:rPr>
              <a:t>host</a:t>
            </a:r>
            <a:r>
              <a:rPr lang="pt-PT" sz="1400" dirty="0">
                <a:latin typeface="Consolas" panose="020B0609020204030204" pitchFamily="49" charset="0"/>
              </a:rPr>
              <a:t>     agile.ualg.pt</a:t>
            </a:r>
          </a:p>
          <a:p>
            <a:r>
              <a:rPr lang="pt-PT" sz="1400" dirty="0">
                <a:latin typeface="Consolas" panose="020B0609020204030204" pitchFamily="49" charset="0"/>
              </a:rPr>
              <a:t> </a:t>
            </a:r>
            <a:r>
              <a:rPr lang="pt-PT" sz="1400" dirty="0" err="1">
                <a:latin typeface="Consolas" panose="020B0609020204030204" pitchFamily="49" charset="0"/>
              </a:rPr>
              <a:t>type</a:t>
            </a:r>
            <a:r>
              <a:rPr lang="pt-PT" sz="1400" dirty="0">
                <a:latin typeface="Consolas" panose="020B0609020204030204" pitchFamily="49" charset="0"/>
              </a:rPr>
              <a:t>     UDP</a:t>
            </a:r>
          </a:p>
          <a:p>
            <a:r>
              <a:rPr lang="pt-PT" sz="1400" dirty="0">
                <a:latin typeface="Consolas" panose="020B0609020204030204" pitchFamily="49" charset="0"/>
              </a:rPr>
              <a:t> </a:t>
            </a:r>
            <a:r>
              <a:rPr lang="pt-PT" sz="1400" dirty="0" err="1">
                <a:latin typeface="Consolas" panose="020B0609020204030204" pitchFamily="49" charset="0"/>
              </a:rPr>
              <a:t>port</a:t>
            </a:r>
            <a:r>
              <a:rPr lang="pt-PT" sz="1400" dirty="0">
                <a:latin typeface="Consolas" panose="020B0609020204030204" pitchFamily="49" charset="0"/>
              </a:rPr>
              <a:t>     1812</a:t>
            </a:r>
          </a:p>
          <a:p>
            <a:r>
              <a:rPr lang="pt-PT" sz="1400" dirty="0">
                <a:latin typeface="Consolas" panose="020B0609020204030204" pitchFamily="49" charset="0"/>
              </a:rPr>
              <a:t> </a:t>
            </a:r>
            <a:r>
              <a:rPr lang="pt-PT" sz="1400" dirty="0" err="1">
                <a:latin typeface="Consolas" panose="020B0609020204030204" pitchFamily="49" charset="0"/>
              </a:rPr>
              <a:t>secret</a:t>
            </a:r>
            <a:r>
              <a:rPr lang="pt-PT" sz="1400" dirty="0">
                <a:latin typeface="Consolas" panose="020B0609020204030204" pitchFamily="49" charset="0"/>
              </a:rPr>
              <a:t>   ***********</a:t>
            </a:r>
          </a:p>
          <a:p>
            <a:r>
              <a:rPr lang="pt-PT" sz="1400" dirty="0">
                <a:latin typeface="Consolas" panose="020B0609020204030204" pitchFamily="49" charset="0"/>
              </a:rPr>
              <a:t>}</a:t>
            </a:r>
          </a:p>
          <a:p>
            <a:r>
              <a:rPr lang="pt-PT" sz="1400" dirty="0">
                <a:latin typeface="Consolas" panose="020B0609020204030204" pitchFamily="49" charset="0"/>
              </a:rPr>
              <a:t>server </a:t>
            </a:r>
            <a:r>
              <a:rPr lang="pt-PT" sz="1400" dirty="0" err="1">
                <a:latin typeface="Consolas" panose="020B0609020204030204" pitchFamily="49" charset="0"/>
              </a:rPr>
              <a:t>agile-acct</a:t>
            </a:r>
            <a:r>
              <a:rPr lang="pt-PT" sz="1400" dirty="0">
                <a:latin typeface="Consolas" panose="020B0609020204030204" pitchFamily="49" charset="0"/>
              </a:rPr>
              <a:t> {</a:t>
            </a:r>
          </a:p>
          <a:p>
            <a:r>
              <a:rPr lang="pt-PT" sz="1400" dirty="0">
                <a:latin typeface="Consolas" panose="020B0609020204030204" pitchFamily="49" charset="0"/>
              </a:rPr>
              <a:t> </a:t>
            </a:r>
            <a:r>
              <a:rPr lang="pt-PT" sz="1400" dirty="0" err="1">
                <a:latin typeface="Consolas" panose="020B0609020204030204" pitchFamily="49" charset="0"/>
              </a:rPr>
              <a:t>host</a:t>
            </a:r>
            <a:r>
              <a:rPr lang="pt-PT" sz="1400" dirty="0">
                <a:latin typeface="Consolas" panose="020B0609020204030204" pitchFamily="49" charset="0"/>
              </a:rPr>
              <a:t>     agile.ualg.pt</a:t>
            </a:r>
          </a:p>
          <a:p>
            <a:r>
              <a:rPr lang="pt-PT" sz="1400" dirty="0">
                <a:latin typeface="Consolas" panose="020B0609020204030204" pitchFamily="49" charset="0"/>
              </a:rPr>
              <a:t> </a:t>
            </a:r>
            <a:r>
              <a:rPr lang="pt-PT" sz="1400" dirty="0" err="1">
                <a:latin typeface="Consolas" panose="020B0609020204030204" pitchFamily="49" charset="0"/>
              </a:rPr>
              <a:t>type</a:t>
            </a:r>
            <a:r>
              <a:rPr lang="pt-PT" sz="1400" dirty="0">
                <a:latin typeface="Consolas" panose="020B0609020204030204" pitchFamily="49" charset="0"/>
              </a:rPr>
              <a:t>     UDP</a:t>
            </a:r>
          </a:p>
          <a:p>
            <a:r>
              <a:rPr lang="pt-PT" sz="1400" dirty="0">
                <a:latin typeface="Consolas" panose="020B0609020204030204" pitchFamily="49" charset="0"/>
              </a:rPr>
              <a:t> </a:t>
            </a:r>
            <a:r>
              <a:rPr lang="pt-PT" sz="1400" dirty="0" err="1">
                <a:latin typeface="Consolas" panose="020B0609020204030204" pitchFamily="49" charset="0"/>
              </a:rPr>
              <a:t>port</a:t>
            </a:r>
            <a:r>
              <a:rPr lang="pt-PT" sz="1400" dirty="0">
                <a:latin typeface="Consolas" panose="020B0609020204030204" pitchFamily="49" charset="0"/>
              </a:rPr>
              <a:t>     1813</a:t>
            </a:r>
          </a:p>
          <a:p>
            <a:r>
              <a:rPr lang="pt-PT" sz="1400" dirty="0">
                <a:latin typeface="Consolas" panose="020B0609020204030204" pitchFamily="49" charset="0"/>
              </a:rPr>
              <a:t> </a:t>
            </a:r>
            <a:r>
              <a:rPr lang="pt-PT" sz="1400" dirty="0" err="1">
                <a:latin typeface="Consolas" panose="020B0609020204030204" pitchFamily="49" charset="0"/>
              </a:rPr>
              <a:t>secret</a:t>
            </a:r>
            <a:r>
              <a:rPr lang="pt-PT" sz="1400" dirty="0">
                <a:latin typeface="Consolas" panose="020B0609020204030204" pitchFamily="49" charset="0"/>
              </a:rPr>
              <a:t>   ****************</a:t>
            </a:r>
          </a:p>
          <a:p>
            <a:r>
              <a:rPr lang="pt-PT" sz="1400" dirty="0">
                <a:latin typeface="Consolas" panose="020B0609020204030204" pitchFamily="49" charset="0"/>
              </a:rPr>
              <a:t> </a:t>
            </a:r>
            <a:r>
              <a:rPr lang="pt-PT" sz="1400" dirty="0" err="1">
                <a:latin typeface="Consolas" panose="020B0609020204030204" pitchFamily="49" charset="0"/>
              </a:rPr>
              <a:t>statusserver</a:t>
            </a:r>
            <a:r>
              <a:rPr lang="pt-PT" sz="1400" dirty="0">
                <a:latin typeface="Consolas" panose="020B0609020204030204" pitchFamily="49" charset="0"/>
              </a:rPr>
              <a:t>  </a:t>
            </a:r>
            <a:r>
              <a:rPr lang="pt-PT" sz="1400" dirty="0" err="1">
                <a:latin typeface="Consolas" panose="020B0609020204030204" pitchFamily="49" charset="0"/>
              </a:rPr>
              <a:t>off</a:t>
            </a:r>
            <a:endParaRPr lang="pt-PT" sz="1400" dirty="0">
              <a:latin typeface="Consolas" panose="020B0609020204030204" pitchFamily="49" charset="0"/>
            </a:endParaRPr>
          </a:p>
          <a:p>
            <a:r>
              <a:rPr lang="pt-PT" sz="14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E6C09776-6E41-7AB0-7CE3-28D53CC53658}"/>
              </a:ext>
            </a:extLst>
          </p:cNvPr>
          <p:cNvSpPr txBox="1"/>
          <p:nvPr/>
        </p:nvSpPr>
        <p:spPr>
          <a:xfrm>
            <a:off x="3461415" y="1416903"/>
            <a:ext cx="3151790" cy="31085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nsolas" panose="020B0609020204030204" pitchFamily="49" charset="0"/>
              </a:rPr>
              <a:t>realm /@(.*\.|)ualg.pt$/ {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server agile-auth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</a:t>
            </a:r>
            <a:r>
              <a:rPr lang="en-US" sz="1400" dirty="0" err="1">
                <a:latin typeface="Consolas" panose="020B0609020204030204" pitchFamily="49" charset="0"/>
              </a:rPr>
              <a:t>accountingServer</a:t>
            </a:r>
            <a:r>
              <a:rPr lang="en-US" sz="1400" dirty="0">
                <a:latin typeface="Consolas" panose="020B0609020204030204" pitchFamily="49" charset="0"/>
              </a:rPr>
              <a:t> agile-acct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}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realm /ualg.pt$/ {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server agile-auth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</a:t>
            </a:r>
            <a:r>
              <a:rPr lang="en-US" sz="1400" dirty="0" err="1">
                <a:latin typeface="Consolas" panose="020B0609020204030204" pitchFamily="49" charset="0"/>
              </a:rPr>
              <a:t>accountingServer</a:t>
            </a:r>
            <a:r>
              <a:rPr lang="en-US" sz="1400" dirty="0">
                <a:latin typeface="Consolas" panose="020B0609020204030204" pitchFamily="49" charset="0"/>
              </a:rPr>
              <a:t> agile-acct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}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realm /</a:t>
            </a:r>
            <a:r>
              <a:rPr lang="en-US" sz="1400" dirty="0" err="1">
                <a:latin typeface="Consolas" panose="020B0609020204030204" pitchFamily="49" charset="0"/>
              </a:rPr>
              <a:t>ualg</a:t>
            </a:r>
            <a:r>
              <a:rPr lang="en-US" sz="1400" dirty="0">
                <a:latin typeface="Consolas" panose="020B0609020204030204" pitchFamily="49" charset="0"/>
              </a:rPr>
              <a:t>.+$/ {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</a:t>
            </a:r>
            <a:r>
              <a:rPr lang="en-US" sz="1400" dirty="0" err="1">
                <a:latin typeface="Consolas" panose="020B0609020204030204" pitchFamily="49" charset="0"/>
              </a:rPr>
              <a:t>replymessage</a:t>
            </a:r>
            <a:r>
              <a:rPr lang="en-US" sz="1400" dirty="0">
                <a:latin typeface="Consolas" panose="020B0609020204030204" pitchFamily="49" charset="0"/>
              </a:rPr>
              <a:t> "Misconfigured…"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}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realm /^$/ {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</a:t>
            </a:r>
            <a:r>
              <a:rPr lang="en-US" sz="1400" dirty="0" err="1">
                <a:latin typeface="Consolas" panose="020B0609020204030204" pitchFamily="49" charset="0"/>
              </a:rPr>
              <a:t>replymessage</a:t>
            </a:r>
            <a:r>
              <a:rPr lang="en-US" sz="1400" dirty="0">
                <a:latin typeface="Consolas" panose="020B0609020204030204" pitchFamily="49" charset="0"/>
              </a:rPr>
              <a:t> "Misconfigured…“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C565D4FE-EC3C-8E6D-5277-E62FB045A2F0}"/>
              </a:ext>
            </a:extLst>
          </p:cNvPr>
          <p:cNvSpPr txBox="1"/>
          <p:nvPr/>
        </p:nvSpPr>
        <p:spPr>
          <a:xfrm>
            <a:off x="6891071" y="1416903"/>
            <a:ext cx="5076497" cy="22467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nsolas" panose="020B0609020204030204" pitchFamily="49" charset="0"/>
              </a:rPr>
              <a:t>realm * {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 server dynamic-server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 </a:t>
            </a:r>
            <a:r>
              <a:rPr lang="en-US" sz="1400" dirty="0" err="1">
                <a:latin typeface="Consolas" panose="020B0609020204030204" pitchFamily="49" charset="0"/>
              </a:rPr>
              <a:t>accountingServer</a:t>
            </a:r>
            <a:r>
              <a:rPr lang="en-US" sz="1400" dirty="0">
                <a:latin typeface="Consolas" panose="020B0609020204030204" pitchFamily="49" charset="0"/>
              </a:rPr>
              <a:t> dynamic-server</a:t>
            </a:r>
          </a:p>
          <a:p>
            <a:endParaRPr lang="en-US" sz="1400" dirty="0">
              <a:latin typeface="Consolas" panose="020B0609020204030204" pitchFamily="49" charset="0"/>
            </a:endParaRPr>
          </a:p>
          <a:p>
            <a:r>
              <a:rPr lang="en-US" sz="1400" dirty="0">
                <a:latin typeface="Consolas" panose="020B0609020204030204" pitchFamily="49" charset="0"/>
              </a:rPr>
              <a:t>  server radsec.fccn.pt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 </a:t>
            </a:r>
            <a:r>
              <a:rPr lang="en-US" sz="1400" dirty="0" err="1">
                <a:latin typeface="Consolas" panose="020B0609020204030204" pitchFamily="49" charset="0"/>
              </a:rPr>
              <a:t>accountingServer</a:t>
            </a:r>
            <a:r>
              <a:rPr lang="en-US" sz="1400" dirty="0">
                <a:latin typeface="Consolas" panose="020B0609020204030204" pitchFamily="49" charset="0"/>
              </a:rPr>
              <a:t> radsec.fccn.pt</a:t>
            </a:r>
          </a:p>
          <a:p>
            <a:endParaRPr lang="en-US" sz="1400" dirty="0">
              <a:latin typeface="Consolas" panose="020B0609020204030204" pitchFamily="49" charset="0"/>
            </a:endParaRPr>
          </a:p>
          <a:p>
            <a:r>
              <a:rPr lang="en-US" sz="1400" dirty="0">
                <a:latin typeface="Consolas" panose="020B0609020204030204" pitchFamily="49" charset="0"/>
              </a:rPr>
              <a:t>  server legacy-cv-radius.fccn.pt-auth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  </a:t>
            </a:r>
            <a:r>
              <a:rPr lang="en-US" sz="1400" dirty="0" err="1">
                <a:latin typeface="Consolas" panose="020B0609020204030204" pitchFamily="49" charset="0"/>
              </a:rPr>
              <a:t>accountingServer</a:t>
            </a:r>
            <a:r>
              <a:rPr lang="en-US" sz="1400" dirty="0">
                <a:latin typeface="Consolas" panose="020B0609020204030204" pitchFamily="49" charset="0"/>
              </a:rPr>
              <a:t> legacy-cv-radius.fccn.pt-acct</a:t>
            </a:r>
          </a:p>
          <a:p>
            <a:r>
              <a:rPr lang="en-US" sz="14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E06F276B-1CDF-1B35-DD89-CCA537E124F9}"/>
              </a:ext>
            </a:extLst>
          </p:cNvPr>
          <p:cNvSpPr txBox="1"/>
          <p:nvPr/>
        </p:nvSpPr>
        <p:spPr>
          <a:xfrm>
            <a:off x="3461415" y="4779377"/>
            <a:ext cx="8506153" cy="13234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pt-PT" sz="1600" dirty="0">
                <a:latin typeface="Consolas" panose="020B0609020204030204" pitchFamily="49" charset="0"/>
              </a:rPr>
              <a:t>server </a:t>
            </a:r>
            <a:r>
              <a:rPr lang="pt-PT" sz="1600" dirty="0" err="1">
                <a:latin typeface="Consolas" panose="020B0609020204030204" pitchFamily="49" charset="0"/>
              </a:rPr>
              <a:t>dynamic</a:t>
            </a:r>
            <a:r>
              <a:rPr lang="pt-PT" sz="1600" dirty="0">
                <a:latin typeface="Consolas" panose="020B0609020204030204" pitchFamily="49" charset="0"/>
              </a:rPr>
              <a:t>-server {</a:t>
            </a:r>
          </a:p>
          <a:p>
            <a:r>
              <a:rPr lang="pt-PT" sz="1600" dirty="0">
                <a:latin typeface="Consolas" panose="020B0609020204030204" pitchFamily="49" charset="0"/>
              </a:rPr>
              <a:t> </a:t>
            </a:r>
            <a:r>
              <a:rPr lang="pt-PT" sz="1600" dirty="0" err="1">
                <a:latin typeface="Consolas" panose="020B0609020204030204" pitchFamily="49" charset="0"/>
              </a:rPr>
              <a:t>type</a:t>
            </a:r>
            <a:r>
              <a:rPr lang="pt-PT" sz="1600" dirty="0">
                <a:latin typeface="Consolas" panose="020B0609020204030204" pitchFamily="49" charset="0"/>
              </a:rPr>
              <a:t> </a:t>
            </a:r>
            <a:r>
              <a:rPr lang="pt-PT" sz="1600" dirty="0" err="1">
                <a:latin typeface="Consolas" panose="020B0609020204030204" pitchFamily="49" charset="0"/>
              </a:rPr>
              <a:t>tls</a:t>
            </a:r>
            <a:endParaRPr lang="pt-PT" sz="1600" dirty="0">
              <a:latin typeface="Consolas" panose="020B0609020204030204" pitchFamily="49" charset="0"/>
            </a:endParaRPr>
          </a:p>
          <a:p>
            <a:r>
              <a:rPr lang="pt-PT" sz="1600" dirty="0">
                <a:latin typeface="Consolas" panose="020B0609020204030204" pitchFamily="49" charset="0"/>
              </a:rPr>
              <a:t> </a:t>
            </a:r>
            <a:r>
              <a:rPr lang="pt-PT" sz="1600" dirty="0" err="1">
                <a:latin typeface="Consolas" panose="020B0609020204030204" pitchFamily="49" charset="0"/>
              </a:rPr>
              <a:t>secret</a:t>
            </a:r>
            <a:r>
              <a:rPr lang="pt-PT" sz="1600" dirty="0">
                <a:latin typeface="Consolas" panose="020B0609020204030204" pitchFamily="49" charset="0"/>
              </a:rPr>
              <a:t> ********</a:t>
            </a:r>
          </a:p>
          <a:p>
            <a:r>
              <a:rPr lang="pt-PT" sz="1600" dirty="0">
                <a:latin typeface="Consolas" panose="020B0609020204030204" pitchFamily="49" charset="0"/>
              </a:rPr>
              <a:t> </a:t>
            </a:r>
            <a:r>
              <a:rPr lang="pt-PT" sz="1600" dirty="0" err="1">
                <a:latin typeface="Consolas" panose="020B0609020204030204" pitchFamily="49" charset="0"/>
              </a:rPr>
              <a:t>dynamicLookupCommand</a:t>
            </a:r>
            <a:r>
              <a:rPr lang="pt-PT" sz="1600" dirty="0">
                <a:latin typeface="Consolas" panose="020B0609020204030204" pitchFamily="49" charset="0"/>
              </a:rPr>
              <a:t> /usr/share/doc/radsecproxy/examples/naptr-eduroam.sh</a:t>
            </a:r>
          </a:p>
          <a:p>
            <a:r>
              <a:rPr lang="pt-PT" sz="1600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786469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2F82DC9-C60E-97F2-8C03-D1159BA54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5738" y="435969"/>
            <a:ext cx="7662042" cy="1371179"/>
          </a:xfrm>
        </p:spPr>
        <p:txBody>
          <a:bodyPr>
            <a:normAutofit/>
          </a:bodyPr>
          <a:lstStyle/>
          <a:p>
            <a:r>
              <a:rPr lang="pt-PT" dirty="0"/>
              <a:t>Configuração do DNS para o encaminhamento dinâmico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E6C09776-6E41-7AB0-7CE3-28D53CC53658}"/>
              </a:ext>
            </a:extLst>
          </p:cNvPr>
          <p:cNvSpPr txBox="1"/>
          <p:nvPr/>
        </p:nvSpPr>
        <p:spPr>
          <a:xfrm>
            <a:off x="392823" y="1961932"/>
            <a:ext cx="11652032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ualg.pt.      43200 IN  NAPTR   100 10 "s" "</a:t>
            </a:r>
            <a:r>
              <a:rPr lang="en-US" dirty="0" err="1">
                <a:latin typeface="Consolas" panose="020B0609020204030204" pitchFamily="49" charset="0"/>
              </a:rPr>
              <a:t>x-eduroam:radius.tls</a:t>
            </a:r>
            <a:r>
              <a:rPr lang="en-US" dirty="0">
                <a:latin typeface="Consolas" panose="020B0609020204030204" pitchFamily="49" charset="0"/>
              </a:rPr>
              <a:t>" "" _radsec._tcp.ualg.pt.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AE9AAB40-CA9F-35FE-3158-66D64373CCEC}"/>
              </a:ext>
            </a:extLst>
          </p:cNvPr>
          <p:cNvSpPr txBox="1"/>
          <p:nvPr/>
        </p:nvSpPr>
        <p:spPr>
          <a:xfrm>
            <a:off x="392823" y="3628893"/>
            <a:ext cx="11652032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_radsec._tcp.ualg.pt. 43200 IN  SRV     10  0  2083 radsec.ualg.pt.</a:t>
            </a:r>
          </a:p>
        </p:txBody>
      </p:sp>
      <p:pic>
        <p:nvPicPr>
          <p:cNvPr id="14" name="Imagem 13">
            <a:extLst>
              <a:ext uri="{FF2B5EF4-FFF2-40B4-BE49-F238E27FC236}">
                <a16:creationId xmlns:a16="http://schemas.microsoft.com/office/drawing/2014/main" id="{A0747589-47CD-AD2F-7AD1-705A687D29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823" y="528565"/>
            <a:ext cx="1298254" cy="1278583"/>
          </a:xfrm>
          <a:prstGeom prst="rect">
            <a:avLst/>
          </a:prstGeom>
        </p:spPr>
      </p:pic>
      <p:sp>
        <p:nvSpPr>
          <p:cNvPr id="15" name="CaixaDeTexto 14">
            <a:extLst>
              <a:ext uri="{FF2B5EF4-FFF2-40B4-BE49-F238E27FC236}">
                <a16:creationId xmlns:a16="http://schemas.microsoft.com/office/drawing/2014/main" id="{CB470416-D938-7471-118C-1E4CB0FDC5EE}"/>
              </a:ext>
            </a:extLst>
          </p:cNvPr>
          <p:cNvSpPr txBox="1"/>
          <p:nvPr/>
        </p:nvSpPr>
        <p:spPr>
          <a:xfrm>
            <a:off x="392823" y="5070755"/>
            <a:ext cx="11652032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radsec.ualg.pt.                 IN      A       193.136.224.148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1FE69E01-FB7E-9E02-C77A-8B3A847C1BEB}"/>
              </a:ext>
            </a:extLst>
          </p:cNvPr>
          <p:cNvSpPr txBox="1"/>
          <p:nvPr/>
        </p:nvSpPr>
        <p:spPr>
          <a:xfrm>
            <a:off x="392823" y="2391985"/>
            <a:ext cx="11652032" cy="923330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QUESTION dig @dns.ualg.pt. ualg.pt. NAPTR</a:t>
            </a:r>
          </a:p>
          <a:p>
            <a:r>
              <a:rPr lang="en-US" dirty="0">
                <a:latin typeface="Consolas" panose="020B0609020204030204" pitchFamily="49" charset="0"/>
              </a:rPr>
              <a:t>ualg.pt.	43200	NAPTR	100 10 "s" "</a:t>
            </a:r>
            <a:r>
              <a:rPr lang="en-US" dirty="0" err="1">
                <a:latin typeface="Consolas" panose="020B0609020204030204" pitchFamily="49" charset="0"/>
              </a:rPr>
              <a:t>x-eduroam:radius.tls</a:t>
            </a:r>
            <a:r>
              <a:rPr lang="en-US" dirty="0">
                <a:latin typeface="Consolas" panose="020B0609020204030204" pitchFamily="49" charset="0"/>
              </a:rPr>
              <a:t>" "" _radsec._tcp.ualg.pt.</a:t>
            </a:r>
          </a:p>
          <a:p>
            <a:r>
              <a:rPr lang="en-US" dirty="0">
                <a:latin typeface="Consolas" panose="020B0609020204030204" pitchFamily="49" charset="0"/>
              </a:rPr>
              <a:t>ualg.pt.	43200	NAPTR	200 10 "s" "</a:t>
            </a:r>
            <a:r>
              <a:rPr lang="en-US" dirty="0" err="1">
                <a:latin typeface="Consolas" panose="020B0609020204030204" pitchFamily="49" charset="0"/>
              </a:rPr>
              <a:t>x-eduroam:radius.tls</a:t>
            </a:r>
            <a:r>
              <a:rPr lang="en-US" dirty="0">
                <a:latin typeface="Consolas" panose="020B0609020204030204" pitchFamily="49" charset="0"/>
              </a:rPr>
              <a:t>" "" _radsec._tcp.eduroam.pt.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BBEF8780-B105-A72F-489A-81D0F245D6B9}"/>
              </a:ext>
            </a:extLst>
          </p:cNvPr>
          <p:cNvSpPr txBox="1"/>
          <p:nvPr/>
        </p:nvSpPr>
        <p:spPr>
          <a:xfrm>
            <a:off x="392823" y="4069503"/>
            <a:ext cx="11652032" cy="646331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QUESTION _radsec._tcp.ualg.pt. IN SRV</a:t>
            </a:r>
          </a:p>
          <a:p>
            <a:r>
              <a:rPr lang="en-US" dirty="0">
                <a:latin typeface="Consolas" panose="020B0609020204030204" pitchFamily="49" charset="0"/>
              </a:rPr>
              <a:t>_radsec._tcp.ualg.pt. 21600 IN SRV 10 0 2083 radsec.ualg.pt.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44348901-99FD-8078-312A-9C977CC1A163}"/>
              </a:ext>
            </a:extLst>
          </p:cNvPr>
          <p:cNvSpPr txBox="1"/>
          <p:nvPr/>
        </p:nvSpPr>
        <p:spPr>
          <a:xfrm>
            <a:off x="392823" y="5494870"/>
            <a:ext cx="11652032" cy="646331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QUESTION radsec.ualg.pt. IN A</a:t>
            </a:r>
          </a:p>
          <a:p>
            <a:r>
              <a:rPr lang="en-US" dirty="0">
                <a:latin typeface="Consolas" panose="020B0609020204030204" pitchFamily="49" charset="0"/>
              </a:rPr>
              <a:t>radsec.ualg.pt. 3600 IN A 193.136.224.148</a:t>
            </a:r>
          </a:p>
        </p:txBody>
      </p:sp>
    </p:spTree>
    <p:extLst>
      <p:ext uri="{BB962C8B-B14F-4D97-AF65-F5344CB8AC3E}">
        <p14:creationId xmlns:p14="http://schemas.microsoft.com/office/powerpoint/2010/main" val="27869305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9A966D-42A5-7051-E901-3DE4A2964C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046" y="1812326"/>
            <a:ext cx="11063654" cy="3950800"/>
          </a:xfrm>
        </p:spPr>
        <p:txBody>
          <a:bodyPr>
            <a:normAutofit/>
          </a:bodyPr>
          <a:lstStyle/>
          <a:p>
            <a:pPr lvl="1"/>
            <a:r>
              <a:rPr lang="pt-PT" dirty="0"/>
              <a:t>Algum trabalho inicial</a:t>
            </a:r>
          </a:p>
          <a:p>
            <a:pPr lvl="1"/>
            <a:r>
              <a:rPr lang="pt-PT" dirty="0"/>
              <a:t>Alguma dificuldade com os certificados</a:t>
            </a:r>
          </a:p>
          <a:p>
            <a:pPr lvl="1"/>
            <a:r>
              <a:rPr lang="pt-PT" dirty="0"/>
              <a:t>Alguma aprendizagem do DNS</a:t>
            </a:r>
          </a:p>
          <a:p>
            <a:pPr lvl="1"/>
            <a:endParaRPr lang="pt-PT" dirty="0"/>
          </a:p>
          <a:p>
            <a:pPr lvl="1"/>
            <a:r>
              <a:rPr lang="pt-PT" dirty="0"/>
              <a:t>Mas no fim funciona como previsto</a:t>
            </a:r>
          </a:p>
          <a:p>
            <a:pPr lvl="1"/>
            <a:endParaRPr lang="pt-PT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2F82DC9-C60E-97F2-8C03-D1159BA54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345990"/>
            <a:ext cx="10139748" cy="718806"/>
          </a:xfrm>
        </p:spPr>
        <p:txBody>
          <a:bodyPr/>
          <a:lstStyle/>
          <a:p>
            <a:r>
              <a:rPr lang="pt-PT" dirty="0"/>
              <a:t>Conclusões</a:t>
            </a:r>
          </a:p>
        </p:txBody>
      </p:sp>
      <p:pic>
        <p:nvPicPr>
          <p:cNvPr id="9218" name="Picture 2" descr="Shoulder Shrug Emoji">
            <a:extLst>
              <a:ext uri="{FF2B5EF4-FFF2-40B4-BE49-F238E27FC236}">
                <a16:creationId xmlns:a16="http://schemas.microsoft.com/office/drawing/2014/main" id="{A02DEAEE-EF98-FE20-04A2-4980166047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8579" y="3066614"/>
            <a:ext cx="1721353" cy="967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68162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B4F3A36A-6627-49F3-3379-39DF95DEDEF5}"/>
              </a:ext>
            </a:extLst>
          </p:cNvPr>
          <p:cNvSpPr txBox="1">
            <a:spLocks/>
          </p:cNvSpPr>
          <p:nvPr/>
        </p:nvSpPr>
        <p:spPr>
          <a:xfrm>
            <a:off x="3635896" y="4293096"/>
            <a:ext cx="5194920" cy="720081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PT" dirty="0"/>
              <a:t>Luís Pisco - </a:t>
            </a:r>
            <a:r>
              <a:rPr lang="pt-PT" dirty="0">
                <a:hlinkClick r:id="rId2"/>
              </a:rPr>
              <a:t>lrodrig@ualg.pt</a:t>
            </a:r>
            <a:endParaRPr lang="pt-PT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pt-PT" dirty="0"/>
              <a:t>André Brito - </a:t>
            </a:r>
            <a:r>
              <a:rPr lang="pt-PT" dirty="0">
                <a:hlinkClick r:id="rId3"/>
              </a:rPr>
              <a:t>afbrito@ualg.pt</a:t>
            </a:r>
            <a:endParaRPr lang="pt-PT" dirty="0"/>
          </a:p>
          <a:p>
            <a:pPr marL="0" indent="0">
              <a:buFont typeface="Arial" panose="020B0604020202020204" pitchFamily="34" charset="0"/>
              <a:buNone/>
            </a:pPr>
            <a:endParaRPr lang="pt-PT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69B6C9DC-DA11-B944-CA20-6E2EEC936F02}"/>
              </a:ext>
            </a:extLst>
          </p:cNvPr>
          <p:cNvSpPr txBox="1"/>
          <p:nvPr/>
        </p:nvSpPr>
        <p:spPr>
          <a:xfrm>
            <a:off x="3635896" y="5013177"/>
            <a:ext cx="35691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Universidade do Algarve 289800900</a:t>
            </a:r>
          </a:p>
          <a:p>
            <a:r>
              <a:rPr lang="pt-PT" dirty="0"/>
              <a:t>Serviços de Informática 289244450</a:t>
            </a:r>
          </a:p>
          <a:p>
            <a:r>
              <a:rPr lang="pt-PT" dirty="0"/>
              <a:t>helpmail@ualg.pt</a:t>
            </a:r>
          </a:p>
        </p:txBody>
      </p:sp>
      <p:pic>
        <p:nvPicPr>
          <p:cNvPr id="18" name="Imagem 17">
            <a:extLst>
              <a:ext uri="{FF2B5EF4-FFF2-40B4-BE49-F238E27FC236}">
                <a16:creationId xmlns:a16="http://schemas.microsoft.com/office/drawing/2014/main" id="{08463A85-D750-5DB3-90BC-1885702DB0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55608" y="1717037"/>
            <a:ext cx="2810267" cy="1838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676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E9C76-F768-6F17-8F26-3CB428F75A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6842" y="953212"/>
            <a:ext cx="11273481" cy="1301258"/>
          </a:xfrm>
        </p:spPr>
        <p:txBody>
          <a:bodyPr>
            <a:normAutofit/>
          </a:bodyPr>
          <a:lstStyle/>
          <a:p>
            <a:r>
              <a:rPr lang="pt-PT" dirty="0"/>
              <a:t>Agenda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205499-5F98-59C5-0A5D-18A24055D3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1319" y="2317532"/>
            <a:ext cx="11273481" cy="315714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800" dirty="0"/>
              <a:t>Vantagens e Motivação para a implementação de </a:t>
            </a:r>
            <a:r>
              <a:rPr lang="pt-PT" sz="2800" dirty="0" err="1"/>
              <a:t>Radsec</a:t>
            </a:r>
            <a:endParaRPr lang="pt-PT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800" dirty="0"/>
              <a:t>Estrutura de </a:t>
            </a:r>
            <a:r>
              <a:rPr lang="pt-PT" sz="2800" dirty="0" err="1"/>
              <a:t>Radius</a:t>
            </a:r>
            <a:r>
              <a:rPr lang="pt-PT" sz="2800" dirty="0"/>
              <a:t> anterior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800" dirty="0"/>
              <a:t>Estrutura de </a:t>
            </a:r>
            <a:r>
              <a:rPr lang="pt-PT" sz="2800" dirty="0" err="1"/>
              <a:t>Radius</a:t>
            </a:r>
            <a:r>
              <a:rPr lang="pt-PT" sz="2800" dirty="0"/>
              <a:t> atual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800" dirty="0"/>
              <a:t>Certificados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800" dirty="0"/>
              <a:t>Configurações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800" dirty="0"/>
              <a:t>Conclusões</a:t>
            </a:r>
          </a:p>
        </p:txBody>
      </p:sp>
    </p:spTree>
    <p:extLst>
      <p:ext uri="{BB962C8B-B14F-4D97-AF65-F5344CB8AC3E}">
        <p14:creationId xmlns:p14="http://schemas.microsoft.com/office/powerpoint/2010/main" val="1122755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E0EE47B-6EC4-0982-9641-973024994D92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pt-PT" b="0" i="0" dirty="0">
                <a:solidFill>
                  <a:srgbClr val="24292E"/>
                </a:solidFill>
                <a:effectLst/>
                <a:latin typeface="Roboto" panose="02000000000000000000" pitchFamily="2" charset="0"/>
              </a:rPr>
              <a:t>TCP – Garantia de mecanismos de controlo de transmissão de dados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PT" b="0" i="0" dirty="0">
                <a:solidFill>
                  <a:srgbClr val="24292E"/>
                </a:solidFill>
                <a:effectLst/>
                <a:latin typeface="Roboto" panose="02000000000000000000" pitchFamily="2" charset="0"/>
              </a:rPr>
              <a:t>TLS – Garantia de segurança na comunicação entre servidores</a:t>
            </a:r>
          </a:p>
          <a:p>
            <a:r>
              <a:rPr lang="pt-PT" dirty="0"/>
              <a:t>Comunicação direta entre os servidores de </a:t>
            </a:r>
            <a:r>
              <a:rPr lang="pt-PT" dirty="0" err="1"/>
              <a:t>Radius</a:t>
            </a:r>
            <a:r>
              <a:rPr lang="pt-PT" dirty="0"/>
              <a:t>, através do recurso a mecanismos de DNS</a:t>
            </a:r>
          </a:p>
          <a:p>
            <a:r>
              <a:rPr lang="pt-PT" dirty="0"/>
              <a:t>Menos saltos, mais possibilidades de </a:t>
            </a:r>
            <a:r>
              <a:rPr lang="pt-PT" dirty="0" err="1"/>
              <a:t>debug</a:t>
            </a:r>
            <a:r>
              <a:rPr lang="pt-PT" dirty="0"/>
              <a:t> (?)</a:t>
            </a:r>
          </a:p>
          <a:p>
            <a:r>
              <a:rPr lang="pt-PT" dirty="0"/>
              <a:t>Proxy de </a:t>
            </a:r>
            <a:r>
              <a:rPr lang="pt-PT" dirty="0" err="1"/>
              <a:t>Radsec</a:t>
            </a:r>
            <a:r>
              <a:rPr lang="pt-PT" dirty="0"/>
              <a:t> permite isolar os acessos à rede interna</a:t>
            </a:r>
          </a:p>
          <a:p>
            <a:endParaRPr lang="pt-PT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7687CFF-BFA4-3554-ECCD-CBCEFFFB5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Vantagens</a:t>
            </a:r>
          </a:p>
        </p:txBody>
      </p:sp>
    </p:spTree>
    <p:extLst>
      <p:ext uri="{BB962C8B-B14F-4D97-AF65-F5344CB8AC3E}">
        <p14:creationId xmlns:p14="http://schemas.microsoft.com/office/powerpoint/2010/main" val="2755114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9A966D-42A5-7051-E901-3DE4A2964C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046" y="1812325"/>
            <a:ext cx="11063654" cy="4349578"/>
          </a:xfrm>
        </p:spPr>
        <p:txBody>
          <a:bodyPr/>
          <a:lstStyle/>
          <a:p>
            <a:r>
              <a:rPr lang="pt-PT" dirty="0"/>
              <a:t>Simplificação</a:t>
            </a:r>
          </a:p>
          <a:p>
            <a:pPr lvl="1"/>
            <a:r>
              <a:rPr lang="pt-PT" dirty="0"/>
              <a:t>Apenas um servidor de </a:t>
            </a:r>
            <a:r>
              <a:rPr lang="pt-PT" dirty="0" err="1"/>
              <a:t>Radius</a:t>
            </a:r>
            <a:endParaRPr lang="pt-PT" dirty="0"/>
          </a:p>
          <a:p>
            <a:pPr lvl="1"/>
            <a:r>
              <a:rPr lang="pt-PT" dirty="0"/>
              <a:t>Apenas um servidor a consultar a AD</a:t>
            </a:r>
          </a:p>
          <a:p>
            <a:r>
              <a:rPr lang="pt-PT" dirty="0"/>
              <a:t>Segurança</a:t>
            </a:r>
          </a:p>
          <a:p>
            <a:pPr lvl="1"/>
            <a:r>
              <a:rPr lang="pt-PT" dirty="0"/>
              <a:t>Servidor da DMZ sem ligação à AD</a:t>
            </a:r>
          </a:p>
          <a:p>
            <a:pPr lvl="1"/>
            <a:r>
              <a:rPr lang="pt-PT" dirty="0"/>
              <a:t>Apenas o Servidor Interno consulta as Contas de Utilizador</a:t>
            </a:r>
          </a:p>
          <a:p>
            <a:pPr lvl="1"/>
            <a:endParaRPr lang="pt-PT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2F82DC9-C60E-97F2-8C03-D1159BA54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Motivações</a:t>
            </a:r>
          </a:p>
        </p:txBody>
      </p:sp>
    </p:spTree>
    <p:extLst>
      <p:ext uri="{BB962C8B-B14F-4D97-AF65-F5344CB8AC3E}">
        <p14:creationId xmlns:p14="http://schemas.microsoft.com/office/powerpoint/2010/main" val="4065639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tângulo 47">
            <a:extLst>
              <a:ext uri="{FF2B5EF4-FFF2-40B4-BE49-F238E27FC236}">
                <a16:creationId xmlns:a16="http://schemas.microsoft.com/office/drawing/2014/main" id="{30D21535-202D-F873-810A-2DCF91CBADAD}"/>
              </a:ext>
            </a:extLst>
          </p:cNvPr>
          <p:cNvSpPr/>
          <p:nvPr/>
        </p:nvSpPr>
        <p:spPr>
          <a:xfrm>
            <a:off x="6404675" y="1045737"/>
            <a:ext cx="3723437" cy="2454260"/>
          </a:xfrm>
          <a:prstGeom prst="rect">
            <a:avLst/>
          </a:prstGeom>
          <a:gradFill flip="none" rotWithShape="1">
            <a:gsLst>
              <a:gs pos="0">
                <a:srgbClr val="95A8B5"/>
              </a:gs>
              <a:gs pos="65000">
                <a:schemeClr val="accent1">
                  <a:lumMod val="20000"/>
                  <a:lumOff val="80000"/>
                  <a:shade val="67500"/>
                  <a:satMod val="115000"/>
                </a:schemeClr>
              </a:gs>
              <a:gs pos="100000">
                <a:srgbClr val="E5F6FF"/>
              </a:gs>
            </a:gsLst>
            <a:lin ang="27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9A966D-42A5-7051-E901-3DE4A2964C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046" y="1812326"/>
            <a:ext cx="5016086" cy="1917464"/>
          </a:xfrm>
        </p:spPr>
        <p:txBody>
          <a:bodyPr>
            <a:normAutofit fontScale="70000" lnSpcReduction="2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pt-PT" b="0" i="0" dirty="0">
                <a:solidFill>
                  <a:srgbClr val="24292E"/>
                </a:solidFill>
                <a:effectLst/>
                <a:latin typeface="Roboto" panose="02000000000000000000" pitchFamily="2" charset="0"/>
              </a:rPr>
              <a:t>Interno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PT" b="0" i="0" dirty="0" err="1">
                <a:solidFill>
                  <a:srgbClr val="24292E"/>
                </a:solidFill>
                <a:effectLst/>
                <a:latin typeface="Roboto" panose="02000000000000000000" pitchFamily="2" charset="0"/>
              </a:rPr>
              <a:t>Radius</a:t>
            </a:r>
            <a:r>
              <a:rPr lang="pt-PT" b="0" i="0" dirty="0">
                <a:solidFill>
                  <a:srgbClr val="24292E"/>
                </a:solidFill>
                <a:effectLst/>
                <a:latin typeface="Roboto" panose="02000000000000000000" pitchFamily="2" charset="0"/>
              </a:rPr>
              <a:t> – Agile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PT" b="0" i="0" dirty="0">
                <a:solidFill>
                  <a:srgbClr val="24292E"/>
                </a:solidFill>
                <a:effectLst/>
                <a:latin typeface="Roboto" panose="02000000000000000000" pitchFamily="2" charset="0"/>
              </a:rPr>
              <a:t>Liga à AD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PT" dirty="0">
                <a:solidFill>
                  <a:srgbClr val="24292E"/>
                </a:solidFill>
                <a:latin typeface="Roboto" panose="02000000000000000000" pitchFamily="2" charset="0"/>
              </a:rPr>
              <a:t>Externo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PT" dirty="0" err="1">
                <a:solidFill>
                  <a:srgbClr val="24292E"/>
                </a:solidFill>
                <a:latin typeface="Roboto" panose="02000000000000000000" pitchFamily="2" charset="0"/>
              </a:rPr>
              <a:t>Radius</a:t>
            </a:r>
            <a:r>
              <a:rPr lang="pt-PT" dirty="0">
                <a:solidFill>
                  <a:srgbClr val="24292E"/>
                </a:solidFill>
                <a:latin typeface="Roboto" panose="02000000000000000000" pitchFamily="2" charset="0"/>
              </a:rPr>
              <a:t> – </a:t>
            </a:r>
            <a:r>
              <a:rPr lang="pt-PT" dirty="0" err="1">
                <a:solidFill>
                  <a:srgbClr val="24292E"/>
                </a:solidFill>
                <a:latin typeface="Roboto" panose="02000000000000000000" pitchFamily="2" charset="0"/>
              </a:rPr>
              <a:t>Freeradius</a:t>
            </a:r>
            <a:endParaRPr lang="pt-PT" dirty="0">
              <a:solidFill>
                <a:srgbClr val="24292E"/>
              </a:solidFill>
              <a:latin typeface="Roboto" panose="02000000000000000000" pitchFamily="2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PT" dirty="0">
                <a:solidFill>
                  <a:srgbClr val="24292E"/>
                </a:solidFill>
                <a:latin typeface="Roboto" panose="02000000000000000000" pitchFamily="2" charset="0"/>
              </a:rPr>
              <a:t>Proxy do servidor interno com a FCCN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PT" dirty="0">
                <a:solidFill>
                  <a:srgbClr val="24292E"/>
                </a:solidFill>
                <a:latin typeface="Roboto" panose="02000000000000000000" pitchFamily="2" charset="0"/>
              </a:rPr>
              <a:t>Liga à AD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2F82DC9-C60E-97F2-8C03-D1159BA54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345990"/>
            <a:ext cx="10139748" cy="718806"/>
          </a:xfrm>
        </p:spPr>
        <p:txBody>
          <a:bodyPr/>
          <a:lstStyle/>
          <a:p>
            <a:r>
              <a:rPr lang="pt-PT" dirty="0"/>
              <a:t>Estrutura anterior de </a:t>
            </a:r>
            <a:r>
              <a:rPr lang="pt-PT" dirty="0" err="1"/>
              <a:t>Radius</a:t>
            </a:r>
            <a:endParaRPr lang="pt-PT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1A1EF99E-92F6-61F6-84F8-05D24CED4B31}"/>
              </a:ext>
            </a:extLst>
          </p:cNvPr>
          <p:cNvSpPr txBox="1"/>
          <p:nvPr/>
        </p:nvSpPr>
        <p:spPr>
          <a:xfrm>
            <a:off x="7671661" y="1045737"/>
            <a:ext cx="9028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err="1"/>
              <a:t>Radius</a:t>
            </a:r>
            <a:endParaRPr lang="pt-PT" dirty="0"/>
          </a:p>
          <a:p>
            <a:r>
              <a:rPr lang="pt-PT" dirty="0"/>
              <a:t>Agile</a:t>
            </a:r>
          </a:p>
        </p:txBody>
      </p:sp>
      <p:cxnSp>
        <p:nvCxnSpPr>
          <p:cNvPr id="8" name="Conexão reta 7">
            <a:extLst>
              <a:ext uri="{FF2B5EF4-FFF2-40B4-BE49-F238E27FC236}">
                <a16:creationId xmlns:a16="http://schemas.microsoft.com/office/drawing/2014/main" id="{407B1024-786F-B72B-3334-C964698E628E}"/>
              </a:ext>
            </a:extLst>
          </p:cNvPr>
          <p:cNvCxnSpPr>
            <a:cxnSpLocks/>
          </p:cNvCxnSpPr>
          <p:nvPr/>
        </p:nvCxnSpPr>
        <p:spPr>
          <a:xfrm>
            <a:off x="6458920" y="2273903"/>
            <a:ext cx="3587856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CaixaDeTexto 9">
            <a:extLst>
              <a:ext uri="{FF2B5EF4-FFF2-40B4-BE49-F238E27FC236}">
                <a16:creationId xmlns:a16="http://schemas.microsoft.com/office/drawing/2014/main" id="{52202EB1-BB66-AF50-567B-CEEAF3F0BF48}"/>
              </a:ext>
            </a:extLst>
          </p:cNvPr>
          <p:cNvSpPr txBox="1"/>
          <p:nvPr/>
        </p:nvSpPr>
        <p:spPr>
          <a:xfrm>
            <a:off x="9020116" y="1080816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Active</a:t>
            </a:r>
          </a:p>
          <a:p>
            <a:r>
              <a:rPr lang="pt-PT" dirty="0" err="1"/>
              <a:t>Directory</a:t>
            </a:r>
            <a:endParaRPr lang="pt-PT" dirty="0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0518C250-E5B5-BCD7-14C6-B0082D2F8CA8}"/>
              </a:ext>
            </a:extLst>
          </p:cNvPr>
          <p:cNvSpPr txBox="1"/>
          <p:nvPr/>
        </p:nvSpPr>
        <p:spPr>
          <a:xfrm>
            <a:off x="7701931" y="2568182"/>
            <a:ext cx="12875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err="1"/>
              <a:t>Radius</a:t>
            </a:r>
            <a:endParaRPr lang="pt-PT" dirty="0"/>
          </a:p>
          <a:p>
            <a:r>
              <a:rPr lang="pt-PT" dirty="0" err="1"/>
              <a:t>Freeradius</a:t>
            </a:r>
            <a:endParaRPr lang="pt-PT" dirty="0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1D1B8F08-B869-09ED-9E6D-134B9F0ED5EA}"/>
              </a:ext>
            </a:extLst>
          </p:cNvPr>
          <p:cNvSpPr txBox="1"/>
          <p:nvPr/>
        </p:nvSpPr>
        <p:spPr>
          <a:xfrm>
            <a:off x="6353710" y="1434347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LAN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5521B7E2-F35F-DC0E-DD8F-7730C2D3963C}"/>
              </a:ext>
            </a:extLst>
          </p:cNvPr>
          <p:cNvSpPr txBox="1"/>
          <p:nvPr/>
        </p:nvSpPr>
        <p:spPr>
          <a:xfrm>
            <a:off x="6352356" y="2706681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DMZ</a:t>
            </a:r>
          </a:p>
        </p:txBody>
      </p:sp>
      <p:cxnSp>
        <p:nvCxnSpPr>
          <p:cNvPr id="17" name="Conexão reta 16">
            <a:extLst>
              <a:ext uri="{FF2B5EF4-FFF2-40B4-BE49-F238E27FC236}">
                <a16:creationId xmlns:a16="http://schemas.microsoft.com/office/drawing/2014/main" id="{92675023-3A99-4A77-309A-79793624228E}"/>
              </a:ext>
            </a:extLst>
          </p:cNvPr>
          <p:cNvCxnSpPr>
            <a:cxnSpLocks/>
            <a:stCxn id="23" idx="3"/>
            <a:endCxn id="24" idx="1"/>
          </p:cNvCxnSpPr>
          <p:nvPr/>
        </p:nvCxnSpPr>
        <p:spPr>
          <a:xfrm>
            <a:off x="7706005" y="1659275"/>
            <a:ext cx="896185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3" name="Imagem 22">
            <a:extLst>
              <a:ext uri="{FF2B5EF4-FFF2-40B4-BE49-F238E27FC236}">
                <a16:creationId xmlns:a16="http://schemas.microsoft.com/office/drawing/2014/main" id="{F8B9D654-F694-DA8D-0A9F-C333F46B68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8079" y="1333293"/>
            <a:ext cx="417926" cy="6519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4" name="Imagem 23">
            <a:extLst>
              <a:ext uri="{FF2B5EF4-FFF2-40B4-BE49-F238E27FC236}">
                <a16:creationId xmlns:a16="http://schemas.microsoft.com/office/drawing/2014/main" id="{59AC446A-446C-E85B-C3FC-081EEB8C50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02190" y="1333293"/>
            <a:ext cx="417926" cy="6519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7" name="Imagem 26">
            <a:extLst>
              <a:ext uri="{FF2B5EF4-FFF2-40B4-BE49-F238E27FC236}">
                <a16:creationId xmlns:a16="http://schemas.microsoft.com/office/drawing/2014/main" id="{89329EA5-4111-B89A-A73D-64F70C003F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4005" y="2562549"/>
            <a:ext cx="417926" cy="6519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28" name="Conexão reta 27">
            <a:extLst>
              <a:ext uri="{FF2B5EF4-FFF2-40B4-BE49-F238E27FC236}">
                <a16:creationId xmlns:a16="http://schemas.microsoft.com/office/drawing/2014/main" id="{BF163F89-8056-9AA7-B240-E2B8D200571C}"/>
              </a:ext>
            </a:extLst>
          </p:cNvPr>
          <p:cNvCxnSpPr>
            <a:cxnSpLocks/>
            <a:stCxn id="23" idx="2"/>
            <a:endCxn id="27" idx="0"/>
          </p:cNvCxnSpPr>
          <p:nvPr/>
        </p:nvCxnSpPr>
        <p:spPr>
          <a:xfrm flipH="1">
            <a:off x="7492968" y="1985257"/>
            <a:ext cx="4074" cy="577292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Conexão reta 30">
            <a:extLst>
              <a:ext uri="{FF2B5EF4-FFF2-40B4-BE49-F238E27FC236}">
                <a16:creationId xmlns:a16="http://schemas.microsoft.com/office/drawing/2014/main" id="{B80F14C2-F0CA-81C5-C513-E875B152D1BF}"/>
              </a:ext>
            </a:extLst>
          </p:cNvPr>
          <p:cNvCxnSpPr>
            <a:cxnSpLocks/>
            <a:endCxn id="24" idx="2"/>
          </p:cNvCxnSpPr>
          <p:nvPr/>
        </p:nvCxnSpPr>
        <p:spPr>
          <a:xfrm flipV="1">
            <a:off x="7705392" y="1985257"/>
            <a:ext cx="1105761" cy="613538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6" name="Conexão reta 35">
            <a:extLst>
              <a:ext uri="{FF2B5EF4-FFF2-40B4-BE49-F238E27FC236}">
                <a16:creationId xmlns:a16="http://schemas.microsoft.com/office/drawing/2014/main" id="{A5940EEF-CB8D-88D4-90A5-C45BE2860F2C}"/>
              </a:ext>
            </a:extLst>
          </p:cNvPr>
          <p:cNvCxnSpPr>
            <a:cxnSpLocks/>
          </p:cNvCxnSpPr>
          <p:nvPr/>
        </p:nvCxnSpPr>
        <p:spPr>
          <a:xfrm>
            <a:off x="6458919" y="3437573"/>
            <a:ext cx="3587857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AD97A1FE-84A4-16CD-F651-17C910EC70B1}"/>
              </a:ext>
            </a:extLst>
          </p:cNvPr>
          <p:cNvSpPr txBox="1"/>
          <p:nvPr/>
        </p:nvSpPr>
        <p:spPr>
          <a:xfrm>
            <a:off x="6352356" y="3844664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RCTS</a:t>
            </a:r>
          </a:p>
        </p:txBody>
      </p:sp>
      <p:pic>
        <p:nvPicPr>
          <p:cNvPr id="38" name="Imagem 37">
            <a:extLst>
              <a:ext uri="{FF2B5EF4-FFF2-40B4-BE49-F238E27FC236}">
                <a16:creationId xmlns:a16="http://schemas.microsoft.com/office/drawing/2014/main" id="{E7089158-8FB8-CD3E-470B-8EB3269473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0130" y="3703348"/>
            <a:ext cx="417926" cy="6519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39" name="Conexão reta 38">
            <a:extLst>
              <a:ext uri="{FF2B5EF4-FFF2-40B4-BE49-F238E27FC236}">
                <a16:creationId xmlns:a16="http://schemas.microsoft.com/office/drawing/2014/main" id="{57DA343D-62AC-9DC3-6725-249A34F491C8}"/>
              </a:ext>
            </a:extLst>
          </p:cNvPr>
          <p:cNvCxnSpPr>
            <a:cxnSpLocks/>
            <a:stCxn id="27" idx="2"/>
            <a:endCxn id="38" idx="0"/>
          </p:cNvCxnSpPr>
          <p:nvPr/>
        </p:nvCxnSpPr>
        <p:spPr>
          <a:xfrm flipH="1">
            <a:off x="7489093" y="3214513"/>
            <a:ext cx="3875" cy="488835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2" name="CaixaDeTexto 41">
            <a:extLst>
              <a:ext uri="{FF2B5EF4-FFF2-40B4-BE49-F238E27FC236}">
                <a16:creationId xmlns:a16="http://schemas.microsoft.com/office/drawing/2014/main" id="{452A991E-0FF9-8113-A875-D8E27836041C}"/>
              </a:ext>
            </a:extLst>
          </p:cNvPr>
          <p:cNvSpPr txBox="1"/>
          <p:nvPr/>
        </p:nvSpPr>
        <p:spPr>
          <a:xfrm>
            <a:off x="7706471" y="3700446"/>
            <a:ext cx="9028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err="1"/>
              <a:t>Radius</a:t>
            </a:r>
            <a:endParaRPr lang="pt-PT" dirty="0"/>
          </a:p>
          <a:p>
            <a:r>
              <a:rPr lang="pt-PT" dirty="0"/>
              <a:t>FCCN</a:t>
            </a:r>
          </a:p>
        </p:txBody>
      </p:sp>
      <p:pic>
        <p:nvPicPr>
          <p:cNvPr id="49" name="Imagem 48">
            <a:extLst>
              <a:ext uri="{FF2B5EF4-FFF2-40B4-BE49-F238E27FC236}">
                <a16:creationId xmlns:a16="http://schemas.microsoft.com/office/drawing/2014/main" id="{2F0B2B3B-D278-61C3-CEAA-C338B2784A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6650" y="4558663"/>
            <a:ext cx="268749" cy="41924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0" name="CaixaDeTexto 49">
            <a:extLst>
              <a:ext uri="{FF2B5EF4-FFF2-40B4-BE49-F238E27FC236}">
                <a16:creationId xmlns:a16="http://schemas.microsoft.com/office/drawing/2014/main" id="{C425B995-7682-FA31-CBB6-154CB595455A}"/>
              </a:ext>
            </a:extLst>
          </p:cNvPr>
          <p:cNvSpPr txBox="1"/>
          <p:nvPr/>
        </p:nvSpPr>
        <p:spPr>
          <a:xfrm>
            <a:off x="6147727" y="4583621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FLR</a:t>
            </a:r>
          </a:p>
        </p:txBody>
      </p:sp>
      <p:pic>
        <p:nvPicPr>
          <p:cNvPr id="51" name="Imagem 50">
            <a:extLst>
              <a:ext uri="{FF2B5EF4-FFF2-40B4-BE49-F238E27FC236}">
                <a16:creationId xmlns:a16="http://schemas.microsoft.com/office/drawing/2014/main" id="{73C7D985-A705-FEB9-A6E5-FFAFAB41B2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5087" y="4558663"/>
            <a:ext cx="268749" cy="41924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3" name="Imagem 52">
            <a:extLst>
              <a:ext uri="{FF2B5EF4-FFF2-40B4-BE49-F238E27FC236}">
                <a16:creationId xmlns:a16="http://schemas.microsoft.com/office/drawing/2014/main" id="{6433CFD1-6CCB-2265-0E02-260FDA7E0C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9186" y="5202224"/>
            <a:ext cx="201703" cy="3146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4" name="Imagem 53">
            <a:extLst>
              <a:ext uri="{FF2B5EF4-FFF2-40B4-BE49-F238E27FC236}">
                <a16:creationId xmlns:a16="http://schemas.microsoft.com/office/drawing/2014/main" id="{A0CF3667-FBB4-848E-CFA9-4C874D25F8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0055" y="5202224"/>
            <a:ext cx="201703" cy="3146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5" name="Imagem 54">
            <a:extLst>
              <a:ext uri="{FF2B5EF4-FFF2-40B4-BE49-F238E27FC236}">
                <a16:creationId xmlns:a16="http://schemas.microsoft.com/office/drawing/2014/main" id="{42A683FE-161C-314E-80C1-B72FFEF081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0043" y="5202224"/>
            <a:ext cx="201703" cy="3146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6" name="CaixaDeTexto 55">
            <a:extLst>
              <a:ext uri="{FF2B5EF4-FFF2-40B4-BE49-F238E27FC236}">
                <a16:creationId xmlns:a16="http://schemas.microsoft.com/office/drawing/2014/main" id="{41438283-131D-246A-127A-11AC2CDD344A}"/>
              </a:ext>
            </a:extLst>
          </p:cNvPr>
          <p:cNvSpPr txBox="1"/>
          <p:nvPr/>
        </p:nvSpPr>
        <p:spPr>
          <a:xfrm>
            <a:off x="6020559" y="5174886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err="1"/>
              <a:t>Inst</a:t>
            </a:r>
            <a:endParaRPr lang="pt-PT" dirty="0"/>
          </a:p>
        </p:txBody>
      </p:sp>
      <p:pic>
        <p:nvPicPr>
          <p:cNvPr id="57" name="Imagem 56">
            <a:extLst>
              <a:ext uri="{FF2B5EF4-FFF2-40B4-BE49-F238E27FC236}">
                <a16:creationId xmlns:a16="http://schemas.microsoft.com/office/drawing/2014/main" id="{501232BB-4B87-4354-E507-5E05597A62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4097" y="5202224"/>
            <a:ext cx="201703" cy="3146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59" name="Conexão reta 58">
            <a:extLst>
              <a:ext uri="{FF2B5EF4-FFF2-40B4-BE49-F238E27FC236}">
                <a16:creationId xmlns:a16="http://schemas.microsoft.com/office/drawing/2014/main" id="{8DA6F703-D0BE-CC77-712F-E4CD95E05943}"/>
              </a:ext>
            </a:extLst>
          </p:cNvPr>
          <p:cNvCxnSpPr>
            <a:cxnSpLocks/>
            <a:stCxn id="49" idx="0"/>
            <a:endCxn id="38" idx="2"/>
          </p:cNvCxnSpPr>
          <p:nvPr/>
        </p:nvCxnSpPr>
        <p:spPr>
          <a:xfrm flipV="1">
            <a:off x="7031025" y="4355312"/>
            <a:ext cx="458068" cy="203351"/>
          </a:xfrm>
          <a:prstGeom prst="line">
            <a:avLst/>
          </a:prstGeom>
          <a:ln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2" name="Conexão reta 61">
            <a:extLst>
              <a:ext uri="{FF2B5EF4-FFF2-40B4-BE49-F238E27FC236}">
                <a16:creationId xmlns:a16="http://schemas.microsoft.com/office/drawing/2014/main" id="{24E13F34-44F3-EB12-C9E8-ACA4B4E1446F}"/>
              </a:ext>
            </a:extLst>
          </p:cNvPr>
          <p:cNvCxnSpPr>
            <a:cxnSpLocks/>
            <a:stCxn id="51" idx="0"/>
            <a:endCxn id="38" idx="2"/>
          </p:cNvCxnSpPr>
          <p:nvPr/>
        </p:nvCxnSpPr>
        <p:spPr>
          <a:xfrm flipH="1" flipV="1">
            <a:off x="7489093" y="4355312"/>
            <a:ext cx="640369" cy="203351"/>
          </a:xfrm>
          <a:prstGeom prst="line">
            <a:avLst/>
          </a:prstGeom>
          <a:ln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5" name="Conexão reta 64">
            <a:extLst>
              <a:ext uri="{FF2B5EF4-FFF2-40B4-BE49-F238E27FC236}">
                <a16:creationId xmlns:a16="http://schemas.microsoft.com/office/drawing/2014/main" id="{75AC80C7-2129-57C5-C2AF-B971E53EC77A}"/>
              </a:ext>
            </a:extLst>
          </p:cNvPr>
          <p:cNvCxnSpPr>
            <a:cxnSpLocks/>
            <a:stCxn id="53" idx="0"/>
            <a:endCxn id="49" idx="2"/>
          </p:cNvCxnSpPr>
          <p:nvPr/>
        </p:nvCxnSpPr>
        <p:spPr>
          <a:xfrm flipV="1">
            <a:off x="6690038" y="4977911"/>
            <a:ext cx="340987" cy="224313"/>
          </a:xfrm>
          <a:prstGeom prst="line">
            <a:avLst/>
          </a:prstGeom>
          <a:ln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8" name="Conexão reta 67">
            <a:extLst>
              <a:ext uri="{FF2B5EF4-FFF2-40B4-BE49-F238E27FC236}">
                <a16:creationId xmlns:a16="http://schemas.microsoft.com/office/drawing/2014/main" id="{87D77FD2-11C3-CD9A-AB71-FB8FF654A8A4}"/>
              </a:ext>
            </a:extLst>
          </p:cNvPr>
          <p:cNvCxnSpPr>
            <a:cxnSpLocks/>
            <a:stCxn id="54" idx="0"/>
            <a:endCxn id="49" idx="2"/>
          </p:cNvCxnSpPr>
          <p:nvPr/>
        </p:nvCxnSpPr>
        <p:spPr>
          <a:xfrm flipH="1" flipV="1">
            <a:off x="7031025" y="4977911"/>
            <a:ext cx="69882" cy="224313"/>
          </a:xfrm>
          <a:prstGeom prst="line">
            <a:avLst/>
          </a:prstGeom>
          <a:ln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1" name="Conexão reta 70">
            <a:extLst>
              <a:ext uri="{FF2B5EF4-FFF2-40B4-BE49-F238E27FC236}">
                <a16:creationId xmlns:a16="http://schemas.microsoft.com/office/drawing/2014/main" id="{D703404C-4B65-A9A4-85A7-FCF3003982FE}"/>
              </a:ext>
            </a:extLst>
          </p:cNvPr>
          <p:cNvCxnSpPr>
            <a:cxnSpLocks/>
            <a:stCxn id="55" idx="0"/>
            <a:endCxn id="49" idx="2"/>
          </p:cNvCxnSpPr>
          <p:nvPr/>
        </p:nvCxnSpPr>
        <p:spPr>
          <a:xfrm flipH="1" flipV="1">
            <a:off x="7031025" y="4977911"/>
            <a:ext cx="529870" cy="224313"/>
          </a:xfrm>
          <a:prstGeom prst="line">
            <a:avLst/>
          </a:prstGeom>
          <a:ln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4" name="Conexão reta 73">
            <a:extLst>
              <a:ext uri="{FF2B5EF4-FFF2-40B4-BE49-F238E27FC236}">
                <a16:creationId xmlns:a16="http://schemas.microsoft.com/office/drawing/2014/main" id="{A2CB0FC2-78A3-584E-F0BE-8172C278071B}"/>
              </a:ext>
            </a:extLst>
          </p:cNvPr>
          <p:cNvCxnSpPr>
            <a:cxnSpLocks/>
            <a:stCxn id="57" idx="0"/>
            <a:endCxn id="51" idx="2"/>
          </p:cNvCxnSpPr>
          <p:nvPr/>
        </p:nvCxnSpPr>
        <p:spPr>
          <a:xfrm flipH="1" flipV="1">
            <a:off x="8129462" y="4977911"/>
            <a:ext cx="125487" cy="224313"/>
          </a:xfrm>
          <a:prstGeom prst="line">
            <a:avLst/>
          </a:prstGeom>
          <a:ln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0608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tângulo 47">
            <a:extLst>
              <a:ext uri="{FF2B5EF4-FFF2-40B4-BE49-F238E27FC236}">
                <a16:creationId xmlns:a16="http://schemas.microsoft.com/office/drawing/2014/main" id="{30D21535-202D-F873-810A-2DCF91CBADAD}"/>
              </a:ext>
            </a:extLst>
          </p:cNvPr>
          <p:cNvSpPr/>
          <p:nvPr/>
        </p:nvSpPr>
        <p:spPr>
          <a:xfrm>
            <a:off x="6404675" y="1045737"/>
            <a:ext cx="3723437" cy="2454260"/>
          </a:xfrm>
          <a:prstGeom prst="rect">
            <a:avLst/>
          </a:prstGeom>
          <a:gradFill flip="none" rotWithShape="1">
            <a:gsLst>
              <a:gs pos="0">
                <a:srgbClr val="95A8B5"/>
              </a:gs>
              <a:gs pos="65000">
                <a:schemeClr val="accent1">
                  <a:lumMod val="20000"/>
                  <a:lumOff val="80000"/>
                  <a:shade val="67500"/>
                  <a:satMod val="115000"/>
                </a:schemeClr>
              </a:gs>
              <a:gs pos="100000">
                <a:srgbClr val="E5F6FF"/>
              </a:gs>
            </a:gsLst>
            <a:lin ang="27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2F82DC9-C60E-97F2-8C03-D1159BA54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345990"/>
            <a:ext cx="10139748" cy="718806"/>
          </a:xfrm>
        </p:spPr>
        <p:txBody>
          <a:bodyPr/>
          <a:lstStyle/>
          <a:p>
            <a:r>
              <a:rPr lang="pt-PT" dirty="0"/>
              <a:t>Nova Estrutura de </a:t>
            </a:r>
            <a:r>
              <a:rPr lang="pt-PT" dirty="0" err="1"/>
              <a:t>Radius</a:t>
            </a:r>
            <a:endParaRPr lang="pt-PT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1A1EF99E-92F6-61F6-84F8-05D24CED4B31}"/>
              </a:ext>
            </a:extLst>
          </p:cNvPr>
          <p:cNvSpPr txBox="1"/>
          <p:nvPr/>
        </p:nvSpPr>
        <p:spPr>
          <a:xfrm>
            <a:off x="7671661" y="1045737"/>
            <a:ext cx="9028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err="1"/>
              <a:t>Radius</a:t>
            </a:r>
            <a:endParaRPr lang="pt-PT" dirty="0"/>
          </a:p>
          <a:p>
            <a:r>
              <a:rPr lang="pt-PT" dirty="0"/>
              <a:t>Agile</a:t>
            </a:r>
          </a:p>
        </p:txBody>
      </p:sp>
      <p:cxnSp>
        <p:nvCxnSpPr>
          <p:cNvPr id="8" name="Conexão reta 7">
            <a:extLst>
              <a:ext uri="{FF2B5EF4-FFF2-40B4-BE49-F238E27FC236}">
                <a16:creationId xmlns:a16="http://schemas.microsoft.com/office/drawing/2014/main" id="{407B1024-786F-B72B-3334-C964698E628E}"/>
              </a:ext>
            </a:extLst>
          </p:cNvPr>
          <p:cNvCxnSpPr>
            <a:cxnSpLocks/>
          </p:cNvCxnSpPr>
          <p:nvPr/>
        </p:nvCxnSpPr>
        <p:spPr>
          <a:xfrm>
            <a:off x="6458920" y="2273903"/>
            <a:ext cx="3587856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CaixaDeTexto 9">
            <a:extLst>
              <a:ext uri="{FF2B5EF4-FFF2-40B4-BE49-F238E27FC236}">
                <a16:creationId xmlns:a16="http://schemas.microsoft.com/office/drawing/2014/main" id="{52202EB1-BB66-AF50-567B-CEEAF3F0BF48}"/>
              </a:ext>
            </a:extLst>
          </p:cNvPr>
          <p:cNvSpPr txBox="1"/>
          <p:nvPr/>
        </p:nvSpPr>
        <p:spPr>
          <a:xfrm>
            <a:off x="9020116" y="1080816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Active</a:t>
            </a:r>
          </a:p>
          <a:p>
            <a:r>
              <a:rPr lang="pt-PT" dirty="0" err="1"/>
              <a:t>Directory</a:t>
            </a:r>
            <a:endParaRPr lang="pt-PT" dirty="0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0518C250-E5B5-BCD7-14C6-B0082D2F8CA8}"/>
              </a:ext>
            </a:extLst>
          </p:cNvPr>
          <p:cNvSpPr txBox="1"/>
          <p:nvPr/>
        </p:nvSpPr>
        <p:spPr>
          <a:xfrm>
            <a:off x="7701931" y="2568182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Proxy </a:t>
            </a:r>
            <a:r>
              <a:rPr lang="pt-PT" dirty="0" err="1"/>
              <a:t>RadSec</a:t>
            </a:r>
            <a:endParaRPr lang="pt-PT" dirty="0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1D1B8F08-B869-09ED-9E6D-134B9F0ED5EA}"/>
              </a:ext>
            </a:extLst>
          </p:cNvPr>
          <p:cNvSpPr txBox="1"/>
          <p:nvPr/>
        </p:nvSpPr>
        <p:spPr>
          <a:xfrm>
            <a:off x="6353710" y="1434347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LAN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5521B7E2-F35F-DC0E-DD8F-7730C2D3963C}"/>
              </a:ext>
            </a:extLst>
          </p:cNvPr>
          <p:cNvSpPr txBox="1"/>
          <p:nvPr/>
        </p:nvSpPr>
        <p:spPr>
          <a:xfrm>
            <a:off x="6352356" y="2706681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DMZ</a:t>
            </a:r>
          </a:p>
        </p:txBody>
      </p:sp>
      <p:cxnSp>
        <p:nvCxnSpPr>
          <p:cNvPr id="17" name="Conexão reta 16">
            <a:extLst>
              <a:ext uri="{FF2B5EF4-FFF2-40B4-BE49-F238E27FC236}">
                <a16:creationId xmlns:a16="http://schemas.microsoft.com/office/drawing/2014/main" id="{92675023-3A99-4A77-309A-79793624228E}"/>
              </a:ext>
            </a:extLst>
          </p:cNvPr>
          <p:cNvCxnSpPr>
            <a:cxnSpLocks/>
            <a:stCxn id="23" idx="3"/>
            <a:endCxn id="24" idx="1"/>
          </p:cNvCxnSpPr>
          <p:nvPr/>
        </p:nvCxnSpPr>
        <p:spPr>
          <a:xfrm>
            <a:off x="7706005" y="1659275"/>
            <a:ext cx="896185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3" name="Imagem 22">
            <a:extLst>
              <a:ext uri="{FF2B5EF4-FFF2-40B4-BE49-F238E27FC236}">
                <a16:creationId xmlns:a16="http://schemas.microsoft.com/office/drawing/2014/main" id="{F8B9D654-F694-DA8D-0A9F-C333F46B68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8079" y="1333293"/>
            <a:ext cx="417926" cy="6519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4" name="Imagem 23">
            <a:extLst>
              <a:ext uri="{FF2B5EF4-FFF2-40B4-BE49-F238E27FC236}">
                <a16:creationId xmlns:a16="http://schemas.microsoft.com/office/drawing/2014/main" id="{59AC446A-446C-E85B-C3FC-081EEB8C50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02190" y="1333293"/>
            <a:ext cx="417926" cy="6519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7" name="Imagem 26">
            <a:extLst>
              <a:ext uri="{FF2B5EF4-FFF2-40B4-BE49-F238E27FC236}">
                <a16:creationId xmlns:a16="http://schemas.microsoft.com/office/drawing/2014/main" id="{89329EA5-4111-B89A-A73D-64F70C003F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4005" y="2562549"/>
            <a:ext cx="417926" cy="6519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28" name="Conexão reta 27">
            <a:extLst>
              <a:ext uri="{FF2B5EF4-FFF2-40B4-BE49-F238E27FC236}">
                <a16:creationId xmlns:a16="http://schemas.microsoft.com/office/drawing/2014/main" id="{BF163F89-8056-9AA7-B240-E2B8D200571C}"/>
              </a:ext>
            </a:extLst>
          </p:cNvPr>
          <p:cNvCxnSpPr>
            <a:cxnSpLocks/>
            <a:stCxn id="23" idx="2"/>
            <a:endCxn id="27" idx="0"/>
          </p:cNvCxnSpPr>
          <p:nvPr/>
        </p:nvCxnSpPr>
        <p:spPr>
          <a:xfrm flipH="1">
            <a:off x="7492968" y="1985257"/>
            <a:ext cx="4074" cy="577292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6" name="Conexão reta 35">
            <a:extLst>
              <a:ext uri="{FF2B5EF4-FFF2-40B4-BE49-F238E27FC236}">
                <a16:creationId xmlns:a16="http://schemas.microsoft.com/office/drawing/2014/main" id="{A5940EEF-CB8D-88D4-90A5-C45BE2860F2C}"/>
              </a:ext>
            </a:extLst>
          </p:cNvPr>
          <p:cNvCxnSpPr>
            <a:cxnSpLocks/>
          </p:cNvCxnSpPr>
          <p:nvPr/>
        </p:nvCxnSpPr>
        <p:spPr>
          <a:xfrm>
            <a:off x="6458919" y="3437573"/>
            <a:ext cx="3587857" cy="0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AD97A1FE-84A4-16CD-F651-17C910EC70B1}"/>
              </a:ext>
            </a:extLst>
          </p:cNvPr>
          <p:cNvSpPr txBox="1"/>
          <p:nvPr/>
        </p:nvSpPr>
        <p:spPr>
          <a:xfrm>
            <a:off x="6351088" y="3844738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RCTS</a:t>
            </a:r>
          </a:p>
        </p:txBody>
      </p:sp>
      <p:pic>
        <p:nvPicPr>
          <p:cNvPr id="38" name="Imagem 37">
            <a:extLst>
              <a:ext uri="{FF2B5EF4-FFF2-40B4-BE49-F238E27FC236}">
                <a16:creationId xmlns:a16="http://schemas.microsoft.com/office/drawing/2014/main" id="{E7089158-8FB8-CD3E-470B-8EB3269473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2682" y="3715827"/>
            <a:ext cx="417926" cy="6519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39" name="Conexão reta 38">
            <a:extLst>
              <a:ext uri="{FF2B5EF4-FFF2-40B4-BE49-F238E27FC236}">
                <a16:creationId xmlns:a16="http://schemas.microsoft.com/office/drawing/2014/main" id="{57DA343D-62AC-9DC3-6725-249A34F491C8}"/>
              </a:ext>
            </a:extLst>
          </p:cNvPr>
          <p:cNvCxnSpPr>
            <a:cxnSpLocks/>
            <a:stCxn id="27" idx="2"/>
            <a:endCxn id="38" idx="0"/>
          </p:cNvCxnSpPr>
          <p:nvPr/>
        </p:nvCxnSpPr>
        <p:spPr>
          <a:xfrm>
            <a:off x="7492968" y="3214513"/>
            <a:ext cx="1038677" cy="501314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2" name="CaixaDeTexto 41">
            <a:extLst>
              <a:ext uri="{FF2B5EF4-FFF2-40B4-BE49-F238E27FC236}">
                <a16:creationId xmlns:a16="http://schemas.microsoft.com/office/drawing/2014/main" id="{452A991E-0FF9-8113-A875-D8E27836041C}"/>
              </a:ext>
            </a:extLst>
          </p:cNvPr>
          <p:cNvSpPr txBox="1"/>
          <p:nvPr/>
        </p:nvSpPr>
        <p:spPr>
          <a:xfrm>
            <a:off x="8909953" y="3670690"/>
            <a:ext cx="9028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err="1"/>
              <a:t>Radius</a:t>
            </a:r>
            <a:endParaRPr lang="pt-PT" dirty="0"/>
          </a:p>
          <a:p>
            <a:r>
              <a:rPr lang="pt-PT" dirty="0"/>
              <a:t>FCCN</a:t>
            </a:r>
          </a:p>
        </p:txBody>
      </p:sp>
      <p:pic>
        <p:nvPicPr>
          <p:cNvPr id="49" name="Imagem 48">
            <a:extLst>
              <a:ext uri="{FF2B5EF4-FFF2-40B4-BE49-F238E27FC236}">
                <a16:creationId xmlns:a16="http://schemas.microsoft.com/office/drawing/2014/main" id="{2F0B2B3B-D278-61C3-CEAA-C338B2784A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7683" y="4463227"/>
            <a:ext cx="268749" cy="41924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0" name="CaixaDeTexto 49">
            <a:extLst>
              <a:ext uri="{FF2B5EF4-FFF2-40B4-BE49-F238E27FC236}">
                <a16:creationId xmlns:a16="http://schemas.microsoft.com/office/drawing/2014/main" id="{C425B995-7682-FA31-CBB6-154CB595455A}"/>
              </a:ext>
            </a:extLst>
          </p:cNvPr>
          <p:cNvSpPr txBox="1"/>
          <p:nvPr/>
        </p:nvSpPr>
        <p:spPr>
          <a:xfrm>
            <a:off x="6147727" y="4583621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FLR</a:t>
            </a:r>
          </a:p>
        </p:txBody>
      </p:sp>
      <p:pic>
        <p:nvPicPr>
          <p:cNvPr id="51" name="Imagem 50">
            <a:extLst>
              <a:ext uri="{FF2B5EF4-FFF2-40B4-BE49-F238E27FC236}">
                <a16:creationId xmlns:a16="http://schemas.microsoft.com/office/drawing/2014/main" id="{73C7D985-A705-FEB9-A6E5-FFAFAB41B2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0735" y="4463227"/>
            <a:ext cx="268749" cy="41924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3" name="Imagem 52">
            <a:extLst>
              <a:ext uri="{FF2B5EF4-FFF2-40B4-BE49-F238E27FC236}">
                <a16:creationId xmlns:a16="http://schemas.microsoft.com/office/drawing/2014/main" id="{6433CFD1-6CCB-2265-0E02-260FDA7E0C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9186" y="5202224"/>
            <a:ext cx="201703" cy="3146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4" name="Imagem 53">
            <a:extLst>
              <a:ext uri="{FF2B5EF4-FFF2-40B4-BE49-F238E27FC236}">
                <a16:creationId xmlns:a16="http://schemas.microsoft.com/office/drawing/2014/main" id="{A0CF3667-FBB4-848E-CFA9-4C874D25F8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6009" y="5208232"/>
            <a:ext cx="201703" cy="3146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5" name="Imagem 54">
            <a:extLst>
              <a:ext uri="{FF2B5EF4-FFF2-40B4-BE49-F238E27FC236}">
                <a16:creationId xmlns:a16="http://schemas.microsoft.com/office/drawing/2014/main" id="{42A683FE-161C-314E-80C1-B72FFEF081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3259" y="5191729"/>
            <a:ext cx="201703" cy="3146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6" name="CaixaDeTexto 55">
            <a:extLst>
              <a:ext uri="{FF2B5EF4-FFF2-40B4-BE49-F238E27FC236}">
                <a16:creationId xmlns:a16="http://schemas.microsoft.com/office/drawing/2014/main" id="{41438283-131D-246A-127A-11AC2CDD344A}"/>
              </a:ext>
            </a:extLst>
          </p:cNvPr>
          <p:cNvSpPr txBox="1"/>
          <p:nvPr/>
        </p:nvSpPr>
        <p:spPr>
          <a:xfrm>
            <a:off x="6020559" y="5174886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err="1"/>
              <a:t>Inst</a:t>
            </a:r>
            <a:endParaRPr lang="pt-PT" dirty="0"/>
          </a:p>
        </p:txBody>
      </p:sp>
      <p:pic>
        <p:nvPicPr>
          <p:cNvPr id="57" name="Imagem 56">
            <a:extLst>
              <a:ext uri="{FF2B5EF4-FFF2-40B4-BE49-F238E27FC236}">
                <a16:creationId xmlns:a16="http://schemas.microsoft.com/office/drawing/2014/main" id="{501232BB-4B87-4354-E507-5E05597A62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5150" y="5174886"/>
            <a:ext cx="201703" cy="3146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59" name="Conexão reta 58">
            <a:extLst>
              <a:ext uri="{FF2B5EF4-FFF2-40B4-BE49-F238E27FC236}">
                <a16:creationId xmlns:a16="http://schemas.microsoft.com/office/drawing/2014/main" id="{8DA6F703-D0BE-CC77-712F-E4CD95E05943}"/>
              </a:ext>
            </a:extLst>
          </p:cNvPr>
          <p:cNvCxnSpPr>
            <a:cxnSpLocks/>
            <a:stCxn id="49" idx="0"/>
            <a:endCxn id="38" idx="2"/>
          </p:cNvCxnSpPr>
          <p:nvPr/>
        </p:nvCxnSpPr>
        <p:spPr>
          <a:xfrm flipV="1">
            <a:off x="7972058" y="4367791"/>
            <a:ext cx="559587" cy="95436"/>
          </a:xfrm>
          <a:prstGeom prst="line">
            <a:avLst/>
          </a:prstGeom>
          <a:ln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2" name="Conexão reta 61">
            <a:extLst>
              <a:ext uri="{FF2B5EF4-FFF2-40B4-BE49-F238E27FC236}">
                <a16:creationId xmlns:a16="http://schemas.microsoft.com/office/drawing/2014/main" id="{24E13F34-44F3-EB12-C9E8-ACA4B4E1446F}"/>
              </a:ext>
            </a:extLst>
          </p:cNvPr>
          <p:cNvCxnSpPr>
            <a:cxnSpLocks/>
            <a:stCxn id="51" idx="0"/>
            <a:endCxn id="38" idx="2"/>
          </p:cNvCxnSpPr>
          <p:nvPr/>
        </p:nvCxnSpPr>
        <p:spPr>
          <a:xfrm flipH="1" flipV="1">
            <a:off x="8531645" y="4367791"/>
            <a:ext cx="613465" cy="95436"/>
          </a:xfrm>
          <a:prstGeom prst="line">
            <a:avLst/>
          </a:prstGeom>
          <a:ln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5" name="Conexão reta 64">
            <a:extLst>
              <a:ext uri="{FF2B5EF4-FFF2-40B4-BE49-F238E27FC236}">
                <a16:creationId xmlns:a16="http://schemas.microsoft.com/office/drawing/2014/main" id="{75AC80C7-2129-57C5-C2AF-B971E53EC77A}"/>
              </a:ext>
            </a:extLst>
          </p:cNvPr>
          <p:cNvCxnSpPr>
            <a:cxnSpLocks/>
            <a:stCxn id="53" idx="0"/>
            <a:endCxn id="49" idx="2"/>
          </p:cNvCxnSpPr>
          <p:nvPr/>
        </p:nvCxnSpPr>
        <p:spPr>
          <a:xfrm flipV="1">
            <a:off x="6690038" y="4882475"/>
            <a:ext cx="1282020" cy="319749"/>
          </a:xfrm>
          <a:prstGeom prst="line">
            <a:avLst/>
          </a:prstGeom>
          <a:ln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8" name="Conexão reta 67">
            <a:extLst>
              <a:ext uri="{FF2B5EF4-FFF2-40B4-BE49-F238E27FC236}">
                <a16:creationId xmlns:a16="http://schemas.microsoft.com/office/drawing/2014/main" id="{87D77FD2-11C3-CD9A-AB71-FB8FF654A8A4}"/>
              </a:ext>
            </a:extLst>
          </p:cNvPr>
          <p:cNvCxnSpPr>
            <a:cxnSpLocks/>
            <a:stCxn id="54" idx="0"/>
            <a:endCxn id="49" idx="2"/>
          </p:cNvCxnSpPr>
          <p:nvPr/>
        </p:nvCxnSpPr>
        <p:spPr>
          <a:xfrm flipV="1">
            <a:off x="7486861" y="4882475"/>
            <a:ext cx="485197" cy="325757"/>
          </a:xfrm>
          <a:prstGeom prst="line">
            <a:avLst/>
          </a:prstGeom>
          <a:ln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1" name="Conexão reta 70">
            <a:extLst>
              <a:ext uri="{FF2B5EF4-FFF2-40B4-BE49-F238E27FC236}">
                <a16:creationId xmlns:a16="http://schemas.microsoft.com/office/drawing/2014/main" id="{D703404C-4B65-A9A4-85A7-FCF3003982FE}"/>
              </a:ext>
            </a:extLst>
          </p:cNvPr>
          <p:cNvCxnSpPr>
            <a:cxnSpLocks/>
            <a:stCxn id="55" idx="0"/>
            <a:endCxn id="49" idx="2"/>
          </p:cNvCxnSpPr>
          <p:nvPr/>
        </p:nvCxnSpPr>
        <p:spPr>
          <a:xfrm flipH="1" flipV="1">
            <a:off x="7972058" y="4882475"/>
            <a:ext cx="362053" cy="309254"/>
          </a:xfrm>
          <a:prstGeom prst="line">
            <a:avLst/>
          </a:prstGeom>
          <a:ln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4" name="Conexão reta 73">
            <a:extLst>
              <a:ext uri="{FF2B5EF4-FFF2-40B4-BE49-F238E27FC236}">
                <a16:creationId xmlns:a16="http://schemas.microsoft.com/office/drawing/2014/main" id="{A2CB0FC2-78A3-584E-F0BE-8172C278071B}"/>
              </a:ext>
            </a:extLst>
          </p:cNvPr>
          <p:cNvCxnSpPr>
            <a:cxnSpLocks/>
            <a:stCxn id="57" idx="0"/>
            <a:endCxn id="51" idx="2"/>
          </p:cNvCxnSpPr>
          <p:nvPr/>
        </p:nvCxnSpPr>
        <p:spPr>
          <a:xfrm flipH="1" flipV="1">
            <a:off x="9145110" y="4882475"/>
            <a:ext cx="380892" cy="292411"/>
          </a:xfrm>
          <a:prstGeom prst="line">
            <a:avLst/>
          </a:prstGeom>
          <a:ln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2AFC5443-C80C-8D5C-7D84-6D091A7FB19D}"/>
              </a:ext>
            </a:extLst>
          </p:cNvPr>
          <p:cNvSpPr txBox="1">
            <a:spLocks/>
          </p:cNvSpPr>
          <p:nvPr/>
        </p:nvSpPr>
        <p:spPr>
          <a:xfrm>
            <a:off x="558628" y="1803679"/>
            <a:ext cx="3709796" cy="28258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8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8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80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PT" dirty="0">
                <a:solidFill>
                  <a:srgbClr val="24292E"/>
                </a:solidFill>
                <a:latin typeface="Roboto" panose="02000000000000000000" pitchFamily="2" charset="0"/>
              </a:rPr>
              <a:t>Interno</a:t>
            </a:r>
          </a:p>
          <a:p>
            <a:pPr lvl="1" algn="just"/>
            <a:r>
              <a:rPr lang="pt-PT" dirty="0" err="1">
                <a:solidFill>
                  <a:srgbClr val="24292E"/>
                </a:solidFill>
                <a:latin typeface="Roboto" panose="02000000000000000000" pitchFamily="2" charset="0"/>
              </a:rPr>
              <a:t>Radius</a:t>
            </a:r>
            <a:r>
              <a:rPr lang="pt-PT" dirty="0">
                <a:solidFill>
                  <a:srgbClr val="24292E"/>
                </a:solidFill>
                <a:latin typeface="Roboto" panose="02000000000000000000" pitchFamily="2" charset="0"/>
              </a:rPr>
              <a:t> – Agile</a:t>
            </a:r>
          </a:p>
          <a:p>
            <a:pPr lvl="2" algn="just"/>
            <a:r>
              <a:rPr lang="pt-PT" dirty="0">
                <a:solidFill>
                  <a:srgbClr val="24292E"/>
                </a:solidFill>
                <a:latin typeface="Roboto" panose="02000000000000000000" pitchFamily="2" charset="0"/>
              </a:rPr>
              <a:t>No domínio da AD</a:t>
            </a:r>
          </a:p>
          <a:p>
            <a:pPr algn="just"/>
            <a:r>
              <a:rPr lang="pt-PT" dirty="0">
                <a:solidFill>
                  <a:srgbClr val="24292E"/>
                </a:solidFill>
                <a:latin typeface="Roboto" panose="02000000000000000000" pitchFamily="2" charset="0"/>
              </a:rPr>
              <a:t>Externo</a:t>
            </a:r>
          </a:p>
          <a:p>
            <a:pPr lvl="1" algn="just"/>
            <a:r>
              <a:rPr lang="pt-PT" dirty="0" err="1">
                <a:solidFill>
                  <a:srgbClr val="24292E"/>
                </a:solidFill>
                <a:latin typeface="Roboto" panose="02000000000000000000" pitchFamily="2" charset="0"/>
              </a:rPr>
              <a:t>RadSecProxy</a:t>
            </a:r>
            <a:endParaRPr lang="pt-PT" dirty="0">
              <a:solidFill>
                <a:srgbClr val="24292E"/>
              </a:solidFill>
              <a:latin typeface="Roboto" panose="02000000000000000000" pitchFamily="2" charset="0"/>
            </a:endParaRPr>
          </a:p>
          <a:p>
            <a:pPr lvl="1"/>
            <a:endParaRPr lang="pt-PT" dirty="0"/>
          </a:p>
        </p:txBody>
      </p:sp>
      <p:cxnSp>
        <p:nvCxnSpPr>
          <p:cNvPr id="52" name="Conexão reta 51">
            <a:extLst>
              <a:ext uri="{FF2B5EF4-FFF2-40B4-BE49-F238E27FC236}">
                <a16:creationId xmlns:a16="http://schemas.microsoft.com/office/drawing/2014/main" id="{AB44B115-DFE4-9AF0-AF40-30D8347D135A}"/>
              </a:ext>
            </a:extLst>
          </p:cNvPr>
          <p:cNvCxnSpPr>
            <a:cxnSpLocks/>
            <a:stCxn id="53" idx="0"/>
            <a:endCxn id="27" idx="2"/>
          </p:cNvCxnSpPr>
          <p:nvPr/>
        </p:nvCxnSpPr>
        <p:spPr>
          <a:xfrm flipV="1">
            <a:off x="6690038" y="3214513"/>
            <a:ext cx="802930" cy="1987711"/>
          </a:xfrm>
          <a:prstGeom prst="line">
            <a:avLst/>
          </a:prstGeom>
          <a:ln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1" name="Conexão reta 60">
            <a:extLst>
              <a:ext uri="{FF2B5EF4-FFF2-40B4-BE49-F238E27FC236}">
                <a16:creationId xmlns:a16="http://schemas.microsoft.com/office/drawing/2014/main" id="{FB228BB4-EC73-5724-8C9A-A1D358714266}"/>
              </a:ext>
            </a:extLst>
          </p:cNvPr>
          <p:cNvCxnSpPr>
            <a:cxnSpLocks/>
            <a:stCxn id="54" idx="0"/>
            <a:endCxn id="27" idx="2"/>
          </p:cNvCxnSpPr>
          <p:nvPr/>
        </p:nvCxnSpPr>
        <p:spPr>
          <a:xfrm flipV="1">
            <a:off x="7486861" y="3214513"/>
            <a:ext cx="6107" cy="1993719"/>
          </a:xfrm>
          <a:prstGeom prst="line">
            <a:avLst/>
          </a:prstGeom>
          <a:ln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5534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9A966D-42A5-7051-E901-3DE4A2964C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046" y="1390185"/>
            <a:ext cx="11063654" cy="4372941"/>
          </a:xfrm>
        </p:spPr>
        <p:txBody>
          <a:bodyPr>
            <a:normAutofit/>
          </a:bodyPr>
          <a:lstStyle/>
          <a:p>
            <a:pPr lvl="1"/>
            <a:r>
              <a:rPr lang="pt-PT" dirty="0"/>
              <a:t>Consultamos</a:t>
            </a:r>
          </a:p>
          <a:p>
            <a:pPr lvl="2"/>
            <a:r>
              <a:rPr lang="pt-PT" dirty="0">
                <a:hlinkClick r:id="rId2"/>
              </a:rPr>
              <a:t>https://share.fccn.pt/sites/eduroam/radsec/</a:t>
            </a:r>
            <a:endParaRPr lang="pt-PT" dirty="0"/>
          </a:p>
          <a:p>
            <a:pPr lvl="2"/>
            <a:r>
              <a:rPr lang="pt-PT" dirty="0">
                <a:hlinkClick r:id="rId3"/>
              </a:rPr>
              <a:t>https://wiki.geant.org/display/H2eduroam/radsecproxy-addon</a:t>
            </a:r>
            <a:endParaRPr lang="pt-PT" dirty="0"/>
          </a:p>
          <a:p>
            <a:pPr lvl="1"/>
            <a:r>
              <a:rPr lang="pt-PT" dirty="0"/>
              <a:t>Optamos pelo </a:t>
            </a:r>
            <a:r>
              <a:rPr lang="pt-PT" dirty="0" err="1"/>
              <a:t>RadSecProxy</a:t>
            </a:r>
            <a:endParaRPr lang="pt-PT" dirty="0"/>
          </a:p>
          <a:p>
            <a:pPr lvl="2"/>
            <a:r>
              <a:rPr lang="pt-PT" dirty="0"/>
              <a:t>O nosso </a:t>
            </a:r>
            <a:r>
              <a:rPr lang="pt-PT" dirty="0" err="1"/>
              <a:t>radius</a:t>
            </a:r>
            <a:r>
              <a:rPr lang="pt-PT" dirty="0"/>
              <a:t> não suporta </a:t>
            </a:r>
            <a:r>
              <a:rPr lang="pt-PT" dirty="0" err="1"/>
              <a:t>RadSec</a:t>
            </a:r>
            <a:endParaRPr lang="pt-PT" dirty="0"/>
          </a:p>
          <a:p>
            <a:pPr lvl="2"/>
            <a:r>
              <a:rPr lang="pt-PT" dirty="0" err="1"/>
              <a:t>Queriamos</a:t>
            </a:r>
            <a:r>
              <a:rPr lang="pt-PT" dirty="0"/>
              <a:t> separar o proxy na DMZ do servidor </a:t>
            </a:r>
            <a:r>
              <a:rPr lang="pt-PT" dirty="0" err="1"/>
              <a:t>Radius</a:t>
            </a:r>
            <a:endParaRPr lang="pt-PT" dirty="0"/>
          </a:p>
          <a:p>
            <a:pPr lvl="1"/>
            <a:r>
              <a:rPr lang="pt-PT" dirty="0"/>
              <a:t>Debian: </a:t>
            </a:r>
            <a:r>
              <a:rPr lang="pt-PT" dirty="0" err="1"/>
              <a:t>apt-get</a:t>
            </a:r>
            <a:r>
              <a:rPr lang="pt-PT" dirty="0"/>
              <a:t> </a:t>
            </a:r>
            <a:r>
              <a:rPr lang="pt-PT" dirty="0" err="1"/>
              <a:t>install</a:t>
            </a:r>
            <a:r>
              <a:rPr lang="pt-PT" dirty="0"/>
              <a:t> </a:t>
            </a:r>
            <a:r>
              <a:rPr lang="pt-PT" dirty="0" err="1"/>
              <a:t>radsecproxy</a:t>
            </a:r>
            <a:endParaRPr lang="pt-PT" dirty="0"/>
          </a:p>
          <a:p>
            <a:pPr lvl="1"/>
            <a:r>
              <a:rPr lang="pt-PT" dirty="0"/>
              <a:t>Copiar/configurar o </a:t>
            </a:r>
            <a:r>
              <a:rPr lang="pt-PT" dirty="0" err="1"/>
              <a:t>template</a:t>
            </a:r>
            <a:r>
              <a:rPr lang="pt-PT" dirty="0"/>
              <a:t> /</a:t>
            </a:r>
            <a:r>
              <a:rPr lang="pt-PT" dirty="0" err="1"/>
              <a:t>etc</a:t>
            </a:r>
            <a:r>
              <a:rPr lang="pt-PT" dirty="0"/>
              <a:t>/</a:t>
            </a:r>
            <a:r>
              <a:rPr lang="pt-PT" dirty="0" err="1"/>
              <a:t>radsecproxy.conf</a:t>
            </a:r>
            <a:endParaRPr lang="pt-PT" dirty="0"/>
          </a:p>
          <a:p>
            <a:pPr lvl="1"/>
            <a:r>
              <a:rPr lang="en-US" dirty="0" err="1"/>
              <a:t>Obter</a:t>
            </a:r>
            <a:r>
              <a:rPr lang="en-US" dirty="0"/>
              <a:t> o </a:t>
            </a:r>
            <a:r>
              <a:rPr lang="en-US" dirty="0" err="1"/>
              <a:t>certificado</a:t>
            </a:r>
            <a:endParaRPr lang="en-US" dirty="0"/>
          </a:p>
          <a:p>
            <a:pPr lvl="1"/>
            <a:r>
              <a:rPr lang="en-US" dirty="0" err="1"/>
              <a:t>Configurar</a:t>
            </a:r>
            <a:r>
              <a:rPr lang="en-US" dirty="0"/>
              <a:t> o DNS</a:t>
            </a:r>
          </a:p>
          <a:p>
            <a:pPr lvl="1"/>
            <a:r>
              <a:rPr lang="en-US" dirty="0" err="1"/>
              <a:t>Testar</a:t>
            </a:r>
            <a:r>
              <a:rPr lang="en-US" dirty="0"/>
              <a:t>…</a:t>
            </a:r>
          </a:p>
          <a:p>
            <a:pPr lvl="1"/>
            <a:endParaRPr lang="pt-PT" dirty="0"/>
          </a:p>
          <a:p>
            <a:pPr lvl="1"/>
            <a:endParaRPr lang="pt-PT" dirty="0"/>
          </a:p>
          <a:p>
            <a:pPr lvl="1"/>
            <a:endParaRPr lang="pt-PT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2F82DC9-C60E-97F2-8C03-D1159BA54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345990"/>
            <a:ext cx="10139748" cy="718806"/>
          </a:xfrm>
        </p:spPr>
        <p:txBody>
          <a:bodyPr/>
          <a:lstStyle/>
          <a:p>
            <a:r>
              <a:rPr lang="pt-PT" dirty="0"/>
              <a:t>Preparação</a:t>
            </a:r>
          </a:p>
        </p:txBody>
      </p:sp>
    </p:spTree>
    <p:extLst>
      <p:ext uri="{BB962C8B-B14F-4D97-AF65-F5344CB8AC3E}">
        <p14:creationId xmlns:p14="http://schemas.microsoft.com/office/powerpoint/2010/main" val="18189756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9A966D-42A5-7051-E901-3DE4A2964C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83189" y="1228514"/>
            <a:ext cx="11063654" cy="4937724"/>
          </a:xfrm>
        </p:spPr>
        <p:txBody>
          <a:bodyPr>
            <a:normAutofit/>
          </a:bodyPr>
          <a:lstStyle/>
          <a:p>
            <a:pPr lvl="1"/>
            <a:r>
              <a:rPr lang="pt-PT" dirty="0">
                <a:hlinkClick r:id="rId2"/>
              </a:rPr>
              <a:t>https://wiki.geant.org/display/H2eduroam/radsec+certificates</a:t>
            </a:r>
            <a:endParaRPr lang="pt-PT" dirty="0"/>
          </a:p>
          <a:p>
            <a:pPr lvl="1"/>
            <a:r>
              <a:rPr lang="pt-PT" dirty="0">
                <a:hlinkClick r:id="rId3"/>
              </a:rPr>
              <a:t>https://eduroam.org/support/edupki-eduroam-ra/</a:t>
            </a:r>
            <a:endParaRPr lang="pt-PT" dirty="0"/>
          </a:p>
          <a:p>
            <a:pPr marL="1371600" lvl="2" indent="-457200">
              <a:buFont typeface="+mj-lt"/>
              <a:buAutoNum type="arabicPeriod"/>
            </a:pPr>
            <a:r>
              <a:rPr lang="en-US" dirty="0" err="1"/>
              <a:t>Authorisation</a:t>
            </a:r>
            <a:r>
              <a:rPr lang="en-US" dirty="0"/>
              <a:t>: make sure that your email address is listed as an </a:t>
            </a:r>
            <a:r>
              <a:rPr lang="en-US" dirty="0" err="1"/>
              <a:t>eduroam</a:t>
            </a:r>
            <a:r>
              <a:rPr lang="en-US" dirty="0"/>
              <a:t> operator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Authentication: we need to perform identity vetting on your certificate request</a:t>
            </a:r>
          </a:p>
          <a:p>
            <a:pPr marL="1714500" lvl="3" indent="-342900">
              <a:buFont typeface="+mj-lt"/>
              <a:buAutoNum type="alphaLcParenR"/>
            </a:pPr>
            <a:r>
              <a:rPr lang="en-US" dirty="0"/>
              <a:t>if you are in possession of a TCS Personal Certificate, you can use this in step 3	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/>
              <a:t>Certificate request: Please navigate to the </a:t>
            </a:r>
            <a:r>
              <a:rPr lang="en-US" dirty="0" err="1"/>
              <a:t>eduPKI</a:t>
            </a:r>
            <a:r>
              <a:rPr lang="en-US" dirty="0"/>
              <a:t> CA interface and open the "</a:t>
            </a:r>
            <a:r>
              <a:rPr lang="en-US" dirty="0" err="1"/>
              <a:t>eduroam</a:t>
            </a:r>
            <a:r>
              <a:rPr lang="en-US" dirty="0"/>
              <a:t> Certificate Request Generator (</a:t>
            </a:r>
            <a:r>
              <a:rPr lang="en-US" dirty="0" err="1"/>
              <a:t>eduPKI</a:t>
            </a:r>
            <a:r>
              <a:rPr lang="en-US" dirty="0"/>
              <a:t> CA)" and fill out the form</a:t>
            </a:r>
          </a:p>
          <a:p>
            <a:pPr marL="1257300" lvl="2" indent="-342900">
              <a:buFont typeface="+mj-lt"/>
              <a:buAutoNum type="arabicPeriod"/>
            </a:pPr>
            <a:endParaRPr lang="en-US" dirty="0"/>
          </a:p>
          <a:p>
            <a:pPr marL="1257300" lvl="2" indent="-342900">
              <a:buFont typeface="+mj-lt"/>
              <a:buAutoNum type="arabicPeriod"/>
            </a:pPr>
            <a:endParaRPr lang="en-US" dirty="0"/>
          </a:p>
          <a:p>
            <a:pPr marL="1257300" lvl="2" indent="-342900">
              <a:buFont typeface="+mj-lt"/>
              <a:buAutoNum type="arabicPeriod"/>
            </a:pPr>
            <a:endParaRPr lang="en-US" dirty="0"/>
          </a:p>
          <a:p>
            <a:pPr marL="1257300" lvl="2" indent="-342900">
              <a:buFont typeface="+mj-lt"/>
              <a:buAutoNum type="arabicPeriod"/>
            </a:pPr>
            <a:endParaRPr lang="en-US" dirty="0"/>
          </a:p>
          <a:p>
            <a:pPr marL="1257300" lvl="2" indent="-342900">
              <a:buFont typeface="+mj-lt"/>
              <a:buAutoNum type="arabicPeriod"/>
            </a:pPr>
            <a:r>
              <a:rPr lang="en-US" dirty="0" err="1"/>
              <a:t>Enviar</a:t>
            </a:r>
            <a:r>
              <a:rPr lang="en-US" dirty="0"/>
              <a:t> pdf </a:t>
            </a:r>
            <a:r>
              <a:rPr lang="en-US" dirty="0" err="1"/>
              <a:t>gerado</a:t>
            </a:r>
            <a:r>
              <a:rPr lang="en-US" dirty="0"/>
              <a:t> para </a:t>
            </a:r>
            <a:r>
              <a:rPr lang="en-US" dirty="0">
                <a:hlinkClick r:id="rId4"/>
              </a:rPr>
              <a:t>edupki-ra@eduroam.org</a:t>
            </a:r>
            <a:endParaRPr lang="en-US" dirty="0"/>
          </a:p>
          <a:p>
            <a:pPr marL="1714500" lvl="3" indent="-342900">
              <a:buFont typeface="+mj-lt"/>
              <a:buAutoNum type="arabicPeriod"/>
            </a:pPr>
            <a:r>
              <a:rPr lang="en-US" dirty="0" err="1"/>
              <a:t>Assinar</a:t>
            </a:r>
            <a:r>
              <a:rPr lang="en-US" dirty="0"/>
              <a:t> o mail de </a:t>
            </a:r>
            <a:r>
              <a:rPr lang="en-US" dirty="0" err="1"/>
              <a:t>acordo</a:t>
            </a:r>
            <a:r>
              <a:rPr lang="en-US" dirty="0"/>
              <a:t> com o </a:t>
            </a:r>
            <a:r>
              <a:rPr lang="en-US" dirty="0" err="1"/>
              <a:t>ponto</a:t>
            </a:r>
            <a:r>
              <a:rPr lang="en-US" dirty="0"/>
              <a:t> 2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/>
              <a:t>Fazer o download, </a:t>
            </a:r>
            <a:r>
              <a:rPr lang="en-US" dirty="0" err="1"/>
              <a:t>colocar</a:t>
            </a:r>
            <a:r>
              <a:rPr lang="en-US" dirty="0"/>
              <a:t> no </a:t>
            </a:r>
            <a:r>
              <a:rPr lang="en-US" dirty="0" err="1"/>
              <a:t>servidor</a:t>
            </a:r>
            <a:r>
              <a:rPr lang="en-US" dirty="0"/>
              <a:t> e </a:t>
            </a:r>
            <a:r>
              <a:rPr lang="en-US" dirty="0" err="1"/>
              <a:t>colocar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configuração</a:t>
            </a:r>
            <a:endParaRPr lang="pt-PT" dirty="0"/>
          </a:p>
          <a:p>
            <a:pPr marL="914400" lvl="1" indent="-457200">
              <a:buFont typeface="+mj-lt"/>
              <a:buAutoNum type="arabicPeriod"/>
            </a:pPr>
            <a:endParaRPr lang="pt-PT" dirty="0"/>
          </a:p>
          <a:p>
            <a:pPr lvl="1"/>
            <a:endParaRPr lang="pt-PT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2F82DC9-C60E-97F2-8C03-D1159BA54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345990"/>
            <a:ext cx="10139748" cy="718806"/>
          </a:xfrm>
        </p:spPr>
        <p:txBody>
          <a:bodyPr/>
          <a:lstStyle/>
          <a:p>
            <a:r>
              <a:rPr lang="pt-PT" dirty="0"/>
              <a:t>Obter o certificado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DDF62283-0A3E-4211-3BAA-718C33601AD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45323" y="3906381"/>
            <a:ext cx="6858957" cy="64779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4420B270-D714-ABC6-A54C-4A76C7C68EB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45989" y="3675256"/>
            <a:ext cx="3398710" cy="155746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EBCF81A3-DC40-36B7-7EE5-B2465C1DFE38}"/>
              </a:ext>
            </a:extLst>
          </p:cNvPr>
          <p:cNvSpPr/>
          <p:nvPr/>
        </p:nvSpPr>
        <p:spPr>
          <a:xfrm>
            <a:off x="8485328" y="5316686"/>
            <a:ext cx="126332" cy="126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AC5D7667-5AAF-1FA6-2602-951B7E451929}"/>
              </a:ext>
            </a:extLst>
          </p:cNvPr>
          <p:cNvSpPr/>
          <p:nvPr/>
        </p:nvSpPr>
        <p:spPr>
          <a:xfrm>
            <a:off x="8764060" y="5316686"/>
            <a:ext cx="126332" cy="126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E4B5FD8-2172-881B-65FF-61FCE01E69B2}"/>
              </a:ext>
            </a:extLst>
          </p:cNvPr>
          <p:cNvSpPr/>
          <p:nvPr/>
        </p:nvSpPr>
        <p:spPr>
          <a:xfrm>
            <a:off x="9042792" y="5314582"/>
            <a:ext cx="126332" cy="1263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87566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2F82DC9-C60E-97F2-8C03-D1159BA54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231" y="79924"/>
            <a:ext cx="10139748" cy="718806"/>
          </a:xfrm>
        </p:spPr>
        <p:txBody>
          <a:bodyPr/>
          <a:lstStyle/>
          <a:p>
            <a:r>
              <a:rPr lang="pt-PT" dirty="0"/>
              <a:t>Alguns pontos da configuração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8AC25B9F-02DA-51E4-4B4A-5703A011C412}"/>
              </a:ext>
            </a:extLst>
          </p:cNvPr>
          <p:cNvSpPr txBox="1"/>
          <p:nvPr/>
        </p:nvSpPr>
        <p:spPr>
          <a:xfrm>
            <a:off x="810611" y="1205264"/>
            <a:ext cx="6478314" cy="22467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pt-PT" sz="1400" dirty="0" err="1">
                <a:latin typeface="Consolas" panose="020B0609020204030204" pitchFamily="49" charset="0"/>
              </a:rPr>
              <a:t>tls</a:t>
            </a:r>
            <a:r>
              <a:rPr lang="pt-PT" sz="1400" dirty="0">
                <a:latin typeface="Consolas" panose="020B0609020204030204" pitchFamily="49" charset="0"/>
              </a:rPr>
              <a:t> </a:t>
            </a:r>
            <a:r>
              <a:rPr lang="pt-PT" sz="1400" dirty="0" err="1">
                <a:latin typeface="Consolas" panose="020B0609020204030204" pitchFamily="49" charset="0"/>
              </a:rPr>
              <a:t>defaultClient</a:t>
            </a:r>
            <a:r>
              <a:rPr lang="pt-PT" sz="1400" dirty="0">
                <a:latin typeface="Consolas" panose="020B0609020204030204" pitchFamily="49" charset="0"/>
              </a:rPr>
              <a:t> {</a:t>
            </a:r>
          </a:p>
          <a:p>
            <a:r>
              <a:rPr lang="pt-PT" sz="1400" dirty="0">
                <a:latin typeface="Consolas" panose="020B0609020204030204" pitchFamily="49" charset="0"/>
              </a:rPr>
              <a:t>    </a:t>
            </a:r>
            <a:r>
              <a:rPr lang="pt-PT" sz="1400" dirty="0" err="1">
                <a:latin typeface="Consolas" panose="020B0609020204030204" pitchFamily="49" charset="0"/>
              </a:rPr>
              <a:t>CACertificateFile</a:t>
            </a:r>
            <a:r>
              <a:rPr lang="pt-PT" sz="1400" dirty="0">
                <a:latin typeface="Consolas" panose="020B0609020204030204" pitchFamily="49" charset="0"/>
              </a:rPr>
              <a:t>   /</a:t>
            </a:r>
            <a:r>
              <a:rPr lang="pt-PT" sz="1400" dirty="0" err="1">
                <a:latin typeface="Consolas" panose="020B0609020204030204" pitchFamily="49" charset="0"/>
              </a:rPr>
              <a:t>etc</a:t>
            </a:r>
            <a:r>
              <a:rPr lang="pt-PT" sz="1400" dirty="0">
                <a:latin typeface="Consolas" panose="020B0609020204030204" pitchFamily="49" charset="0"/>
              </a:rPr>
              <a:t>/</a:t>
            </a:r>
            <a:r>
              <a:rPr lang="pt-PT" sz="1400" dirty="0" err="1">
                <a:latin typeface="Consolas" panose="020B0609020204030204" pitchFamily="49" charset="0"/>
              </a:rPr>
              <a:t>radsecproxy</a:t>
            </a:r>
            <a:r>
              <a:rPr lang="pt-PT" sz="1400" dirty="0">
                <a:latin typeface="Consolas" panose="020B0609020204030204" pitchFamily="49" charset="0"/>
              </a:rPr>
              <a:t>/</a:t>
            </a:r>
            <a:r>
              <a:rPr lang="pt-PT" sz="1400" dirty="0" err="1">
                <a:latin typeface="Consolas" panose="020B0609020204030204" pitchFamily="49" charset="0"/>
              </a:rPr>
              <a:t>certs</a:t>
            </a:r>
            <a:r>
              <a:rPr lang="pt-PT" sz="1400" dirty="0">
                <a:latin typeface="Consolas" panose="020B0609020204030204" pitchFamily="49" charset="0"/>
              </a:rPr>
              <a:t>/ca/</a:t>
            </a:r>
            <a:r>
              <a:rPr lang="pt-PT" sz="1400" dirty="0" err="1">
                <a:latin typeface="Consolas" panose="020B0609020204030204" pitchFamily="49" charset="0"/>
              </a:rPr>
              <a:t>eduPKI.pem</a:t>
            </a:r>
            <a:endParaRPr lang="pt-PT" sz="1400" dirty="0">
              <a:latin typeface="Consolas" panose="020B0609020204030204" pitchFamily="49" charset="0"/>
            </a:endParaRPr>
          </a:p>
          <a:p>
            <a:r>
              <a:rPr lang="pt-PT" sz="1400" dirty="0">
                <a:latin typeface="Consolas" panose="020B0609020204030204" pitchFamily="49" charset="0"/>
              </a:rPr>
              <a:t>    </a:t>
            </a:r>
            <a:r>
              <a:rPr lang="pt-PT" sz="1400" dirty="0" err="1">
                <a:latin typeface="Consolas" panose="020B0609020204030204" pitchFamily="49" charset="0"/>
              </a:rPr>
              <a:t>CertificateFile</a:t>
            </a:r>
            <a:r>
              <a:rPr lang="pt-PT" sz="1400" dirty="0">
                <a:latin typeface="Consolas" panose="020B0609020204030204" pitchFamily="49" charset="0"/>
              </a:rPr>
              <a:t>     /</a:t>
            </a:r>
            <a:r>
              <a:rPr lang="pt-PT" sz="1400" dirty="0" err="1">
                <a:latin typeface="Consolas" panose="020B0609020204030204" pitchFamily="49" charset="0"/>
              </a:rPr>
              <a:t>etc</a:t>
            </a:r>
            <a:r>
              <a:rPr lang="pt-PT" sz="1400" dirty="0">
                <a:latin typeface="Consolas" panose="020B0609020204030204" pitchFamily="49" charset="0"/>
              </a:rPr>
              <a:t>/</a:t>
            </a:r>
            <a:r>
              <a:rPr lang="pt-PT" sz="1400" dirty="0" err="1">
                <a:latin typeface="Consolas" panose="020B0609020204030204" pitchFamily="49" charset="0"/>
              </a:rPr>
              <a:t>radsecproxy</a:t>
            </a:r>
            <a:r>
              <a:rPr lang="pt-PT" sz="1400" dirty="0">
                <a:latin typeface="Consolas" panose="020B0609020204030204" pitchFamily="49" charset="0"/>
              </a:rPr>
              <a:t>/</a:t>
            </a:r>
            <a:r>
              <a:rPr lang="pt-PT" sz="1400" dirty="0" err="1">
                <a:latin typeface="Consolas" panose="020B0609020204030204" pitchFamily="49" charset="0"/>
              </a:rPr>
              <a:t>certs</a:t>
            </a:r>
            <a:r>
              <a:rPr lang="pt-PT" sz="1400" dirty="0">
                <a:latin typeface="Consolas" panose="020B0609020204030204" pitchFamily="49" charset="0"/>
              </a:rPr>
              <a:t>/cert-12531103</a:t>
            </a:r>
          </a:p>
          <a:p>
            <a:r>
              <a:rPr lang="pt-PT" sz="1400" dirty="0">
                <a:latin typeface="Consolas" panose="020B0609020204030204" pitchFamily="49" charset="0"/>
              </a:rPr>
              <a:t>    </a:t>
            </a:r>
            <a:r>
              <a:rPr lang="pt-PT" sz="1400" dirty="0" err="1">
                <a:latin typeface="Consolas" panose="020B0609020204030204" pitchFamily="49" charset="0"/>
              </a:rPr>
              <a:t>CertificateKeyFile</a:t>
            </a:r>
            <a:r>
              <a:rPr lang="pt-PT" sz="1400" dirty="0">
                <a:latin typeface="Consolas" panose="020B0609020204030204" pitchFamily="49" charset="0"/>
              </a:rPr>
              <a:t>  /</a:t>
            </a:r>
            <a:r>
              <a:rPr lang="pt-PT" sz="1400" dirty="0" err="1">
                <a:latin typeface="Consolas" panose="020B0609020204030204" pitchFamily="49" charset="0"/>
              </a:rPr>
              <a:t>etc</a:t>
            </a:r>
            <a:r>
              <a:rPr lang="pt-PT" sz="1400" dirty="0">
                <a:latin typeface="Consolas" panose="020B0609020204030204" pitchFamily="49" charset="0"/>
              </a:rPr>
              <a:t>/</a:t>
            </a:r>
            <a:r>
              <a:rPr lang="pt-PT" sz="1400" dirty="0" err="1">
                <a:latin typeface="Consolas" panose="020B0609020204030204" pitchFamily="49" charset="0"/>
              </a:rPr>
              <a:t>radsecproxy</a:t>
            </a:r>
            <a:r>
              <a:rPr lang="pt-PT" sz="1400" dirty="0">
                <a:latin typeface="Consolas" panose="020B0609020204030204" pitchFamily="49" charset="0"/>
              </a:rPr>
              <a:t>/</a:t>
            </a:r>
            <a:r>
              <a:rPr lang="pt-PT" sz="1400" dirty="0" err="1">
                <a:latin typeface="Consolas" panose="020B0609020204030204" pitchFamily="49" charset="0"/>
              </a:rPr>
              <a:t>certs</a:t>
            </a:r>
            <a:r>
              <a:rPr lang="pt-PT" sz="1400" dirty="0">
                <a:latin typeface="Consolas" panose="020B0609020204030204" pitchFamily="49" charset="0"/>
              </a:rPr>
              <a:t>/radsec.crt</a:t>
            </a:r>
          </a:p>
          <a:p>
            <a:r>
              <a:rPr lang="pt-PT" sz="1400" dirty="0">
                <a:latin typeface="Consolas" panose="020B0609020204030204" pitchFamily="49" charset="0"/>
              </a:rPr>
              <a:t>}</a:t>
            </a:r>
          </a:p>
          <a:p>
            <a:r>
              <a:rPr lang="pt-PT" sz="1400" dirty="0" err="1">
                <a:latin typeface="Consolas" panose="020B0609020204030204" pitchFamily="49" charset="0"/>
              </a:rPr>
              <a:t>tls</a:t>
            </a:r>
            <a:r>
              <a:rPr lang="pt-PT" sz="1400" dirty="0">
                <a:latin typeface="Consolas" panose="020B0609020204030204" pitchFamily="49" charset="0"/>
              </a:rPr>
              <a:t> </a:t>
            </a:r>
            <a:r>
              <a:rPr lang="pt-PT" sz="1400" dirty="0" err="1">
                <a:latin typeface="Consolas" panose="020B0609020204030204" pitchFamily="49" charset="0"/>
              </a:rPr>
              <a:t>defaultServer</a:t>
            </a:r>
            <a:r>
              <a:rPr lang="pt-PT" sz="1400" dirty="0">
                <a:latin typeface="Consolas" panose="020B0609020204030204" pitchFamily="49" charset="0"/>
              </a:rPr>
              <a:t> {</a:t>
            </a:r>
          </a:p>
          <a:p>
            <a:r>
              <a:rPr lang="pt-PT" sz="1400" dirty="0">
                <a:latin typeface="Consolas" panose="020B0609020204030204" pitchFamily="49" charset="0"/>
              </a:rPr>
              <a:t>    </a:t>
            </a:r>
            <a:r>
              <a:rPr lang="pt-PT" sz="1400" dirty="0" err="1">
                <a:latin typeface="Consolas" panose="020B0609020204030204" pitchFamily="49" charset="0"/>
              </a:rPr>
              <a:t>CACertificateFile</a:t>
            </a:r>
            <a:r>
              <a:rPr lang="pt-PT" sz="1400" dirty="0">
                <a:latin typeface="Consolas" panose="020B0609020204030204" pitchFamily="49" charset="0"/>
              </a:rPr>
              <a:t>   /</a:t>
            </a:r>
            <a:r>
              <a:rPr lang="pt-PT" sz="1400" dirty="0" err="1">
                <a:latin typeface="Consolas" panose="020B0609020204030204" pitchFamily="49" charset="0"/>
              </a:rPr>
              <a:t>etc</a:t>
            </a:r>
            <a:r>
              <a:rPr lang="pt-PT" sz="1400" dirty="0">
                <a:latin typeface="Consolas" panose="020B0609020204030204" pitchFamily="49" charset="0"/>
              </a:rPr>
              <a:t>/</a:t>
            </a:r>
            <a:r>
              <a:rPr lang="pt-PT" sz="1400" dirty="0" err="1">
                <a:latin typeface="Consolas" panose="020B0609020204030204" pitchFamily="49" charset="0"/>
              </a:rPr>
              <a:t>radsecproxy</a:t>
            </a:r>
            <a:r>
              <a:rPr lang="pt-PT" sz="1400" dirty="0">
                <a:latin typeface="Consolas" panose="020B0609020204030204" pitchFamily="49" charset="0"/>
              </a:rPr>
              <a:t>/</a:t>
            </a:r>
            <a:r>
              <a:rPr lang="pt-PT" sz="1400" dirty="0" err="1">
                <a:latin typeface="Consolas" panose="020B0609020204030204" pitchFamily="49" charset="0"/>
              </a:rPr>
              <a:t>certs</a:t>
            </a:r>
            <a:r>
              <a:rPr lang="pt-PT" sz="1400" dirty="0">
                <a:latin typeface="Consolas" panose="020B0609020204030204" pitchFamily="49" charset="0"/>
              </a:rPr>
              <a:t>/ca/</a:t>
            </a:r>
            <a:r>
              <a:rPr lang="pt-PT" sz="1400" dirty="0" err="1">
                <a:latin typeface="Consolas" panose="020B0609020204030204" pitchFamily="49" charset="0"/>
              </a:rPr>
              <a:t>eduPKI.pem</a:t>
            </a:r>
            <a:endParaRPr lang="pt-PT" sz="1400" dirty="0">
              <a:latin typeface="Consolas" panose="020B0609020204030204" pitchFamily="49" charset="0"/>
            </a:endParaRPr>
          </a:p>
          <a:p>
            <a:r>
              <a:rPr lang="pt-PT" sz="1400" dirty="0">
                <a:latin typeface="Consolas" panose="020B0609020204030204" pitchFamily="49" charset="0"/>
              </a:rPr>
              <a:t>    </a:t>
            </a:r>
            <a:r>
              <a:rPr lang="pt-PT" sz="1400" dirty="0" err="1">
                <a:latin typeface="Consolas" panose="020B0609020204030204" pitchFamily="49" charset="0"/>
              </a:rPr>
              <a:t>CertificateFile</a:t>
            </a:r>
            <a:r>
              <a:rPr lang="pt-PT" sz="1400" dirty="0">
                <a:latin typeface="Consolas" panose="020B0609020204030204" pitchFamily="49" charset="0"/>
              </a:rPr>
              <a:t>     /</a:t>
            </a:r>
            <a:r>
              <a:rPr lang="pt-PT" sz="1400" dirty="0" err="1">
                <a:latin typeface="Consolas" panose="020B0609020204030204" pitchFamily="49" charset="0"/>
              </a:rPr>
              <a:t>etc</a:t>
            </a:r>
            <a:r>
              <a:rPr lang="pt-PT" sz="1400" dirty="0">
                <a:latin typeface="Consolas" panose="020B0609020204030204" pitchFamily="49" charset="0"/>
              </a:rPr>
              <a:t>/</a:t>
            </a:r>
            <a:r>
              <a:rPr lang="pt-PT" sz="1400" dirty="0" err="1">
                <a:latin typeface="Consolas" panose="020B0609020204030204" pitchFamily="49" charset="0"/>
              </a:rPr>
              <a:t>radsecproxy</a:t>
            </a:r>
            <a:r>
              <a:rPr lang="pt-PT" sz="1400" dirty="0">
                <a:latin typeface="Consolas" panose="020B0609020204030204" pitchFamily="49" charset="0"/>
              </a:rPr>
              <a:t>/</a:t>
            </a:r>
            <a:r>
              <a:rPr lang="pt-PT" sz="1400" dirty="0" err="1">
                <a:latin typeface="Consolas" panose="020B0609020204030204" pitchFamily="49" charset="0"/>
              </a:rPr>
              <a:t>certs</a:t>
            </a:r>
            <a:r>
              <a:rPr lang="pt-PT" sz="1400" dirty="0">
                <a:latin typeface="Consolas" panose="020B0609020204030204" pitchFamily="49" charset="0"/>
              </a:rPr>
              <a:t>/cert-12531103</a:t>
            </a:r>
          </a:p>
          <a:p>
            <a:r>
              <a:rPr lang="pt-PT" sz="1400" dirty="0">
                <a:latin typeface="Consolas" panose="020B0609020204030204" pitchFamily="49" charset="0"/>
              </a:rPr>
              <a:t>    </a:t>
            </a:r>
            <a:r>
              <a:rPr lang="pt-PT" sz="1400" dirty="0" err="1">
                <a:latin typeface="Consolas" panose="020B0609020204030204" pitchFamily="49" charset="0"/>
              </a:rPr>
              <a:t>CertificateKeyFile</a:t>
            </a:r>
            <a:r>
              <a:rPr lang="pt-PT" sz="1400" dirty="0">
                <a:latin typeface="Consolas" panose="020B0609020204030204" pitchFamily="49" charset="0"/>
              </a:rPr>
              <a:t>  /</a:t>
            </a:r>
            <a:r>
              <a:rPr lang="pt-PT" sz="1400" dirty="0" err="1">
                <a:latin typeface="Consolas" panose="020B0609020204030204" pitchFamily="49" charset="0"/>
              </a:rPr>
              <a:t>etc</a:t>
            </a:r>
            <a:r>
              <a:rPr lang="pt-PT" sz="1400" dirty="0">
                <a:latin typeface="Consolas" panose="020B0609020204030204" pitchFamily="49" charset="0"/>
              </a:rPr>
              <a:t>/</a:t>
            </a:r>
            <a:r>
              <a:rPr lang="pt-PT" sz="1400" dirty="0" err="1">
                <a:latin typeface="Consolas" panose="020B0609020204030204" pitchFamily="49" charset="0"/>
              </a:rPr>
              <a:t>radsecproxy</a:t>
            </a:r>
            <a:r>
              <a:rPr lang="pt-PT" sz="1400" dirty="0">
                <a:latin typeface="Consolas" panose="020B0609020204030204" pitchFamily="49" charset="0"/>
              </a:rPr>
              <a:t>/</a:t>
            </a:r>
            <a:r>
              <a:rPr lang="pt-PT" sz="1400" dirty="0" err="1">
                <a:latin typeface="Consolas" panose="020B0609020204030204" pitchFamily="49" charset="0"/>
              </a:rPr>
              <a:t>certs</a:t>
            </a:r>
            <a:r>
              <a:rPr lang="pt-PT" sz="1400" dirty="0">
                <a:latin typeface="Consolas" panose="020B0609020204030204" pitchFamily="49" charset="0"/>
              </a:rPr>
              <a:t>/radsec.crt</a:t>
            </a:r>
          </a:p>
          <a:p>
            <a:r>
              <a:rPr lang="pt-PT" sz="14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AA4D6941-B071-D10E-C515-2D014C604746}"/>
              </a:ext>
            </a:extLst>
          </p:cNvPr>
          <p:cNvSpPr txBox="1"/>
          <p:nvPr/>
        </p:nvSpPr>
        <p:spPr>
          <a:xfrm>
            <a:off x="7916388" y="4572878"/>
            <a:ext cx="3294724" cy="11695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pt-PT" sz="1400" dirty="0" err="1">
                <a:latin typeface="Consolas" panose="020B0609020204030204" pitchFamily="49" charset="0"/>
              </a:rPr>
              <a:t>client</a:t>
            </a:r>
            <a:r>
              <a:rPr lang="pt-PT" sz="1400" dirty="0">
                <a:latin typeface="Consolas" panose="020B0609020204030204" pitchFamily="49" charset="0"/>
              </a:rPr>
              <a:t> </a:t>
            </a:r>
            <a:r>
              <a:rPr lang="pt-PT" sz="1400" dirty="0" err="1">
                <a:latin typeface="Consolas" panose="020B0609020204030204" pitchFamily="49" charset="0"/>
              </a:rPr>
              <a:t>sondafccn</a:t>
            </a:r>
            <a:r>
              <a:rPr lang="pt-PT" sz="1400" dirty="0">
                <a:latin typeface="Consolas" panose="020B0609020204030204" pitchFamily="49" charset="0"/>
              </a:rPr>
              <a:t> {</a:t>
            </a:r>
          </a:p>
          <a:p>
            <a:r>
              <a:rPr lang="pt-PT" sz="1400" dirty="0">
                <a:latin typeface="Consolas" panose="020B0609020204030204" pitchFamily="49" charset="0"/>
              </a:rPr>
              <a:t>  </a:t>
            </a:r>
            <a:r>
              <a:rPr lang="pt-PT" sz="1400" dirty="0" err="1">
                <a:latin typeface="Consolas" panose="020B0609020204030204" pitchFamily="49" charset="0"/>
              </a:rPr>
              <a:t>host</a:t>
            </a:r>
            <a:r>
              <a:rPr lang="pt-PT" sz="1400" dirty="0">
                <a:latin typeface="Consolas" panose="020B0609020204030204" pitchFamily="49" charset="0"/>
              </a:rPr>
              <a:t>     194.210.x.x</a:t>
            </a:r>
          </a:p>
          <a:p>
            <a:r>
              <a:rPr lang="pt-PT" sz="1400" dirty="0">
                <a:latin typeface="Consolas" panose="020B0609020204030204" pitchFamily="49" charset="0"/>
              </a:rPr>
              <a:t>  </a:t>
            </a:r>
            <a:r>
              <a:rPr lang="pt-PT" sz="1400" dirty="0" err="1">
                <a:latin typeface="Consolas" panose="020B0609020204030204" pitchFamily="49" charset="0"/>
              </a:rPr>
              <a:t>type</a:t>
            </a:r>
            <a:r>
              <a:rPr lang="pt-PT" sz="1400" dirty="0">
                <a:latin typeface="Consolas" panose="020B0609020204030204" pitchFamily="49" charset="0"/>
              </a:rPr>
              <a:t>     UDP</a:t>
            </a:r>
          </a:p>
          <a:p>
            <a:r>
              <a:rPr lang="pt-PT" sz="1400" dirty="0">
                <a:latin typeface="Consolas" panose="020B0609020204030204" pitchFamily="49" charset="0"/>
              </a:rPr>
              <a:t>  </a:t>
            </a:r>
            <a:r>
              <a:rPr lang="pt-PT" sz="1400" dirty="0" err="1">
                <a:latin typeface="Consolas" panose="020B0609020204030204" pitchFamily="49" charset="0"/>
              </a:rPr>
              <a:t>secret</a:t>
            </a:r>
            <a:r>
              <a:rPr lang="pt-PT" sz="1400" dirty="0">
                <a:latin typeface="Consolas" panose="020B0609020204030204" pitchFamily="49" charset="0"/>
              </a:rPr>
              <a:t>   ************</a:t>
            </a:r>
          </a:p>
          <a:p>
            <a:r>
              <a:rPr lang="pt-PT" sz="14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08EC2FB3-73C7-28FE-368E-C2F139ED882D}"/>
              </a:ext>
            </a:extLst>
          </p:cNvPr>
          <p:cNvSpPr txBox="1"/>
          <p:nvPr/>
        </p:nvSpPr>
        <p:spPr>
          <a:xfrm>
            <a:off x="4465054" y="4141991"/>
            <a:ext cx="3148377" cy="16004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pt-PT" sz="1400" dirty="0" err="1">
                <a:latin typeface="Consolas" panose="020B0609020204030204" pitchFamily="49" charset="0"/>
              </a:rPr>
              <a:t>client</a:t>
            </a:r>
            <a:r>
              <a:rPr lang="pt-PT" sz="1400" dirty="0">
                <a:latin typeface="Consolas" panose="020B0609020204030204" pitchFamily="49" charset="0"/>
              </a:rPr>
              <a:t> </a:t>
            </a:r>
            <a:r>
              <a:rPr lang="pt-PT" sz="1400" dirty="0" err="1">
                <a:latin typeface="Consolas" panose="020B0609020204030204" pitchFamily="49" charset="0"/>
              </a:rPr>
              <a:t>radsec-incoming</a:t>
            </a:r>
            <a:r>
              <a:rPr lang="pt-PT" sz="1400" dirty="0">
                <a:latin typeface="Consolas" panose="020B0609020204030204" pitchFamily="49" charset="0"/>
              </a:rPr>
              <a:t> {</a:t>
            </a:r>
          </a:p>
          <a:p>
            <a:r>
              <a:rPr lang="pt-PT" sz="1400" dirty="0">
                <a:latin typeface="Consolas" panose="020B0609020204030204" pitchFamily="49" charset="0"/>
              </a:rPr>
              <a:t>   </a:t>
            </a:r>
            <a:r>
              <a:rPr lang="pt-PT" sz="1400" dirty="0" err="1">
                <a:latin typeface="Consolas" panose="020B0609020204030204" pitchFamily="49" charset="0"/>
              </a:rPr>
              <a:t>host</a:t>
            </a:r>
            <a:r>
              <a:rPr lang="pt-PT" sz="1400" dirty="0">
                <a:latin typeface="Consolas" panose="020B0609020204030204" pitchFamily="49" charset="0"/>
              </a:rPr>
              <a:t>        0.0.0.0/0</a:t>
            </a:r>
          </a:p>
          <a:p>
            <a:r>
              <a:rPr lang="pt-PT" sz="1400" dirty="0">
                <a:latin typeface="Consolas" panose="020B0609020204030204" pitchFamily="49" charset="0"/>
              </a:rPr>
              <a:t>   </a:t>
            </a:r>
            <a:r>
              <a:rPr lang="pt-PT" sz="1400" dirty="0" err="1">
                <a:latin typeface="Consolas" panose="020B0609020204030204" pitchFamily="49" charset="0"/>
              </a:rPr>
              <a:t>host</a:t>
            </a:r>
            <a:r>
              <a:rPr lang="pt-PT" sz="1400" dirty="0">
                <a:latin typeface="Consolas" panose="020B0609020204030204" pitchFamily="49" charset="0"/>
              </a:rPr>
              <a:t>        [::]/0</a:t>
            </a:r>
          </a:p>
          <a:p>
            <a:r>
              <a:rPr lang="pt-PT" sz="1400" dirty="0">
                <a:latin typeface="Consolas" panose="020B0609020204030204" pitchFamily="49" charset="0"/>
              </a:rPr>
              <a:t>   </a:t>
            </a:r>
            <a:r>
              <a:rPr lang="pt-PT" sz="1400" dirty="0" err="1">
                <a:latin typeface="Consolas" panose="020B0609020204030204" pitchFamily="49" charset="0"/>
              </a:rPr>
              <a:t>type</a:t>
            </a:r>
            <a:r>
              <a:rPr lang="pt-PT" sz="1400" dirty="0">
                <a:latin typeface="Consolas" panose="020B0609020204030204" pitchFamily="49" charset="0"/>
              </a:rPr>
              <a:t>        TLS</a:t>
            </a:r>
          </a:p>
          <a:p>
            <a:r>
              <a:rPr lang="pt-PT" sz="1400" dirty="0">
                <a:latin typeface="Consolas" panose="020B0609020204030204" pitchFamily="49" charset="0"/>
              </a:rPr>
              <a:t>   </a:t>
            </a:r>
            <a:r>
              <a:rPr lang="pt-PT" sz="1400" dirty="0" err="1">
                <a:latin typeface="Consolas" panose="020B0609020204030204" pitchFamily="49" charset="0"/>
              </a:rPr>
              <a:t>tls</a:t>
            </a:r>
            <a:r>
              <a:rPr lang="pt-PT" sz="1400" dirty="0">
                <a:latin typeface="Consolas" panose="020B0609020204030204" pitchFamily="49" charset="0"/>
              </a:rPr>
              <a:t>         </a:t>
            </a:r>
            <a:r>
              <a:rPr lang="pt-PT" sz="1400" dirty="0" err="1">
                <a:latin typeface="Consolas" panose="020B0609020204030204" pitchFamily="49" charset="0"/>
              </a:rPr>
              <a:t>defaultClient</a:t>
            </a:r>
            <a:endParaRPr lang="pt-PT" sz="1400" dirty="0">
              <a:latin typeface="Consolas" panose="020B0609020204030204" pitchFamily="49" charset="0"/>
            </a:endParaRPr>
          </a:p>
          <a:p>
            <a:r>
              <a:rPr lang="pt-PT" sz="1400" dirty="0">
                <a:latin typeface="Consolas" panose="020B0609020204030204" pitchFamily="49" charset="0"/>
              </a:rPr>
              <a:t>   </a:t>
            </a:r>
            <a:r>
              <a:rPr lang="pt-PT" sz="1400" dirty="0" err="1">
                <a:latin typeface="Consolas" panose="020B0609020204030204" pitchFamily="49" charset="0"/>
              </a:rPr>
              <a:t>secret</a:t>
            </a:r>
            <a:r>
              <a:rPr lang="pt-PT" sz="1400" dirty="0">
                <a:latin typeface="Consolas" panose="020B0609020204030204" pitchFamily="49" charset="0"/>
              </a:rPr>
              <a:t>      *********</a:t>
            </a:r>
          </a:p>
          <a:p>
            <a:r>
              <a:rPr lang="pt-PT" sz="14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76A16A33-56BF-E99C-26BB-0BBA4BD809FC}"/>
              </a:ext>
            </a:extLst>
          </p:cNvPr>
          <p:cNvSpPr txBox="1"/>
          <p:nvPr/>
        </p:nvSpPr>
        <p:spPr>
          <a:xfrm>
            <a:off x="7937937" y="1205264"/>
            <a:ext cx="3273175" cy="16004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pt-PT" sz="1400" dirty="0" err="1">
                <a:latin typeface="Consolas" panose="020B0609020204030204" pitchFamily="49" charset="0"/>
              </a:rPr>
              <a:t>client</a:t>
            </a:r>
            <a:r>
              <a:rPr lang="pt-PT" sz="1400" dirty="0">
                <a:latin typeface="Consolas" panose="020B0609020204030204" pitchFamily="49" charset="0"/>
              </a:rPr>
              <a:t> legacy-cv-radius.fccn.pt {</a:t>
            </a:r>
          </a:p>
          <a:p>
            <a:r>
              <a:rPr lang="pt-PT" sz="1400" dirty="0">
                <a:latin typeface="Consolas" panose="020B0609020204030204" pitchFamily="49" charset="0"/>
              </a:rPr>
              <a:t>  </a:t>
            </a:r>
            <a:r>
              <a:rPr lang="pt-PT" sz="1400" dirty="0" err="1">
                <a:latin typeface="Consolas" panose="020B0609020204030204" pitchFamily="49" charset="0"/>
              </a:rPr>
              <a:t>host</a:t>
            </a:r>
            <a:r>
              <a:rPr lang="pt-PT" sz="1400" dirty="0">
                <a:latin typeface="Consolas" panose="020B0609020204030204" pitchFamily="49" charset="0"/>
              </a:rPr>
              <a:t>    cv-radius.fccn.pt</a:t>
            </a:r>
          </a:p>
          <a:p>
            <a:r>
              <a:rPr lang="pt-PT" sz="1400" dirty="0">
                <a:latin typeface="Consolas" panose="020B0609020204030204" pitchFamily="49" charset="0"/>
              </a:rPr>
              <a:t>  </a:t>
            </a:r>
            <a:r>
              <a:rPr lang="pt-PT" sz="1400" dirty="0" err="1">
                <a:latin typeface="Consolas" panose="020B0609020204030204" pitchFamily="49" charset="0"/>
              </a:rPr>
              <a:t>host</a:t>
            </a:r>
            <a:r>
              <a:rPr lang="pt-PT" sz="1400" dirty="0">
                <a:latin typeface="Consolas" panose="020B0609020204030204" pitchFamily="49" charset="0"/>
              </a:rPr>
              <a:t>    cv2-radius.fccn.pt</a:t>
            </a:r>
          </a:p>
          <a:p>
            <a:r>
              <a:rPr lang="pt-PT" sz="1400" dirty="0">
                <a:latin typeface="Consolas" panose="020B0609020204030204" pitchFamily="49" charset="0"/>
              </a:rPr>
              <a:t>  </a:t>
            </a:r>
            <a:r>
              <a:rPr lang="pt-PT" sz="1400" dirty="0" err="1">
                <a:latin typeface="Consolas" panose="020B0609020204030204" pitchFamily="49" charset="0"/>
              </a:rPr>
              <a:t>type</a:t>
            </a:r>
            <a:r>
              <a:rPr lang="pt-PT" sz="1400" dirty="0">
                <a:latin typeface="Consolas" panose="020B0609020204030204" pitchFamily="49" charset="0"/>
              </a:rPr>
              <a:t>    UDP</a:t>
            </a:r>
          </a:p>
          <a:p>
            <a:r>
              <a:rPr lang="pt-PT" sz="1400" dirty="0">
                <a:latin typeface="Consolas" panose="020B0609020204030204" pitchFamily="49" charset="0"/>
              </a:rPr>
              <a:t>  </a:t>
            </a:r>
            <a:r>
              <a:rPr lang="pt-PT" sz="1400" dirty="0" err="1">
                <a:latin typeface="Consolas" panose="020B0609020204030204" pitchFamily="49" charset="0"/>
              </a:rPr>
              <a:t>secret</a:t>
            </a:r>
            <a:r>
              <a:rPr lang="pt-PT" sz="1400" dirty="0">
                <a:latin typeface="Consolas" panose="020B0609020204030204" pitchFamily="49" charset="0"/>
              </a:rPr>
              <a:t>  *********</a:t>
            </a:r>
          </a:p>
          <a:p>
            <a:r>
              <a:rPr lang="pt-PT" sz="14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5C3C45F4-3913-5898-AE77-4B429A8CAEE8}"/>
              </a:ext>
            </a:extLst>
          </p:cNvPr>
          <p:cNvSpPr txBox="1"/>
          <p:nvPr/>
        </p:nvSpPr>
        <p:spPr>
          <a:xfrm>
            <a:off x="810611" y="3858567"/>
            <a:ext cx="1967405" cy="7386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pt-PT" sz="1400" dirty="0" err="1">
                <a:latin typeface="Consolas" panose="020B0609020204030204" pitchFamily="49" charset="0"/>
              </a:rPr>
              <a:t>ListenUDP</a:t>
            </a:r>
            <a:r>
              <a:rPr lang="pt-PT" sz="1400" dirty="0">
                <a:latin typeface="Consolas" panose="020B0609020204030204" pitchFamily="49" charset="0"/>
              </a:rPr>
              <a:t>  *:1812</a:t>
            </a:r>
          </a:p>
          <a:p>
            <a:r>
              <a:rPr lang="pt-PT" sz="1400" dirty="0" err="1">
                <a:latin typeface="Consolas" panose="020B0609020204030204" pitchFamily="49" charset="0"/>
              </a:rPr>
              <a:t>ListenUDP</a:t>
            </a:r>
            <a:r>
              <a:rPr lang="pt-PT" sz="1400" dirty="0">
                <a:latin typeface="Consolas" panose="020B0609020204030204" pitchFamily="49" charset="0"/>
              </a:rPr>
              <a:t>  *:1813</a:t>
            </a:r>
          </a:p>
          <a:p>
            <a:r>
              <a:rPr lang="pt-PT" sz="1400" dirty="0" err="1">
                <a:latin typeface="Consolas" panose="020B0609020204030204" pitchFamily="49" charset="0"/>
              </a:rPr>
              <a:t>ListenTLS</a:t>
            </a:r>
            <a:r>
              <a:rPr lang="pt-PT" sz="1400" dirty="0">
                <a:latin typeface="Consolas" panose="020B0609020204030204" pitchFamily="49" charset="0"/>
              </a:rPr>
              <a:t>  *:2083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3D5091DD-B57D-EF37-4F26-FA6C3F022D79}"/>
              </a:ext>
            </a:extLst>
          </p:cNvPr>
          <p:cNvSpPr txBox="1"/>
          <p:nvPr/>
        </p:nvSpPr>
        <p:spPr>
          <a:xfrm>
            <a:off x="810611" y="5003765"/>
            <a:ext cx="3351486" cy="7386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pt-PT" sz="1400" dirty="0" err="1">
                <a:latin typeface="Consolas" panose="020B0609020204030204" pitchFamily="49" charset="0"/>
              </a:rPr>
              <a:t>FTicksReporting</a:t>
            </a:r>
            <a:r>
              <a:rPr lang="pt-PT" sz="1400" dirty="0">
                <a:latin typeface="Consolas" panose="020B0609020204030204" pitchFamily="49" charset="0"/>
              </a:rPr>
              <a:t>  </a:t>
            </a:r>
            <a:r>
              <a:rPr lang="pt-PT" sz="1400" dirty="0" err="1">
                <a:latin typeface="Consolas" panose="020B0609020204030204" pitchFamily="49" charset="0"/>
              </a:rPr>
              <a:t>Full</a:t>
            </a:r>
            <a:endParaRPr lang="pt-PT" sz="1400" dirty="0">
              <a:latin typeface="Consolas" panose="020B0609020204030204" pitchFamily="49" charset="0"/>
            </a:endParaRPr>
          </a:p>
          <a:p>
            <a:r>
              <a:rPr lang="pt-PT" sz="1400" dirty="0" err="1">
                <a:latin typeface="Consolas" panose="020B0609020204030204" pitchFamily="49" charset="0"/>
              </a:rPr>
              <a:t>FTicksMAC</a:t>
            </a:r>
            <a:r>
              <a:rPr lang="pt-PT" sz="1400" dirty="0">
                <a:latin typeface="Consolas" panose="020B0609020204030204" pitchFamily="49" charset="0"/>
              </a:rPr>
              <a:t>        </a:t>
            </a:r>
            <a:r>
              <a:rPr lang="pt-PT" sz="1400" dirty="0" err="1">
                <a:latin typeface="Consolas" panose="020B0609020204030204" pitchFamily="49" charset="0"/>
              </a:rPr>
              <a:t>VendorKeyHashed</a:t>
            </a:r>
            <a:endParaRPr lang="pt-PT" sz="1400" dirty="0">
              <a:latin typeface="Consolas" panose="020B0609020204030204" pitchFamily="49" charset="0"/>
            </a:endParaRPr>
          </a:p>
          <a:p>
            <a:r>
              <a:rPr lang="pt-PT" sz="1400" dirty="0" err="1">
                <a:latin typeface="Consolas" panose="020B0609020204030204" pitchFamily="49" charset="0"/>
              </a:rPr>
              <a:t>FTicksKey</a:t>
            </a:r>
            <a:r>
              <a:rPr lang="pt-PT" sz="1400" dirty="0">
                <a:latin typeface="Consolas" panose="020B0609020204030204" pitchFamily="49" charset="0"/>
              </a:rPr>
              <a:t>        **********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2C18CA60-3290-8003-34DA-1227143426CD}"/>
              </a:ext>
            </a:extLst>
          </p:cNvPr>
          <p:cNvSpPr txBox="1"/>
          <p:nvPr/>
        </p:nvSpPr>
        <p:spPr>
          <a:xfrm>
            <a:off x="7937937" y="2996792"/>
            <a:ext cx="3273175" cy="13849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pt-PT" sz="1400" dirty="0">
                <a:latin typeface="Consolas" panose="020B0609020204030204" pitchFamily="49" charset="0"/>
              </a:rPr>
              <a:t>server radsec.fccn.pt {</a:t>
            </a:r>
          </a:p>
          <a:p>
            <a:r>
              <a:rPr lang="pt-PT" sz="1400" dirty="0">
                <a:latin typeface="Consolas" panose="020B0609020204030204" pitchFamily="49" charset="0"/>
              </a:rPr>
              <a:t> </a:t>
            </a:r>
            <a:r>
              <a:rPr lang="pt-PT" sz="1400" dirty="0" err="1">
                <a:latin typeface="Consolas" panose="020B0609020204030204" pitchFamily="49" charset="0"/>
              </a:rPr>
              <a:t>host</a:t>
            </a:r>
            <a:r>
              <a:rPr lang="pt-PT" sz="1400" dirty="0">
                <a:latin typeface="Consolas" panose="020B0609020204030204" pitchFamily="49" charset="0"/>
              </a:rPr>
              <a:t> cv-radius.fccn.pt:2083</a:t>
            </a:r>
          </a:p>
          <a:p>
            <a:r>
              <a:rPr lang="pt-PT" sz="1400" dirty="0">
                <a:latin typeface="Consolas" panose="020B0609020204030204" pitchFamily="49" charset="0"/>
              </a:rPr>
              <a:t> </a:t>
            </a:r>
            <a:r>
              <a:rPr lang="pt-PT" sz="1400" dirty="0" err="1">
                <a:latin typeface="Consolas" panose="020B0609020204030204" pitchFamily="49" charset="0"/>
              </a:rPr>
              <a:t>host</a:t>
            </a:r>
            <a:r>
              <a:rPr lang="pt-PT" sz="1400" dirty="0">
                <a:latin typeface="Consolas" panose="020B0609020204030204" pitchFamily="49" charset="0"/>
              </a:rPr>
              <a:t> cv2-radius.fccn.pt:2083</a:t>
            </a:r>
          </a:p>
          <a:p>
            <a:r>
              <a:rPr lang="pt-PT" sz="1400" dirty="0">
                <a:latin typeface="Consolas" panose="020B0609020204030204" pitchFamily="49" charset="0"/>
              </a:rPr>
              <a:t> </a:t>
            </a:r>
            <a:r>
              <a:rPr lang="pt-PT" sz="1400" dirty="0" err="1">
                <a:latin typeface="Consolas" panose="020B0609020204030204" pitchFamily="49" charset="0"/>
              </a:rPr>
              <a:t>statusserver</a:t>
            </a:r>
            <a:r>
              <a:rPr lang="pt-PT" sz="1400" dirty="0">
                <a:latin typeface="Consolas" panose="020B0609020204030204" pitchFamily="49" charset="0"/>
              </a:rPr>
              <a:t> </a:t>
            </a:r>
            <a:r>
              <a:rPr lang="pt-PT" sz="1400" dirty="0" err="1">
                <a:latin typeface="Consolas" panose="020B0609020204030204" pitchFamily="49" charset="0"/>
              </a:rPr>
              <a:t>on</a:t>
            </a:r>
            <a:endParaRPr lang="pt-PT" sz="1400" dirty="0">
              <a:latin typeface="Consolas" panose="020B0609020204030204" pitchFamily="49" charset="0"/>
            </a:endParaRPr>
          </a:p>
          <a:p>
            <a:r>
              <a:rPr lang="pt-PT" sz="1400" dirty="0">
                <a:latin typeface="Consolas" panose="020B0609020204030204" pitchFamily="49" charset="0"/>
              </a:rPr>
              <a:t> </a:t>
            </a:r>
            <a:r>
              <a:rPr lang="pt-PT" sz="1400" dirty="0" err="1">
                <a:latin typeface="Consolas" panose="020B0609020204030204" pitchFamily="49" charset="0"/>
              </a:rPr>
              <a:t>type</a:t>
            </a:r>
            <a:r>
              <a:rPr lang="pt-PT" sz="1400" dirty="0">
                <a:latin typeface="Consolas" panose="020B0609020204030204" pitchFamily="49" charset="0"/>
              </a:rPr>
              <a:t> TLS</a:t>
            </a:r>
          </a:p>
          <a:p>
            <a:r>
              <a:rPr lang="pt-PT" sz="1400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029261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Jornadas FCCN 2024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71BB"/>
      </a:accent1>
      <a:accent2>
        <a:srgbClr val="FBE338"/>
      </a:accent2>
      <a:accent3>
        <a:srgbClr val="108B5F"/>
      </a:accent3>
      <a:accent4>
        <a:srgbClr val="E74F3D"/>
      </a:accent4>
      <a:accent5>
        <a:srgbClr val="000000"/>
      </a:accent5>
      <a:accent6>
        <a:srgbClr val="FFFFFF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-PPT-Jornadas-FCCN-2024-4" id="{1D56D902-5A7F-40DA-861E-B2A569F0F34C}" vid="{9ACFE71C-CC33-434A-AD42-19DC43EEADFF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igrationWizId xmlns="51bec05e-5738-4d08-ae30-cc59bd156365" xsi:nil="true"/>
    <_ip_UnifiedCompliancePolicyUIAction xmlns="http://schemas.microsoft.com/sharepoint/v3" xsi:nil="true"/>
    <MigrationWizIdDocumentLibraryPermissions xmlns="51bec05e-5738-4d08-ae30-cc59bd156365" xsi:nil="true"/>
    <_ip_UnifiedCompliancePolicyProperties xmlns="http://schemas.microsoft.com/sharepoint/v3" xsi:nil="true"/>
    <MigrationWizIdPermissionLevels xmlns="51bec05e-5738-4d08-ae30-cc59bd156365" xsi:nil="true"/>
    <MigrationWizIdSecurityGroups xmlns="51bec05e-5738-4d08-ae30-cc59bd156365" xsi:nil="true"/>
    <MigrationWizIdPermissions xmlns="51bec05e-5738-4d08-ae30-cc59bd156365" xsi:nil="true"/>
    <TaxCatchAll xmlns="a2ae554e-2674-4ff1-877c-7eb1898966fe" xsi:nil="true"/>
    <lcf76f155ced4ddcb4097134ff3c332f xmlns="51bec05e-5738-4d08-ae30-cc59bd156365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5E33DEC7EA0A43843B9104732F1ABB" ma:contentTypeVersion="37" ma:contentTypeDescription="Create a new document." ma:contentTypeScope="" ma:versionID="5529a1859f83590facc4bd6f3c3634b3">
  <xsd:schema xmlns:xsd="http://www.w3.org/2001/XMLSchema" xmlns:xs="http://www.w3.org/2001/XMLSchema" xmlns:p="http://schemas.microsoft.com/office/2006/metadata/properties" xmlns:ns1="http://schemas.microsoft.com/sharepoint/v3" xmlns:ns2="51bec05e-5738-4d08-ae30-cc59bd156365" xmlns:ns3="a2ae554e-2674-4ff1-877c-7eb1898966fe" targetNamespace="http://schemas.microsoft.com/office/2006/metadata/properties" ma:root="true" ma:fieldsID="cef0a6d2528809279b25f67e2d30da29" ns1:_="" ns2:_="" ns3:_="">
    <xsd:import namespace="http://schemas.microsoft.com/sharepoint/v3"/>
    <xsd:import namespace="51bec05e-5738-4d08-ae30-cc59bd156365"/>
    <xsd:import namespace="a2ae554e-2674-4ff1-877c-7eb1898966fe"/>
    <xsd:element name="properties">
      <xsd:complexType>
        <xsd:sequence>
          <xsd:element name="documentManagement">
            <xsd:complexType>
              <xsd:all>
                <xsd:element ref="ns2:MigrationWizId" minOccurs="0"/>
                <xsd:element ref="ns2:MigrationWizIdPermissions" minOccurs="0"/>
                <xsd:element ref="ns2:MigrationWizIdPermissionLevels" minOccurs="0"/>
                <xsd:element ref="ns2:MigrationWizIdDocumentLibraryPermissions" minOccurs="0"/>
                <xsd:element ref="ns2:MigrationWizIdSecurityGroups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1:_ip_UnifiedCompliancePolicyProperties" minOccurs="0"/>
                <xsd:element ref="ns1:_ip_UnifiedCompliancePolicyUIAction" minOccurs="0"/>
                <xsd:element ref="ns3:TaxCatchAll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bec05e-5738-4d08-ae30-cc59bd156365" elementFormDefault="qualified">
    <xsd:import namespace="http://schemas.microsoft.com/office/2006/documentManagement/types"/>
    <xsd:import namespace="http://schemas.microsoft.com/office/infopath/2007/PartnerControls"/>
    <xsd:element name="MigrationWizId" ma:index="8" nillable="true" ma:displayName="MigrationWizId" ma:internalName="MigrationWizId">
      <xsd:simpleType>
        <xsd:restriction base="dms:Text"/>
      </xsd:simpleType>
    </xsd:element>
    <xsd:element name="MigrationWizIdPermissions" ma:index="9" nillable="true" ma:displayName="MigrationWizIdPermissions" ma:internalName="MigrationWizIdPermissions">
      <xsd:simpleType>
        <xsd:restriction base="dms:Text"/>
      </xsd:simpleType>
    </xsd:element>
    <xsd:element name="MigrationWizIdPermissionLevels" ma:index="10" nillable="true" ma:displayName="MigrationWizIdPermissionLevels" ma:internalName="MigrationWizIdPermissionLevels">
      <xsd:simpleType>
        <xsd:restriction base="dms:Text"/>
      </xsd:simpleType>
    </xsd:element>
    <xsd:element name="MigrationWizIdDocumentLibraryPermissions" ma:index="11" nillable="true" ma:displayName="MigrationWizIdDocumentLibraryPermissions" ma:internalName="MigrationWizIdDocumentLibraryPermissions">
      <xsd:simpleType>
        <xsd:restriction base="dms:Text"/>
      </xsd:simpleType>
    </xsd:element>
    <xsd:element name="MigrationWizIdSecurityGroups" ma:index="12" nillable="true" ma:displayName="MigrationWizIdSecurityGroups" ma:internalName="MigrationWizIdSecurityGroups">
      <xsd:simpleType>
        <xsd:restriction base="dms:Text"/>
      </xsd:simpleType>
    </xsd:element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5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30" nillable="true" ma:taxonomy="true" ma:internalName="lcf76f155ced4ddcb4097134ff3c332f" ma:taxonomyFieldName="MediaServiceImageTags" ma:displayName="Image Tags" ma:readOnly="false" ma:fieldId="{5cf76f15-5ced-4ddc-b409-7134ff3c332f}" ma:taxonomyMulti="true" ma:sspId="f234d66d-56cd-4b66-bce9-ea2c11f75f1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3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ae554e-2674-4ff1-877c-7eb1898966fe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8" nillable="true" ma:displayName="Taxonomy Catch All Column" ma:hidden="true" ma:list="{32bdcbe1-47c2-4c63-887d-c9b066e8ac7f}" ma:internalName="TaxCatchAll" ma:showField="CatchAllData" ma:web="a2ae554e-2674-4ff1-877c-7eb1898966f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39B111A-0571-4949-BF64-EF0239793DB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4BA81B7-3F35-464C-B4A8-BA8AFEA45AA8}">
  <ds:schemaRefs>
    <ds:schemaRef ds:uri="http://schemas.microsoft.com/office/2006/metadata/properties"/>
    <ds:schemaRef ds:uri="http://schemas.microsoft.com/office/infopath/2007/PartnerControls"/>
    <ds:schemaRef ds:uri="51bec05e-5738-4d08-ae30-cc59bd156365"/>
    <ds:schemaRef ds:uri="http://schemas.microsoft.com/sharepoint/v3"/>
    <ds:schemaRef ds:uri="a2ae554e-2674-4ff1-877c-7eb1898966fe"/>
  </ds:schemaRefs>
</ds:datastoreItem>
</file>

<file path=customXml/itemProps3.xml><?xml version="1.0" encoding="utf-8"?>
<ds:datastoreItem xmlns:ds="http://schemas.openxmlformats.org/officeDocument/2006/customXml" ds:itemID="{4DC12C4A-0239-497F-9908-695B8B7D88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1bec05e-5738-4d08-ae30-cc59bd156365"/>
    <ds:schemaRef ds:uri="a2ae554e-2674-4ff1-877c-7eb1898966f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Jornadas-FCCN-2024-UAlg-RadSec</Template>
  <TotalTime>1197</TotalTime>
  <Words>1007</Words>
  <Application>Microsoft Office PowerPoint</Application>
  <PresentationFormat>Ecrã Panorâmico</PresentationFormat>
  <Paragraphs>201</Paragraphs>
  <Slides>13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13</vt:i4>
      </vt:variant>
    </vt:vector>
  </HeadingPairs>
  <TitlesOfParts>
    <vt:vector size="18" baseType="lpstr">
      <vt:lpstr>Arial</vt:lpstr>
      <vt:lpstr>Calibri</vt:lpstr>
      <vt:lpstr>Consolas</vt:lpstr>
      <vt:lpstr>Roboto</vt:lpstr>
      <vt:lpstr>Tema do Office</vt:lpstr>
      <vt:lpstr>Implementação do Radsec na UAlg</vt:lpstr>
      <vt:lpstr>Agenda</vt:lpstr>
      <vt:lpstr>Vantagens</vt:lpstr>
      <vt:lpstr>Motivações</vt:lpstr>
      <vt:lpstr>Estrutura anterior de Radius</vt:lpstr>
      <vt:lpstr>Nova Estrutura de Radius</vt:lpstr>
      <vt:lpstr>Preparação</vt:lpstr>
      <vt:lpstr>Obter o certificado</vt:lpstr>
      <vt:lpstr>Alguns pontos da configuração</vt:lpstr>
      <vt:lpstr>Alguns pontos da configuração</vt:lpstr>
      <vt:lpstr>Configuração do DNS para o encaminhamento dinâmico</vt:lpstr>
      <vt:lpstr>Conclusões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Luís Pisco</dc:creator>
  <cp:lastModifiedBy>Luís Pisco</cp:lastModifiedBy>
  <cp:revision>2</cp:revision>
  <dcterms:created xsi:type="dcterms:W3CDTF">2024-04-11T14:45:40Z</dcterms:created>
  <dcterms:modified xsi:type="dcterms:W3CDTF">2024-04-12T10:45:45Z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0x010100B25E33DEC7EA0A43843B9104732F1ABB</vt:lpwstr>
  </property>
</Properties>
</file>