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58" r:id="rId8"/>
    <p:sldId id="264" r:id="rId9"/>
    <p:sldId id="266" r:id="rId10"/>
    <p:sldId id="267" r:id="rId11"/>
    <p:sldId id="268" r:id="rId12"/>
    <p:sldId id="269" r:id="rId13"/>
    <p:sldId id="271" r:id="rId14"/>
    <p:sldId id="272" r:id="rId1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yout par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C04EFB-E53A-4756-8C34-B39C6952CC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33384"/>
            <a:ext cx="6498281" cy="269377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20" y="4193059"/>
            <a:ext cx="6495864" cy="1046206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08359" y="651934"/>
            <a:ext cx="1848825" cy="357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261" y="564450"/>
            <a:ext cx="1934987" cy="5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apa / Separad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many colorful symbols&#10;&#10;Description automatically generated with medium confidence">
            <a:extLst>
              <a:ext uri="{FF2B5EF4-FFF2-40B4-BE49-F238E27FC236}">
                <a16:creationId xmlns:a16="http://schemas.microsoft.com/office/drawing/2014/main" id="{2AB6D4C3-0667-39E0-07FD-83D6D35700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80750"/>
            <a:ext cx="11273481" cy="194825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3558058"/>
            <a:ext cx="11273481" cy="1351691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472" y="372225"/>
            <a:ext cx="1186377" cy="326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73562" y="698510"/>
            <a:ext cx="1161238" cy="2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Layout para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-up of a flag&#10;&#10;Description automatically generated">
            <a:extLst>
              <a:ext uri="{FF2B5EF4-FFF2-40B4-BE49-F238E27FC236}">
                <a16:creationId xmlns:a16="http://schemas.microsoft.com/office/drawing/2014/main" id="{3CB88302-8720-6C2A-3697-5089DC20DC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D2C8C0-AB99-415C-51B2-E90DCCAA816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825625"/>
            <a:ext cx="111777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0009DF-0007-FF55-FA7D-BBB0189B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948" y="728134"/>
            <a:ext cx="1011933" cy="2783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63949" y="1074002"/>
            <a:ext cx="1020400" cy="19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9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flag&#10;&#10;Description automatically generated">
            <a:extLst>
              <a:ext uri="{FF2B5EF4-FFF2-40B4-BE49-F238E27FC236}">
                <a16:creationId xmlns:a16="http://schemas.microsoft.com/office/drawing/2014/main" id="{1ED03876-F61F-EE93-8238-FA2A6DE2C4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28E26-2E30-A324-3D65-39107D421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633C0-B059-B2A4-9BC5-D859C6AE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2BD4370-70BD-15DB-137A-CFAD7F95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141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flag&#10;&#10;Description automatically generated">
            <a:extLst>
              <a:ext uri="{FF2B5EF4-FFF2-40B4-BE49-F238E27FC236}">
                <a16:creationId xmlns:a16="http://schemas.microsoft.com/office/drawing/2014/main" id="{3E558CBD-05A2-73E6-EAE8-95B167349F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5C5DE2D-CC48-8C80-B71A-86F7382A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681163"/>
            <a:ext cx="55022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54FC264-FBEA-7F60-230E-081854E58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" y="2514686"/>
            <a:ext cx="5502275" cy="36749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6643AC9-C614-A5FF-76C9-88DF92EF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245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8E9D5B7-CED7-71B9-8303-CB38381BB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14685"/>
            <a:ext cx="5524499" cy="36749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A109284-B82B-615B-D2C1-FCF9DC5D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254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51A2B87D-7BC5-F30E-7F91-77FF23993BC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09D112-45DE-00AC-EB66-AB71F70BB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CA7816D-9913-0C5D-97C5-F33BE320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E220248-98B7-6527-8D92-A4B61AF1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657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flag&#10;&#10;Description automatically generated">
            <a:extLst>
              <a:ext uri="{FF2B5EF4-FFF2-40B4-BE49-F238E27FC236}">
                <a16:creationId xmlns:a16="http://schemas.microsoft.com/office/drawing/2014/main" id="{25010462-F31C-C207-AA6F-EEA620969F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2507-4D74-B973-320D-DCBCDF25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5166-DAB0-D331-2CD0-158CAC46E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8895A09-FD9C-FCCF-AA84-EDA6415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1201400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360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para Printscre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5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ED731-5FC6-0BA8-20C7-8C131CBA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F8AE7-B03A-C77B-8AD3-7DC318BE1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22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1" r:id="rId5"/>
    <p:sldLayoutId id="2147483659" r:id="rId6"/>
    <p:sldLayoutId id="2147483662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367418-F800-651F-4749-E5177A99D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IPL, 9 meses depois ...</a:t>
            </a:r>
            <a:endParaRPr lang="pt-PT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81F9EC6-4C2E-2841-5B94-60BA122BE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4193059"/>
            <a:ext cx="6498281" cy="1152025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Pedro Ribeiro – pribeiro@net.ipl.pt</a:t>
            </a: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35" y="1636911"/>
            <a:ext cx="3881844" cy="168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95300" y="2085173"/>
            <a:ext cx="11177716" cy="4091789"/>
          </a:xfrm>
        </p:spPr>
        <p:txBody>
          <a:bodyPr>
            <a:normAutofit/>
          </a:bodyPr>
          <a:lstStyle/>
          <a:p>
            <a:r>
              <a:rPr lang="pt-PT" dirty="0" smtClean="0"/>
              <a:t>Agradeço à </a:t>
            </a:r>
            <a:r>
              <a:rPr lang="pt-PT" dirty="0" err="1"/>
              <a:t>Officelan</a:t>
            </a:r>
            <a:r>
              <a:rPr lang="pt-PT" dirty="0"/>
              <a:t> e </a:t>
            </a:r>
            <a:r>
              <a:rPr lang="pt-PT" dirty="0" err="1"/>
              <a:t>Grandstream</a:t>
            </a:r>
            <a:r>
              <a:rPr lang="pt-PT" dirty="0"/>
              <a:t> </a:t>
            </a:r>
            <a:r>
              <a:rPr lang="pt-PT" dirty="0" smtClean="0"/>
              <a:t>pela colaboração ativa neste projeto.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r>
              <a:rPr lang="pt-PT" dirty="0" err="1" smtClean="0"/>
              <a:t>APs</a:t>
            </a:r>
            <a:r>
              <a:rPr lang="pt-PT" dirty="0" smtClean="0"/>
              <a:t> em uso </a:t>
            </a:r>
            <a:r>
              <a:rPr lang="pt-PT" dirty="0" err="1" smtClean="0"/>
              <a:t>Grandstream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GWN7662 e GWN7664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</a:t>
            </a:r>
            <a:r>
              <a:rPr lang="pt-PT" dirty="0" err="1"/>
              <a:t>Officelan</a:t>
            </a:r>
            <a:r>
              <a:rPr lang="pt-PT" dirty="0"/>
              <a:t> é </a:t>
            </a:r>
            <a:r>
              <a:rPr lang="pt-PT" dirty="0" err="1"/>
              <a:t>patrocionador</a:t>
            </a:r>
            <a:r>
              <a:rPr lang="pt-PT" dirty="0"/>
              <a:t> da sessão, não desta apresentação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946" y="3272532"/>
            <a:ext cx="5346337" cy="10628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06" y="1908686"/>
            <a:ext cx="4853472" cy="485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8" y="345989"/>
            <a:ext cx="10017620" cy="5969353"/>
          </a:xfrm>
          <a:ln w="25400">
            <a:solidFill>
              <a:schemeClr val="accent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60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9C76-F768-6F17-8F26-3CB428F75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4400" dirty="0" smtClean="0"/>
              <a:t>Em Junho de 2023 partilhei os</a:t>
            </a:r>
            <a:br>
              <a:rPr lang="pt-PT" sz="4400" dirty="0" smtClean="0"/>
            </a:br>
            <a:r>
              <a:rPr lang="pt-PT" sz="4400" dirty="0" smtClean="0"/>
              <a:t>“Dilemas do serviço de rede sem fios”</a:t>
            </a:r>
            <a:endParaRPr lang="pt-PT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05499-5F98-59C5-0A5D-18A24055D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sz="3200" dirty="0" smtClean="0"/>
          </a:p>
          <a:p>
            <a:r>
              <a:rPr lang="pt-PT" sz="3200" dirty="0" smtClean="0"/>
              <a:t>O que mudou entretanto?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1227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0EE47B-6EC4-0982-9641-973024994D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419497"/>
            <a:ext cx="11177716" cy="4757464"/>
          </a:xfrm>
        </p:spPr>
        <p:txBody>
          <a:bodyPr>
            <a:noAutofit/>
          </a:bodyPr>
          <a:lstStyle/>
          <a:p>
            <a:r>
              <a:rPr lang="pt-PT" sz="3200" dirty="0" smtClean="0"/>
              <a:t>Autenticação de acessos EAP-</a:t>
            </a:r>
            <a:r>
              <a:rPr lang="pt-PT" sz="3200" dirty="0" err="1" smtClean="0"/>
              <a:t>Enterprise</a:t>
            </a:r>
            <a:r>
              <a:rPr lang="pt-PT" sz="3200" dirty="0" smtClean="0"/>
              <a:t> via RADIUS</a:t>
            </a:r>
          </a:p>
          <a:p>
            <a:endParaRPr lang="pt-PT" sz="3200" dirty="0" smtClean="0"/>
          </a:p>
          <a:p>
            <a:r>
              <a:rPr lang="pt-PT" sz="3200" dirty="0"/>
              <a:t>Atribuição dinâmica de VLAN pelo RADIUS</a:t>
            </a:r>
          </a:p>
          <a:p>
            <a:pPr lvl="1"/>
            <a:r>
              <a:rPr lang="pt-PT" sz="2800" dirty="0"/>
              <a:t>Somente com SSID </a:t>
            </a:r>
            <a:r>
              <a:rPr lang="pt-PT" sz="2800" dirty="0" err="1"/>
              <a:t>eduroam</a:t>
            </a:r>
            <a:r>
              <a:rPr lang="pt-PT" sz="2800" dirty="0"/>
              <a:t>!</a:t>
            </a:r>
          </a:p>
          <a:p>
            <a:endParaRPr lang="pt-PT" sz="3200" dirty="0" smtClean="0"/>
          </a:p>
          <a:p>
            <a:r>
              <a:rPr lang="pt-PT" sz="3200" dirty="0" smtClean="0"/>
              <a:t>Isolamento </a:t>
            </a:r>
            <a:r>
              <a:rPr lang="pt-PT" sz="3200" dirty="0" smtClean="0"/>
              <a:t>de comunicações (</a:t>
            </a:r>
            <a:r>
              <a:rPr lang="pt-PT" sz="3200" dirty="0" err="1" smtClean="0"/>
              <a:t>VLANs</a:t>
            </a:r>
            <a:r>
              <a:rPr lang="pt-PT" sz="3200" dirty="0" smtClean="0"/>
              <a:t>)</a:t>
            </a:r>
          </a:p>
          <a:p>
            <a:pPr lvl="1"/>
            <a:r>
              <a:rPr lang="pt-PT" sz="2800" dirty="0" smtClean="0"/>
              <a:t>Tráfego de utilizadores internos (uma ou mais </a:t>
            </a:r>
            <a:r>
              <a:rPr lang="pt-PT" sz="2800" dirty="0" err="1" smtClean="0"/>
              <a:t>VLANs</a:t>
            </a:r>
            <a:r>
              <a:rPr lang="pt-PT" sz="2800" dirty="0" smtClean="0"/>
              <a:t>)</a:t>
            </a:r>
          </a:p>
          <a:p>
            <a:pPr lvl="1"/>
            <a:r>
              <a:rPr lang="pt-PT" sz="2800" dirty="0" smtClean="0"/>
              <a:t>Tráfego de utilizadores externos</a:t>
            </a:r>
          </a:p>
          <a:p>
            <a:pPr lvl="1"/>
            <a:r>
              <a:rPr lang="pt-PT" sz="2800" dirty="0" smtClean="0"/>
              <a:t>Gestão dos AP</a:t>
            </a:r>
          </a:p>
          <a:p>
            <a:endParaRPr lang="pt-PT" sz="3200" dirty="0" smtClean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87CFF-BFA4-3554-ECCD-CBCEFFFB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05144"/>
          </a:xfrm>
        </p:spPr>
        <p:txBody>
          <a:bodyPr/>
          <a:lstStyle/>
          <a:p>
            <a:r>
              <a:rPr lang="pt-PT" dirty="0" smtClean="0"/>
              <a:t>Serviço </a:t>
            </a:r>
            <a:r>
              <a:rPr lang="pt-PT" dirty="0" err="1" smtClean="0"/>
              <a:t>eduroam</a:t>
            </a:r>
            <a:r>
              <a:rPr lang="pt-PT" dirty="0" smtClean="0"/>
              <a:t> – requisitos (1)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73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0EE47B-6EC4-0982-9641-973024994D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580972"/>
            <a:ext cx="11177716" cy="4595990"/>
          </a:xfrm>
        </p:spPr>
        <p:txBody>
          <a:bodyPr>
            <a:noAutofit/>
          </a:bodyPr>
          <a:lstStyle/>
          <a:p>
            <a:r>
              <a:rPr lang="pt-PT" dirty="0" smtClean="0"/>
              <a:t>Suporte das tecnologias mais recentes e de implantação generalizada - Segurança, Roaming, Débitos</a:t>
            </a:r>
          </a:p>
          <a:p>
            <a:r>
              <a:rPr lang="pt-PT" dirty="0" smtClean="0"/>
              <a:t>Comutação eficiente do tráfego (sem passar por “controladores”)</a:t>
            </a:r>
          </a:p>
          <a:p>
            <a:r>
              <a:rPr lang="pt-PT" dirty="0" smtClean="0"/>
              <a:t>Operação </a:t>
            </a:r>
            <a:r>
              <a:rPr lang="pt-PT" dirty="0"/>
              <a:t>independente da disponibilidade de “controlador”</a:t>
            </a:r>
          </a:p>
          <a:p>
            <a:r>
              <a:rPr lang="pt-PT" dirty="0" smtClean="0"/>
              <a:t>Gestão simplificada</a:t>
            </a:r>
          </a:p>
          <a:p>
            <a:pPr lvl="1"/>
            <a:r>
              <a:rPr lang="pt-PT" dirty="0" err="1" smtClean="0"/>
              <a:t>Auto-aprovisionamento</a:t>
            </a:r>
            <a:r>
              <a:rPr lang="pt-PT" dirty="0" smtClean="0"/>
              <a:t> com </a:t>
            </a:r>
            <a:r>
              <a:rPr lang="pt-PT" i="1" dirty="0" err="1" smtClean="0"/>
              <a:t>templates</a:t>
            </a:r>
            <a:endParaRPr lang="pt-PT" i="1" dirty="0" smtClean="0"/>
          </a:p>
          <a:p>
            <a:pPr lvl="1"/>
            <a:r>
              <a:rPr lang="pt-PT" dirty="0" smtClean="0"/>
              <a:t>Gestão e monitorização centralizadas (idealmente independentes de recursos externos/</a:t>
            </a:r>
            <a:r>
              <a:rPr lang="pt-PT" i="1" dirty="0" err="1" smtClean="0"/>
              <a:t>cloud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Atualização de software</a:t>
            </a:r>
          </a:p>
          <a:p>
            <a:r>
              <a:rPr lang="pt-PT" dirty="0" smtClean="0"/>
              <a:t>Custos compatíveis com os </a:t>
            </a:r>
            <a:r>
              <a:rPr lang="pt-PT" dirty="0" err="1" smtClean="0"/>
              <a:t>r€cursos</a:t>
            </a:r>
            <a:r>
              <a:rPr lang="pt-PT" dirty="0" smtClean="0"/>
              <a:t> de uma IES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87CFF-BFA4-3554-ECCD-CBCEFFFB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05144"/>
          </a:xfrm>
        </p:spPr>
        <p:txBody>
          <a:bodyPr/>
          <a:lstStyle/>
          <a:p>
            <a:r>
              <a:rPr lang="pt-PT" dirty="0" smtClean="0"/>
              <a:t>Serviço </a:t>
            </a:r>
            <a:r>
              <a:rPr lang="pt-PT" dirty="0" err="1" smtClean="0"/>
              <a:t>eduroam</a:t>
            </a:r>
            <a:r>
              <a:rPr lang="pt-PT" dirty="0" smtClean="0"/>
              <a:t> – requisitos (2)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51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0EE47B-6EC4-0982-9641-973024994D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837345"/>
            <a:ext cx="11177716" cy="4339617"/>
          </a:xfrm>
        </p:spPr>
        <p:txBody>
          <a:bodyPr/>
          <a:lstStyle/>
          <a:p>
            <a:r>
              <a:rPr lang="pt-PT" dirty="0" smtClean="0"/>
              <a:t>Fomos contactados por representantes de algumas soluções</a:t>
            </a:r>
          </a:p>
          <a:p>
            <a:pPr lvl="1"/>
            <a:r>
              <a:rPr lang="pt-PT" dirty="0" smtClean="0"/>
              <a:t>Alguns durante as próprias Jornadas 2023</a:t>
            </a:r>
          </a:p>
          <a:p>
            <a:endParaRPr lang="pt-PT" dirty="0"/>
          </a:p>
          <a:p>
            <a:r>
              <a:rPr lang="pt-PT" dirty="0" smtClean="0"/>
              <a:t>Maioria das soluções falhava em algum aspeto</a:t>
            </a:r>
          </a:p>
          <a:p>
            <a:pPr lvl="1"/>
            <a:r>
              <a:rPr lang="pt-PT" dirty="0"/>
              <a:t>Custos por equipamento de centenas a milhares de euro</a:t>
            </a:r>
          </a:p>
          <a:p>
            <a:pPr lvl="1"/>
            <a:r>
              <a:rPr lang="pt-PT" dirty="0"/>
              <a:t>Dependência de soluções proprietárias de operação (controladores)</a:t>
            </a:r>
          </a:p>
          <a:p>
            <a:pPr lvl="1"/>
            <a:r>
              <a:rPr lang="pt-PT" dirty="0" smtClean="0"/>
              <a:t>Baixo </a:t>
            </a:r>
            <a:r>
              <a:rPr lang="pt-PT" dirty="0"/>
              <a:t>desempenho com dezenas de acessos concorrentes</a:t>
            </a:r>
          </a:p>
          <a:p>
            <a:pPr lvl="1"/>
            <a:r>
              <a:rPr lang="pt-PT" dirty="0"/>
              <a:t>Centralização da conectividade no controlador</a:t>
            </a:r>
          </a:p>
          <a:p>
            <a:pPr lvl="1"/>
            <a:r>
              <a:rPr lang="pt-PT" dirty="0" smtClean="0"/>
              <a:t>Parametrização individual de equipamentos</a:t>
            </a:r>
          </a:p>
          <a:p>
            <a:pPr lvl="1"/>
            <a:r>
              <a:rPr lang="pt-PT" dirty="0" smtClean="0"/>
              <a:t>Necessidade de múltiplos SSID para segregar tráfego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87CFF-BFA4-3554-ECCD-CBCEFFFB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Equipamentos ativos ...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27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Na solução que suportou as Jornadas 2023</a:t>
            </a:r>
          </a:p>
          <a:p>
            <a:r>
              <a:rPr lang="pt-PT" dirty="0" smtClean="0"/>
              <a:t>Até ao momento não encontrámos as restrições de capacidade de outras</a:t>
            </a:r>
          </a:p>
          <a:p>
            <a:r>
              <a:rPr lang="pt-PT" dirty="0" smtClean="0"/>
              <a:t>A atribuição dinâmica de VLAN funciona usando atributos standard do RADIUS</a:t>
            </a:r>
          </a:p>
          <a:p>
            <a:r>
              <a:rPr lang="pt-PT" dirty="0" smtClean="0"/>
              <a:t>Iniciámos os testes com controlador online (gratuito) do fabricante</a:t>
            </a:r>
          </a:p>
          <a:p>
            <a:pPr lvl="1"/>
            <a:r>
              <a:rPr lang="pt-PT" dirty="0" smtClean="0"/>
              <a:t>Atualmente usamos a versão (</a:t>
            </a:r>
            <a:r>
              <a:rPr lang="pt-PT" i="1" dirty="0" err="1" smtClean="0"/>
              <a:t>appliance</a:t>
            </a:r>
            <a:r>
              <a:rPr lang="pt-PT" dirty="0" smtClean="0"/>
              <a:t> gratuita) sobre </a:t>
            </a:r>
            <a:r>
              <a:rPr lang="pt-PT" dirty="0" err="1" smtClean="0"/>
              <a:t>VMWare</a:t>
            </a:r>
            <a:r>
              <a:rPr lang="pt-PT" dirty="0" smtClean="0"/>
              <a:t> </a:t>
            </a:r>
            <a:r>
              <a:rPr lang="pt-PT" dirty="0" err="1" smtClean="0"/>
              <a:t>ESXi</a:t>
            </a:r>
            <a:r>
              <a:rPr lang="pt-PT" dirty="0" smtClean="0"/>
              <a:t>.</a:t>
            </a:r>
          </a:p>
          <a:p>
            <a:r>
              <a:rPr lang="pt-PT" dirty="0" smtClean="0"/>
              <a:t>A operação dos equipamentos após aprovisionamento não depende do controlador</a:t>
            </a:r>
          </a:p>
          <a:p>
            <a:r>
              <a:rPr lang="pt-PT" dirty="0" smtClean="0"/>
              <a:t>Equipamentos suportando WiFi6 com suporte de </a:t>
            </a:r>
            <a:r>
              <a:rPr lang="pt-PT" i="1" dirty="0" smtClean="0"/>
              <a:t>roaming (11r)</a:t>
            </a:r>
          </a:p>
          <a:p>
            <a:r>
              <a:rPr lang="pt-PT" dirty="0" smtClean="0"/>
              <a:t>Custos </a:t>
            </a:r>
            <a:r>
              <a:rPr lang="pt-PT" dirty="0" smtClean="0"/>
              <a:t>inferiores a</a:t>
            </a:r>
            <a:r>
              <a:rPr lang="pt-PT" dirty="0" smtClean="0"/>
              <a:t> </a:t>
            </a:r>
            <a:r>
              <a:rPr lang="pt-PT" dirty="0" smtClean="0"/>
              <a:t>250€/AP (reduções com descontos de quantidade)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 onde ficámos ...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893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PT" dirty="0" smtClean="0"/>
              <a:t>Estudo da documentação e preparação da </a:t>
            </a:r>
            <a:r>
              <a:rPr lang="pt-PT" dirty="0" err="1" smtClean="0"/>
              <a:t>auto-descoberta</a:t>
            </a:r>
            <a:r>
              <a:rPr lang="pt-PT" dirty="0" smtClean="0"/>
              <a:t> de controlador via DHCP</a:t>
            </a:r>
          </a:p>
          <a:p>
            <a:pPr lvl="1"/>
            <a:r>
              <a:rPr lang="pt-PT" dirty="0" smtClean="0"/>
              <a:t>Versões originais de </a:t>
            </a:r>
            <a:r>
              <a:rPr lang="pt-PT" i="1" dirty="0" err="1" smtClean="0"/>
              <a:t>bootloader</a:t>
            </a:r>
            <a:r>
              <a:rPr lang="pt-PT" dirty="0" smtClean="0"/>
              <a:t> dos AP nem sempre respeita – manual!</a:t>
            </a:r>
          </a:p>
          <a:p>
            <a:r>
              <a:rPr lang="pt-PT" dirty="0"/>
              <a:t>Aprender o significado e localização das opções disponíveis</a:t>
            </a:r>
          </a:p>
          <a:p>
            <a:pPr lvl="1"/>
            <a:r>
              <a:rPr lang="pt-PT" dirty="0" smtClean="0"/>
              <a:t>Controlador </a:t>
            </a:r>
            <a:r>
              <a:rPr lang="pt-PT" i="1" dirty="0" err="1" smtClean="0"/>
              <a:t>Cloud</a:t>
            </a:r>
            <a:r>
              <a:rPr lang="pt-PT" dirty="0" smtClean="0"/>
              <a:t> ou </a:t>
            </a:r>
            <a:r>
              <a:rPr lang="pt-PT" i="1" dirty="0" err="1" smtClean="0"/>
              <a:t>on-premises</a:t>
            </a:r>
            <a:r>
              <a:rPr lang="pt-PT" dirty="0" smtClean="0"/>
              <a:t> praticamente iguais</a:t>
            </a:r>
          </a:p>
          <a:p>
            <a:r>
              <a:rPr lang="pt-PT" dirty="0" smtClean="0"/>
              <a:t>Necessárias adequações da parametrização </a:t>
            </a:r>
            <a:r>
              <a:rPr lang="pt-PT" dirty="0" err="1" smtClean="0"/>
              <a:t>FreeRADIUS</a:t>
            </a:r>
            <a:endParaRPr lang="pt-PT" dirty="0" smtClean="0"/>
          </a:p>
          <a:p>
            <a:r>
              <a:rPr lang="pt-PT" dirty="0" smtClean="0"/>
              <a:t>Necessária a reorganização do encaminhamento do tráfego</a:t>
            </a:r>
          </a:p>
          <a:p>
            <a:pPr lvl="1"/>
            <a:r>
              <a:rPr lang="pt-PT" dirty="0" smtClean="0"/>
              <a:t>Anteriormente centralizado nos controladores</a:t>
            </a:r>
          </a:p>
          <a:p>
            <a:pPr lvl="1"/>
            <a:r>
              <a:rPr lang="pt-PT" dirty="0" smtClean="0"/>
              <a:t>Restante infraestrutura beneficiou com simplificação e eficiência resultante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Mas não foi ligar e usar ...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17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95300" y="1671552"/>
            <a:ext cx="11177716" cy="4505411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Bug no </a:t>
            </a:r>
            <a:r>
              <a:rPr lang="pt-PT" i="1" dirty="0" err="1" smtClean="0"/>
              <a:t>firmware</a:t>
            </a:r>
            <a:r>
              <a:rPr lang="pt-PT" dirty="0" smtClean="0"/>
              <a:t> de um dos modelos adotados fazia com que o AP deixasse de autenticar acessos via RADIUS</a:t>
            </a:r>
          </a:p>
          <a:p>
            <a:pPr lvl="1"/>
            <a:r>
              <a:rPr lang="pt-PT" dirty="0" smtClean="0"/>
              <a:t>Aceitava utilizadores via roaming entre </a:t>
            </a:r>
            <a:r>
              <a:rPr lang="pt-PT" dirty="0" err="1" smtClean="0"/>
              <a:t>APs</a:t>
            </a:r>
            <a:endParaRPr lang="pt-PT" dirty="0" smtClean="0"/>
          </a:p>
          <a:p>
            <a:pPr lvl="1"/>
            <a:r>
              <a:rPr lang="pt-PT" b="1" dirty="0" smtClean="0"/>
              <a:t>Já resolvido </a:t>
            </a:r>
            <a:r>
              <a:rPr lang="pt-PT" dirty="0" smtClean="0"/>
              <a:t>com o suporte do fabricante – Exigiu dedicação da nossa equipa na identificação, documentação do problema, envio de evidências e </a:t>
            </a:r>
            <a:r>
              <a:rPr lang="pt-PT" dirty="0" smtClean="0"/>
              <a:t>disponibilização de acessos</a:t>
            </a:r>
            <a:r>
              <a:rPr lang="pt-PT" dirty="0" smtClean="0"/>
              <a:t> </a:t>
            </a:r>
            <a:r>
              <a:rPr lang="pt-PT" dirty="0" smtClean="0"/>
              <a:t>para monitorização/</a:t>
            </a:r>
            <a:r>
              <a:rPr lang="pt-PT" i="1" dirty="0" err="1" smtClean="0"/>
              <a:t>debug</a:t>
            </a:r>
            <a:r>
              <a:rPr lang="pt-PT" dirty="0" smtClean="0"/>
              <a:t> em operação </a:t>
            </a:r>
          </a:p>
          <a:p>
            <a:r>
              <a:rPr lang="pt-PT" dirty="0" smtClean="0"/>
              <a:t>No RADIUS </a:t>
            </a:r>
            <a:r>
              <a:rPr lang="pt-PT" i="1" dirty="0" err="1" smtClean="0"/>
              <a:t>accounting</a:t>
            </a:r>
            <a:endParaRPr lang="pt-PT" i="1" dirty="0" smtClean="0"/>
          </a:p>
          <a:p>
            <a:pPr lvl="1"/>
            <a:r>
              <a:rPr lang="pt-PT" dirty="0" smtClean="0"/>
              <a:t>Em algumas mensagens após </a:t>
            </a:r>
            <a:r>
              <a:rPr lang="pt-PT" i="1" dirty="0" err="1" smtClean="0"/>
              <a:t>reboot</a:t>
            </a:r>
            <a:r>
              <a:rPr lang="pt-PT" dirty="0" smtClean="0"/>
              <a:t> enviam NAS-IP-</a:t>
            </a:r>
            <a:r>
              <a:rPr lang="pt-PT" dirty="0" err="1" smtClean="0"/>
              <a:t>Address</a:t>
            </a:r>
            <a:r>
              <a:rPr lang="pt-PT" dirty="0" smtClean="0"/>
              <a:t> = 0.0.0.0</a:t>
            </a:r>
          </a:p>
          <a:p>
            <a:pPr lvl="1"/>
            <a:r>
              <a:rPr lang="pt-PT" dirty="0" smtClean="0"/>
              <a:t>Após roaming rápido (IEEE802.11r) o </a:t>
            </a:r>
            <a:r>
              <a:rPr lang="pt-PT" dirty="0" err="1" smtClean="0"/>
              <a:t>User-Name</a:t>
            </a:r>
            <a:r>
              <a:rPr lang="pt-PT" dirty="0" smtClean="0"/>
              <a:t> reportado é o endereço MAC do cliente - poderá ser limitação da norma?</a:t>
            </a:r>
          </a:p>
          <a:p>
            <a:pPr lvl="1"/>
            <a:r>
              <a:rPr lang="pt-PT" dirty="0" smtClean="0"/>
              <a:t>Problemas já reportados, </a:t>
            </a:r>
            <a:r>
              <a:rPr lang="pt-PT" b="1" dirty="0" smtClean="0"/>
              <a:t>em análise </a:t>
            </a:r>
            <a:r>
              <a:rPr lang="pt-PT" dirty="0" smtClean="0"/>
              <a:t>no suporte do fabricante, atualmente mitigados por nós com rotinas extra do lado do </a:t>
            </a:r>
            <a:r>
              <a:rPr lang="pt-PT" dirty="0" err="1" smtClean="0"/>
              <a:t>FreeRADIUS</a:t>
            </a:r>
            <a:r>
              <a:rPr lang="pt-PT" dirty="0" smtClean="0"/>
              <a:t>/SQL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1243528"/>
          </a:xfrm>
        </p:spPr>
        <p:txBody>
          <a:bodyPr/>
          <a:lstStyle/>
          <a:p>
            <a:r>
              <a:rPr lang="pt-PT" dirty="0" smtClean="0"/>
              <a:t>Bugs!</a:t>
            </a: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916" y="379480"/>
            <a:ext cx="1193132" cy="114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50 equipamentos adquiridos, 30~40 a adquirir brevemente</a:t>
            </a:r>
          </a:p>
          <a:p>
            <a:pPr lvl="1"/>
            <a:r>
              <a:rPr lang="pt-PT" dirty="0" smtClean="0"/>
              <a:t>Prevemos substituir e complementar com cerca de 300 até final do ano</a:t>
            </a:r>
          </a:p>
          <a:p>
            <a:r>
              <a:rPr lang="pt-PT" dirty="0" smtClean="0"/>
              <a:t>Menos de 10 equipamentos em operação</a:t>
            </a:r>
          </a:p>
          <a:p>
            <a:pPr lvl="1"/>
            <a:r>
              <a:rPr lang="pt-PT" dirty="0" smtClean="0"/>
              <a:t>Ficámos sem o elemento da equipa que tratava das redes passivas</a:t>
            </a:r>
          </a:p>
          <a:p>
            <a:pPr lvl="1"/>
            <a:r>
              <a:rPr lang="pt-PT" dirty="0" smtClean="0"/>
              <a:t>Complicações internas na aquisição e acompanhamento de serviços de cablagem</a:t>
            </a:r>
          </a:p>
          <a:p>
            <a:pPr lvl="2"/>
            <a:r>
              <a:rPr lang="pt-PT" dirty="0" smtClean="0"/>
              <a:t>Alguns locais dependem de obras pendentes geridas localmente (PRR)</a:t>
            </a:r>
          </a:p>
          <a:p>
            <a:pPr lvl="1"/>
            <a:r>
              <a:rPr lang="pt-PT" dirty="0" smtClean="0"/>
              <a:t>Prevemos ativar mais equipamentos até final do mês</a:t>
            </a:r>
          </a:p>
          <a:p>
            <a:r>
              <a:rPr lang="pt-PT" dirty="0" smtClean="0"/>
              <a:t>Continuam as espectativas irrealistas</a:t>
            </a:r>
          </a:p>
          <a:p>
            <a:pPr lvl="1"/>
            <a:r>
              <a:rPr lang="pt-PT" dirty="0" smtClean="0"/>
              <a:t>Uma das escolas questionada sobre locais de cobertura prioritária respondeu com uma planta de </a:t>
            </a:r>
            <a:r>
              <a:rPr lang="pt-PT" dirty="0"/>
              <a:t>9</a:t>
            </a:r>
            <a:r>
              <a:rPr lang="pt-PT" dirty="0" smtClean="0"/>
              <a:t>0</a:t>
            </a:r>
            <a:r>
              <a:rPr lang="pt-PT" dirty="0" smtClean="0"/>
              <a:t>% assinalada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Implantação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949" y="4491813"/>
            <a:ext cx="1134753" cy="158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ornadas FCCN 202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1BB"/>
      </a:accent1>
      <a:accent2>
        <a:srgbClr val="FBE338"/>
      </a:accent2>
      <a:accent3>
        <a:srgbClr val="108B5F"/>
      </a:accent3>
      <a:accent4>
        <a:srgbClr val="E74F3D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PPT-Jornadas-FCCN-2024-4" id="{1D56D902-5A7F-40DA-861E-B2A569F0F34C}" vid="{9ACFE71C-CC33-434A-AD42-19DC43EEAD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1bec05e-5738-4d08-ae30-cc59bd156365" xsi:nil="true"/>
    <_ip_UnifiedCompliancePolicyUIAction xmlns="http://schemas.microsoft.com/sharepoint/v3" xsi:nil="true"/>
    <MigrationWizIdDocumentLibraryPermissions xmlns="51bec05e-5738-4d08-ae30-cc59bd156365" xsi:nil="true"/>
    <_ip_UnifiedCompliancePolicyProperties xmlns="http://schemas.microsoft.com/sharepoint/v3" xsi:nil="true"/>
    <MigrationWizIdPermissionLevels xmlns="51bec05e-5738-4d08-ae30-cc59bd156365" xsi:nil="true"/>
    <MigrationWizIdSecurityGroups xmlns="51bec05e-5738-4d08-ae30-cc59bd156365" xsi:nil="true"/>
    <MigrationWizIdPermissions xmlns="51bec05e-5738-4d08-ae30-cc59bd156365" xsi:nil="true"/>
    <TaxCatchAll xmlns="a2ae554e-2674-4ff1-877c-7eb1898966fe" xsi:nil="true"/>
    <lcf76f155ced4ddcb4097134ff3c332f xmlns="51bec05e-5738-4d08-ae30-cc59bd15636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33DEC7EA0A43843B9104732F1ABB" ma:contentTypeVersion="37" ma:contentTypeDescription="Create a new document." ma:contentTypeScope="" ma:versionID="5529a1859f83590facc4bd6f3c3634b3">
  <xsd:schema xmlns:xsd="http://www.w3.org/2001/XMLSchema" xmlns:xs="http://www.w3.org/2001/XMLSchema" xmlns:p="http://schemas.microsoft.com/office/2006/metadata/properties" xmlns:ns1="http://schemas.microsoft.com/sharepoint/v3" xmlns:ns2="51bec05e-5738-4d08-ae30-cc59bd156365" xmlns:ns3="a2ae554e-2674-4ff1-877c-7eb1898966fe" targetNamespace="http://schemas.microsoft.com/office/2006/metadata/properties" ma:root="true" ma:fieldsID="cef0a6d2528809279b25f67e2d30da29" ns1:_="" ns2:_="" ns3:_="">
    <xsd:import namespace="http://schemas.microsoft.com/sharepoint/v3"/>
    <xsd:import namespace="51bec05e-5738-4d08-ae30-cc59bd156365"/>
    <xsd:import namespace="a2ae554e-2674-4ff1-877c-7eb1898966f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c05e-5738-4d08-ae30-cc59bd156365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f234d66d-56cd-4b66-bce9-ea2c11f75f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554e-2674-4ff1-877c-7eb1898966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32bdcbe1-47c2-4c63-887d-c9b066e8ac7f}" ma:internalName="TaxCatchAll" ma:showField="CatchAllData" ma:web="a2ae554e-2674-4ff1-877c-7eb1898966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BA81B7-3F35-464C-B4A8-BA8AFEA45AA8}">
  <ds:schemaRefs>
    <ds:schemaRef ds:uri="http://purl.org/dc/terms/"/>
    <ds:schemaRef ds:uri="http://schemas.openxmlformats.org/package/2006/metadata/core-properties"/>
    <ds:schemaRef ds:uri="http://purl.org/dc/dcmitype/"/>
    <ds:schemaRef ds:uri="51bec05e-5738-4d08-ae30-cc59bd15636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a2ae554e-2674-4ff1-877c-7eb1898966fe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9B111A-0571-4949-BF64-EF0239793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12C4A-0239-497F-9908-695B8B7D8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bec05e-5738-4d08-ae30-cc59bd156365"/>
    <ds:schemaRef ds:uri="a2ae554e-2674-4ff1-877c-7eb1898966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Template-PPT-Jornadas-FCCN-2024-4</Template>
  <TotalTime>152</TotalTime>
  <Words>601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Office Theme</vt:lpstr>
      <vt:lpstr>IPL, 9 meses depois ...</vt:lpstr>
      <vt:lpstr>Em Junho de 2023 partilhei os “Dilemas do serviço de rede sem fios”</vt:lpstr>
      <vt:lpstr>Serviço eduroam – requisitos (1)</vt:lpstr>
      <vt:lpstr>Serviço eduroam – requisitos (2)</vt:lpstr>
      <vt:lpstr>Equipamentos ativos ...</vt:lpstr>
      <vt:lpstr>Por onde ficámos ...</vt:lpstr>
      <vt:lpstr>Mas não foi ligar e usar ...</vt:lpstr>
      <vt:lpstr>Bugs!</vt:lpstr>
      <vt:lpstr>Implantação</vt:lpstr>
      <vt:lpstr>A Officelan é patrocionador da sessão, não desta apresentação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eduroam IPL 9 meses depois ...</dc:title>
  <dc:creator>Pedro Ribeiro</dc:creator>
  <cp:lastModifiedBy>pribeiro</cp:lastModifiedBy>
  <cp:revision>49</cp:revision>
  <dcterms:created xsi:type="dcterms:W3CDTF">2024-04-12T16:22:58Z</dcterms:created>
  <dcterms:modified xsi:type="dcterms:W3CDTF">2024-04-15T20:08:13Z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0x010100B25E33DEC7EA0A43843B9104732F1ABB</vt:lpwstr>
  </property>
</Properties>
</file>