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85" r:id="rId9"/>
    <p:sldId id="286" r:id="rId10"/>
    <p:sldId id="268" r:id="rId11"/>
    <p:sldId id="272" r:id="rId12"/>
    <p:sldId id="28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DAD04-F59C-4989-8B15-6B08B09D2938}" v="1" dt="2024-04-15T14:04:33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pa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city&#10;&#10;Description automatically generated">
            <a:extLst>
              <a:ext uri="{FF2B5EF4-FFF2-40B4-BE49-F238E27FC236}">
                <a16:creationId xmlns:a16="http://schemas.microsoft.com/office/drawing/2014/main" id="{013B972A-18CE-CF24-F2BD-68A7237853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33384"/>
            <a:ext cx="6498281" cy="269377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04620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141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apa /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colorful symbols&#10;&#10;Description automatically generated with medium confidence">
            <a:extLst>
              <a:ext uri="{FF2B5EF4-FFF2-40B4-BE49-F238E27FC236}">
                <a16:creationId xmlns:a16="http://schemas.microsoft.com/office/drawing/2014/main" id="{6110BF7F-C32C-466F-A175-3CA793A02A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35169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1097F89-2A52-E08E-C846-1DA8DE77A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AACDEFA-ED97-8185-509B-F7B58218E7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E26-2E30-A324-3D65-39107D42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33C0-B059-B2A4-9BC5-D859C6AE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D4370-70BD-15DB-137A-CFAD7F9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4E099D7-0803-BD50-EAA4-86C70C66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C5DE2D-CC48-8C80-B71A-86F7382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4FC264-FBEA-7F60-230E-081854E5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14686"/>
            <a:ext cx="5502275" cy="36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643AC9-C614-A5FF-76C9-88DF92EF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E9D5B7-CED7-71B9-8303-CB38381B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14685"/>
            <a:ext cx="5524499" cy="3674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109284-B82B-615B-D2C1-FCF9DC5D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4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1A2B87D-7BC5-F30E-7F91-77FF23993B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9D112-45DE-00AC-EB66-AB71F70B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A7816D-9913-0C5D-97C5-F33BE320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20248-98B7-6527-8D92-A4B61AF1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578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lag&#10;&#10;Description automatically generated">
            <a:extLst>
              <a:ext uri="{FF2B5EF4-FFF2-40B4-BE49-F238E27FC236}">
                <a16:creationId xmlns:a16="http://schemas.microsoft.com/office/drawing/2014/main" id="{EC246532-AA66-4433-6DB4-265683B11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2507-4D74-B973-320D-DCBCDF25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5166-DAB0-D331-2CD0-158CAC46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895A09-FD9C-FCCF-AA84-EDA6415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1201400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36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ara Print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731-5FC6-0BA8-20C7-8C131CBA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8AE7-B03A-C77B-8AD3-7DC318BE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1" r:id="rId5"/>
    <p:sldLayoutId id="2147483659" r:id="rId6"/>
    <p:sldLayoutId id="2147483662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7418-F800-651F-4749-E5177A99D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eduroam com </a:t>
            </a:r>
            <a:r>
              <a:rPr lang="pt-PT" dirty="0" err="1"/>
              <a:t>Radsec</a:t>
            </a:r>
            <a:endParaRPr lang="pt-P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F9EC6-4C2E-2841-5B94-60BA122BE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152025"/>
          </a:xfrm>
        </p:spPr>
        <p:txBody>
          <a:bodyPr>
            <a:normAutofit/>
          </a:bodyPr>
          <a:lstStyle/>
          <a:p>
            <a:r>
              <a:rPr lang="pt-PT" dirty="0"/>
              <a:t>Pedro Simões</a:t>
            </a:r>
          </a:p>
          <a:p>
            <a:r>
              <a:rPr lang="pt-PT" dirty="0"/>
              <a:t>psimoes@fccn.pt</a:t>
            </a:r>
          </a:p>
        </p:txBody>
      </p:sp>
    </p:spTree>
    <p:extLst>
      <p:ext uri="{BB962C8B-B14F-4D97-AF65-F5344CB8AC3E}">
        <p14:creationId xmlns:p14="http://schemas.microsoft.com/office/powerpoint/2010/main" val="153670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EE47B-6EC4-0982-9641-973024994D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Evolução eduroam</a:t>
            </a:r>
          </a:p>
          <a:p>
            <a:endParaRPr lang="pt-PT" dirty="0"/>
          </a:p>
          <a:p>
            <a:r>
              <a:rPr lang="pt-PT" dirty="0"/>
              <a:t>Soluções </a:t>
            </a:r>
            <a:r>
              <a:rPr lang="pt-PT" dirty="0" err="1"/>
              <a:t>Radsec</a:t>
            </a:r>
            <a:endParaRPr lang="pt-PT" dirty="0"/>
          </a:p>
          <a:p>
            <a:endParaRPr lang="pt-PT" dirty="0"/>
          </a:p>
          <a:p>
            <a:r>
              <a:rPr lang="pt-PT" dirty="0"/>
              <a:t>Implementação </a:t>
            </a:r>
            <a:r>
              <a:rPr lang="pt-PT" dirty="0" err="1"/>
              <a:t>Radsec</a:t>
            </a:r>
            <a:endParaRPr lang="pt-PT" dirty="0"/>
          </a:p>
          <a:p>
            <a:endParaRPr lang="pt-PT" dirty="0"/>
          </a:p>
          <a:p>
            <a:r>
              <a:rPr lang="pt-PT" dirty="0"/>
              <a:t>Cenários </a:t>
            </a:r>
            <a:r>
              <a:rPr lang="pt-PT" dirty="0" err="1"/>
              <a:t>Radsec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DNSRoam</a:t>
            </a:r>
            <a:r>
              <a:rPr lang="pt-PT" dirty="0"/>
              <a:t> - Certificado</a:t>
            </a:r>
          </a:p>
          <a:p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62781"/>
          </a:xfrm>
        </p:spPr>
        <p:txBody>
          <a:bodyPr/>
          <a:lstStyle/>
          <a:p>
            <a:r>
              <a:rPr lang="pt-PT" dirty="0"/>
              <a:t>Índice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EDCF317-D170-4D89-8B2C-E72416AF17F3}"/>
              </a:ext>
            </a:extLst>
          </p:cNvPr>
          <p:cNvGrpSpPr/>
          <p:nvPr/>
        </p:nvGrpSpPr>
        <p:grpSpPr>
          <a:xfrm>
            <a:off x="4494359" y="1008770"/>
            <a:ext cx="7636122" cy="4892772"/>
            <a:chOff x="4217522" y="783185"/>
            <a:chExt cx="7974478" cy="50919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FF0B3FF-2FE4-46A7-9F1B-7FDC513B7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445" y="783185"/>
              <a:ext cx="2681156" cy="104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E786CCEA-9FB5-4FB9-A144-4D5AC8D66C0E}"/>
                </a:ext>
              </a:extLst>
            </p:cNvPr>
            <p:cNvGrpSpPr/>
            <p:nvPr/>
          </p:nvGrpSpPr>
          <p:grpSpPr>
            <a:xfrm>
              <a:off x="4217522" y="1759046"/>
              <a:ext cx="7974478" cy="4116043"/>
              <a:chOff x="4217522" y="1759046"/>
              <a:chExt cx="7974478" cy="4116043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E1822EC8-9D74-4CF9-AEA4-2E3AE691D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7522" y="1759046"/>
                <a:ext cx="7974478" cy="4116043"/>
              </a:xfrm>
              <a:prstGeom prst="rect">
                <a:avLst/>
              </a:prstGeom>
            </p:spPr>
          </p:pic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74CA9CE-7AD3-461F-BED4-D19D2F34AEA9}"/>
                  </a:ext>
                </a:extLst>
              </p:cNvPr>
              <p:cNvSpPr/>
              <p:nvPr/>
            </p:nvSpPr>
            <p:spPr>
              <a:xfrm>
                <a:off x="9378892" y="2030136"/>
                <a:ext cx="956345" cy="31878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98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6C8389-A07C-43C7-A041-86809A5B10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318036"/>
            <a:ext cx="11177716" cy="4351338"/>
          </a:xfrm>
        </p:spPr>
        <p:txBody>
          <a:bodyPr>
            <a:normAutofit lnSpcReduction="10000"/>
          </a:bodyPr>
          <a:lstStyle/>
          <a:p>
            <a:r>
              <a:rPr lang="pt-PT" dirty="0"/>
              <a:t>Evolução do protocolo Radius</a:t>
            </a:r>
          </a:p>
          <a:p>
            <a:endParaRPr lang="pt-PT" dirty="0"/>
          </a:p>
          <a:p>
            <a:r>
              <a:rPr lang="pt-PT" dirty="0"/>
              <a:t>Mais segurança</a:t>
            </a:r>
          </a:p>
          <a:p>
            <a:pPr lvl="1"/>
            <a:r>
              <a:rPr lang="pt-PT" b="1" dirty="0"/>
              <a:t>TLS</a:t>
            </a:r>
            <a:r>
              <a:rPr lang="pt-PT" dirty="0"/>
              <a:t> – Segurança na comunicação</a:t>
            </a:r>
          </a:p>
          <a:p>
            <a:pPr lvl="1"/>
            <a:r>
              <a:rPr lang="pt-PT" dirty="0"/>
              <a:t>Certificados na comunicação (eduPKI)</a:t>
            </a:r>
          </a:p>
          <a:p>
            <a:pPr marL="457200" lvl="1" indent="0">
              <a:buNone/>
            </a:pPr>
            <a:endParaRPr lang="pt-PT" dirty="0"/>
          </a:p>
          <a:p>
            <a:r>
              <a:rPr lang="pt-PT" dirty="0"/>
              <a:t>Mais estabilidade</a:t>
            </a:r>
          </a:p>
          <a:p>
            <a:pPr lvl="1"/>
            <a:r>
              <a:rPr lang="pt-PT" b="1" dirty="0"/>
              <a:t>TCP</a:t>
            </a:r>
            <a:r>
              <a:rPr lang="pt-PT" dirty="0"/>
              <a:t> – Controlo de transmissão de dados</a:t>
            </a:r>
          </a:p>
          <a:p>
            <a:pPr marL="457200" lvl="1" indent="0">
              <a:buNone/>
            </a:pPr>
            <a:endParaRPr lang="pt-PT" dirty="0"/>
          </a:p>
          <a:p>
            <a:r>
              <a:rPr lang="pt-PT" dirty="0"/>
              <a:t>DNSRoam – Descoberta caminho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4CD99-85A7-4529-8A78-53352101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24537"/>
          </a:xfrm>
        </p:spPr>
        <p:txBody>
          <a:bodyPr>
            <a:normAutofit fontScale="90000"/>
          </a:bodyPr>
          <a:lstStyle/>
          <a:p>
            <a:r>
              <a:rPr lang="pt-PT" dirty="0"/>
              <a:t>RadSec – Evolução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12AD36-1889-4643-877F-8D31C1A1E405}"/>
              </a:ext>
            </a:extLst>
          </p:cNvPr>
          <p:cNvSpPr/>
          <p:nvPr/>
        </p:nvSpPr>
        <p:spPr>
          <a:xfrm>
            <a:off x="495300" y="5515528"/>
            <a:ext cx="10858500" cy="5922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dirty="0"/>
              <a:t>Urgente adotar – Apenas 6 inst. em PT usam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147F62A-C2BC-4521-9568-AE6DFF313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20" y="1581184"/>
            <a:ext cx="3672780" cy="36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D313F468-C26B-4C73-B760-14AED71707BB}"/>
              </a:ext>
            </a:extLst>
          </p:cNvPr>
          <p:cNvSpPr/>
          <p:nvPr/>
        </p:nvSpPr>
        <p:spPr>
          <a:xfrm>
            <a:off x="595396" y="1784118"/>
            <a:ext cx="4708619" cy="378266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6C8389-A07C-43C7-A041-86809A5B10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16430" y="1643443"/>
            <a:ext cx="11177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400" dirty="0"/>
              <a:t>Dependência de </a:t>
            </a:r>
            <a:br>
              <a:rPr lang="pt-PT" sz="2400" dirty="0"/>
            </a:br>
            <a:r>
              <a:rPr lang="pt-PT" sz="2400" dirty="0"/>
              <a:t>Estrutura de Proxies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400" dirty="0"/>
              <a:t>Sem certeza de comunicação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400" dirty="0"/>
              <a:t>Mais pontos de falha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4CD99-85A7-4529-8A78-53352101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90"/>
            <a:ext cx="10139748" cy="632074"/>
          </a:xfrm>
        </p:spPr>
        <p:txBody>
          <a:bodyPr>
            <a:normAutofit fontScale="90000"/>
          </a:bodyPr>
          <a:lstStyle/>
          <a:p>
            <a:r>
              <a:rPr lang="pt-PT" dirty="0"/>
              <a:t>RadSec – </a:t>
            </a:r>
            <a:r>
              <a:rPr lang="pt-PT" sz="4400" dirty="0"/>
              <a:t>Modelo tradicional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83C0A9-FBDA-46D0-8622-1D10E1D1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307" y="1731960"/>
            <a:ext cx="1190791" cy="11907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FC66EC-C5D4-403C-8F0D-D338C52C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27" y="1970118"/>
            <a:ext cx="952633" cy="9526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55B1FF5-88DD-4315-A161-A082023D5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51" y="4188551"/>
            <a:ext cx="613093" cy="61309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6BC8A93-117C-40BD-8024-020D71A59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51" y="2683362"/>
            <a:ext cx="613093" cy="61309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F930E08-C8F6-4E4F-816D-F364CD44B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209" y="2863244"/>
            <a:ext cx="1190791" cy="1190791"/>
          </a:xfrm>
          <a:prstGeom prst="rect">
            <a:avLst/>
          </a:prstGeom>
        </p:spPr>
      </p:pic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5477CE41-0C72-437A-8A3E-C9373F4844EF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V="1">
            <a:off x="6145698" y="3296455"/>
            <a:ext cx="0" cy="892096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86703C49-4C74-45C7-A3C7-4EABDD7A8DB6}"/>
              </a:ext>
            </a:extLst>
          </p:cNvPr>
          <p:cNvCxnSpPr>
            <a:cxnSpLocks/>
          </p:cNvCxnSpPr>
          <p:nvPr/>
        </p:nvCxnSpPr>
        <p:spPr>
          <a:xfrm flipV="1">
            <a:off x="6399110" y="2523235"/>
            <a:ext cx="381820" cy="255248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4BA25FE2-0B8A-4AFA-9FC1-ABE023DF517F}"/>
              </a:ext>
            </a:extLst>
          </p:cNvPr>
          <p:cNvCxnSpPr>
            <a:cxnSpLocks/>
          </p:cNvCxnSpPr>
          <p:nvPr/>
        </p:nvCxnSpPr>
        <p:spPr>
          <a:xfrm>
            <a:off x="7833561" y="2291373"/>
            <a:ext cx="1325746" cy="0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04A4D578-8181-4398-8524-BCAC46AFF3C1}"/>
              </a:ext>
            </a:extLst>
          </p:cNvPr>
          <p:cNvCxnSpPr>
            <a:cxnSpLocks/>
          </p:cNvCxnSpPr>
          <p:nvPr/>
        </p:nvCxnSpPr>
        <p:spPr>
          <a:xfrm>
            <a:off x="10356881" y="2523235"/>
            <a:ext cx="691382" cy="466674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187AC49-FE82-4EC6-AE52-60C46BDF6389}"/>
              </a:ext>
            </a:extLst>
          </p:cNvPr>
          <p:cNvSpPr txBox="1"/>
          <p:nvPr/>
        </p:nvSpPr>
        <p:spPr>
          <a:xfrm>
            <a:off x="6761847" y="1621604"/>
            <a:ext cx="119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Radius</a:t>
            </a:r>
            <a:br>
              <a:rPr lang="pt-PT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Instituição A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6E58452-F593-4A71-9F9C-8A792A0864D0}"/>
              </a:ext>
            </a:extLst>
          </p:cNvPr>
          <p:cNvSpPr txBox="1"/>
          <p:nvPr/>
        </p:nvSpPr>
        <p:spPr>
          <a:xfrm>
            <a:off x="5510463" y="4706429"/>
            <a:ext cx="12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Utilizador Instituição B</a:t>
            </a: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B9F05597-F955-4E09-B6A7-8EA8D6DD369D}"/>
              </a:ext>
            </a:extLst>
          </p:cNvPr>
          <p:cNvSpPr/>
          <p:nvPr/>
        </p:nvSpPr>
        <p:spPr>
          <a:xfrm>
            <a:off x="595395" y="1772050"/>
            <a:ext cx="4708618" cy="6735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PT" sz="2800" dirty="0"/>
              <a:t>Modelo tradicional</a:t>
            </a: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0BD0A723-208D-4838-AF6D-0CC3FE17D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6" y="2841273"/>
            <a:ext cx="243861" cy="243861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E7C2EC24-34E2-4B55-8882-001E3B49A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6" y="3921319"/>
            <a:ext cx="243861" cy="243861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596540F7-826D-4376-AE24-68B2BC4DF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6" y="4834024"/>
            <a:ext cx="243861" cy="243861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401B866-9707-4F56-8261-76B84903E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 b="34356"/>
          <a:stretch/>
        </p:blipFill>
        <p:spPr bwMode="auto">
          <a:xfrm>
            <a:off x="9220232" y="1459090"/>
            <a:ext cx="1068940" cy="3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2C9B890-4FB6-41AA-BE12-FD8DE03D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46" y="2490080"/>
            <a:ext cx="979920" cy="3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78A46C4-D44F-453A-A8E8-8A01B488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38" y="4801645"/>
            <a:ext cx="952633" cy="952633"/>
          </a:xfrm>
          <a:prstGeom prst="rect">
            <a:avLst/>
          </a:prstGeom>
        </p:spPr>
      </p:pic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072482D9-00D3-4FAA-B965-DCC4DADFAC96}"/>
              </a:ext>
            </a:extLst>
          </p:cNvPr>
          <p:cNvCxnSpPr>
            <a:cxnSpLocks/>
          </p:cNvCxnSpPr>
          <p:nvPr/>
        </p:nvCxnSpPr>
        <p:spPr>
          <a:xfrm flipH="1">
            <a:off x="11393635" y="3972798"/>
            <a:ext cx="202969" cy="636521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52E0607-1523-45C9-938F-49705E5C1859}"/>
              </a:ext>
            </a:extLst>
          </p:cNvPr>
          <p:cNvSpPr txBox="1"/>
          <p:nvPr/>
        </p:nvSpPr>
        <p:spPr>
          <a:xfrm>
            <a:off x="8684804" y="5492668"/>
            <a:ext cx="12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Radius</a:t>
            </a:r>
            <a:br>
              <a:rPr lang="pt-PT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Instituição B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737D8FFD-1E48-4522-8031-D25BBAB3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571" y="4634255"/>
            <a:ext cx="1190791" cy="1190791"/>
          </a:xfrm>
          <a:prstGeom prst="rect">
            <a:avLst/>
          </a:prstGeom>
        </p:spPr>
      </p:pic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3000D21D-8D79-4CB1-876A-105026A53D8C}"/>
              </a:ext>
            </a:extLst>
          </p:cNvPr>
          <p:cNvCxnSpPr>
            <a:cxnSpLocks/>
            <a:stCxn id="33" idx="1"/>
            <a:endCxn id="29" idx="3"/>
          </p:cNvCxnSpPr>
          <p:nvPr/>
        </p:nvCxnSpPr>
        <p:spPr>
          <a:xfrm flipH="1">
            <a:off x="9955271" y="5229651"/>
            <a:ext cx="747300" cy="48311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BF49F931-B2E8-4B2D-94ED-ACCE34545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644" y="5825045"/>
            <a:ext cx="347186" cy="1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2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8C4A209C-A126-48B3-91C5-FA590FBB2667}"/>
              </a:ext>
            </a:extLst>
          </p:cNvPr>
          <p:cNvSpPr/>
          <p:nvPr/>
        </p:nvSpPr>
        <p:spPr>
          <a:xfrm>
            <a:off x="569863" y="1798083"/>
            <a:ext cx="4601003" cy="391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4CD99-85A7-4529-8A78-53352101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90"/>
            <a:ext cx="10139748" cy="645218"/>
          </a:xfrm>
        </p:spPr>
        <p:txBody>
          <a:bodyPr/>
          <a:lstStyle/>
          <a:p>
            <a:r>
              <a:rPr lang="pt-PT" dirty="0"/>
              <a:t>RadSec – Como funciona?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C3D26516-4F70-431D-A20C-17BBD933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90" y="3365611"/>
            <a:ext cx="619211" cy="619211"/>
          </a:xfrm>
          <a:prstGeom prst="rect">
            <a:avLst/>
          </a:prstGeom>
        </p:spPr>
      </p:pic>
      <p:cxnSp>
        <p:nvCxnSpPr>
          <p:cNvPr id="45" name="Conexão: Ângulo Reto 44">
            <a:extLst>
              <a:ext uri="{FF2B5EF4-FFF2-40B4-BE49-F238E27FC236}">
                <a16:creationId xmlns:a16="http://schemas.microsoft.com/office/drawing/2014/main" id="{D9C8A962-2002-43B6-B9FB-EC87FC80CED6}"/>
              </a:ext>
            </a:extLst>
          </p:cNvPr>
          <p:cNvCxnSpPr>
            <a:cxnSpLocks/>
          </p:cNvCxnSpPr>
          <p:nvPr/>
        </p:nvCxnSpPr>
        <p:spPr>
          <a:xfrm>
            <a:off x="7338169" y="3066180"/>
            <a:ext cx="936231" cy="631377"/>
          </a:xfrm>
          <a:prstGeom prst="bentConnector3">
            <a:avLst>
              <a:gd name="adj1" fmla="val -136"/>
            </a:avLst>
          </a:prstGeom>
          <a:ln w="28575">
            <a:solidFill>
              <a:srgbClr val="92D050"/>
            </a:solidFill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8996830-5EEB-47CC-A70D-653770BD2471}"/>
              </a:ext>
            </a:extLst>
          </p:cNvPr>
          <p:cNvSpPr txBox="1"/>
          <p:nvPr/>
        </p:nvSpPr>
        <p:spPr>
          <a:xfrm>
            <a:off x="7213822" y="3703736"/>
            <a:ext cx="12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accent6">
                    <a:lumMod val="75000"/>
                  </a:schemeClr>
                </a:solidFill>
              </a:rPr>
              <a:t>Pergunta DNS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CE50961D-B284-4276-ABD3-69F0DE49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72" y="2006146"/>
            <a:ext cx="1190791" cy="1190791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E54DC626-A7D6-4187-96E9-6F74775A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92" y="2244304"/>
            <a:ext cx="952633" cy="95263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4A844C8-0423-4766-912E-AF6C8EBBC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803" y="5075830"/>
            <a:ext cx="952633" cy="95263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7161308A-472A-4B45-BB32-9847561A5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6" y="4462737"/>
            <a:ext cx="613093" cy="613093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59C7A5BA-3E3F-4121-AAF7-1356287D07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6" y="2957548"/>
            <a:ext cx="613093" cy="61309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BC921415-E954-460A-B43F-0BE9F48AD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374" y="3056192"/>
            <a:ext cx="1190791" cy="1190791"/>
          </a:xfrm>
          <a:prstGeom prst="rect">
            <a:avLst/>
          </a:prstGeom>
        </p:spPr>
      </p:pic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AB86FC82-56F4-4D67-B3A8-E5CDE4C88A7A}"/>
              </a:ext>
            </a:extLst>
          </p:cNvPr>
          <p:cNvCxnSpPr>
            <a:cxnSpLocks/>
            <a:stCxn id="51" idx="0"/>
            <a:endCxn id="52" idx="2"/>
          </p:cNvCxnSpPr>
          <p:nvPr/>
        </p:nvCxnSpPr>
        <p:spPr>
          <a:xfrm flipV="1">
            <a:off x="6105863" y="3570641"/>
            <a:ext cx="0" cy="89209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DF69DBF-B9A9-4ADE-BEF7-D4D94600A5CE}"/>
              </a:ext>
            </a:extLst>
          </p:cNvPr>
          <p:cNvCxnSpPr>
            <a:cxnSpLocks/>
          </p:cNvCxnSpPr>
          <p:nvPr/>
        </p:nvCxnSpPr>
        <p:spPr>
          <a:xfrm flipV="1">
            <a:off x="6359275" y="2797421"/>
            <a:ext cx="381820" cy="25524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FC16BAE-E0E2-4E58-A1EE-573EA18EFB8D}"/>
              </a:ext>
            </a:extLst>
          </p:cNvPr>
          <p:cNvCxnSpPr>
            <a:cxnSpLocks/>
          </p:cNvCxnSpPr>
          <p:nvPr/>
        </p:nvCxnSpPr>
        <p:spPr>
          <a:xfrm>
            <a:off x="7793726" y="2565559"/>
            <a:ext cx="1325746" cy="0"/>
          </a:xfrm>
          <a:prstGeom prst="straightConnector1">
            <a:avLst/>
          </a:prstGeom>
          <a:ln>
            <a:solidFill>
              <a:schemeClr val="bg2">
                <a:lumMod val="85000"/>
                <a:alpha val="5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ta unidirecional 57">
            <a:extLst>
              <a:ext uri="{FF2B5EF4-FFF2-40B4-BE49-F238E27FC236}">
                <a16:creationId xmlns:a16="http://schemas.microsoft.com/office/drawing/2014/main" id="{DC2D6897-9E54-4019-A98A-5B6D13263C57}"/>
              </a:ext>
            </a:extLst>
          </p:cNvPr>
          <p:cNvCxnSpPr>
            <a:cxnSpLocks/>
          </p:cNvCxnSpPr>
          <p:nvPr/>
        </p:nvCxnSpPr>
        <p:spPr>
          <a:xfrm>
            <a:off x="10317046" y="2797421"/>
            <a:ext cx="691382" cy="466674"/>
          </a:xfrm>
          <a:prstGeom prst="straightConnector1">
            <a:avLst/>
          </a:prstGeom>
          <a:ln>
            <a:solidFill>
              <a:schemeClr val="bg2">
                <a:lumMod val="85000"/>
                <a:alpha val="5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A5099796-87A5-4BE5-9E56-4042D52868A5}"/>
              </a:ext>
            </a:extLst>
          </p:cNvPr>
          <p:cNvCxnSpPr>
            <a:cxnSpLocks/>
          </p:cNvCxnSpPr>
          <p:nvPr/>
        </p:nvCxnSpPr>
        <p:spPr>
          <a:xfrm flipH="1">
            <a:off x="11353800" y="4246983"/>
            <a:ext cx="202969" cy="636521"/>
          </a:xfrm>
          <a:prstGeom prst="straightConnector1">
            <a:avLst/>
          </a:prstGeom>
          <a:ln>
            <a:solidFill>
              <a:schemeClr val="bg2">
                <a:lumMod val="85000"/>
                <a:alpha val="50000"/>
              </a:schemeClr>
            </a:solidFill>
            <a:prstDash val="sysDot"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2A96E6C-26D1-4989-916E-68678067AAFB}"/>
              </a:ext>
            </a:extLst>
          </p:cNvPr>
          <p:cNvSpPr txBox="1"/>
          <p:nvPr/>
        </p:nvSpPr>
        <p:spPr>
          <a:xfrm>
            <a:off x="6722011" y="1898782"/>
            <a:ext cx="119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Radius</a:t>
            </a:r>
            <a:br>
              <a:rPr lang="pt-PT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Instituição A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F11A3B7-5AA6-4341-B25B-707F272DD84C}"/>
              </a:ext>
            </a:extLst>
          </p:cNvPr>
          <p:cNvSpPr txBox="1"/>
          <p:nvPr/>
        </p:nvSpPr>
        <p:spPr>
          <a:xfrm>
            <a:off x="8644969" y="5766852"/>
            <a:ext cx="12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Radius</a:t>
            </a:r>
            <a:br>
              <a:rPr lang="pt-PT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Instituição B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AE858460-35BF-4B14-B9CA-E9B18F1C4649}"/>
              </a:ext>
            </a:extLst>
          </p:cNvPr>
          <p:cNvSpPr txBox="1"/>
          <p:nvPr/>
        </p:nvSpPr>
        <p:spPr>
          <a:xfrm>
            <a:off x="5470628" y="4980615"/>
            <a:ext cx="12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Utilizador Instituição B</a:t>
            </a:r>
          </a:p>
        </p:txBody>
      </p:sp>
      <p:cxnSp>
        <p:nvCxnSpPr>
          <p:cNvPr id="26" name="Conexão: Ângulo Reto 25">
            <a:extLst>
              <a:ext uri="{FF2B5EF4-FFF2-40B4-BE49-F238E27FC236}">
                <a16:creationId xmlns:a16="http://schemas.microsoft.com/office/drawing/2014/main" id="{DF471E30-A3F4-40C5-8C88-C325EEB6CC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0799" y="3420382"/>
            <a:ext cx="2512605" cy="1804198"/>
          </a:xfrm>
          <a:prstGeom prst="bentConnector3">
            <a:avLst>
              <a:gd name="adj1" fmla="val 100141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6A301EFE-D30F-4B5F-9C8E-3C403B267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23" y="2427209"/>
            <a:ext cx="243861" cy="24386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07EB2D5E-1309-4FE3-A0B0-3FC543568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6" y="2891664"/>
            <a:ext cx="243861" cy="243861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C116349D-2D56-4406-B401-A2F5EA230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4455780"/>
            <a:ext cx="243861" cy="24386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8CB91C3-0F59-4F0D-AB35-067C33FA7D3A}"/>
              </a:ext>
            </a:extLst>
          </p:cNvPr>
          <p:cNvSpPr txBox="1"/>
          <p:nvPr/>
        </p:nvSpPr>
        <p:spPr>
          <a:xfrm>
            <a:off x="5733109" y="383197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#1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6AB3E18-9444-4D11-A5DA-36F3BA30BAC3}"/>
              </a:ext>
            </a:extLst>
          </p:cNvPr>
          <p:cNvSpPr txBox="1"/>
          <p:nvPr/>
        </p:nvSpPr>
        <p:spPr>
          <a:xfrm>
            <a:off x="6198352" y="262064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#1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F9C0194-8C51-42B5-972D-83FA4838030B}"/>
              </a:ext>
            </a:extLst>
          </p:cNvPr>
          <p:cNvSpPr txBox="1"/>
          <p:nvPr/>
        </p:nvSpPr>
        <p:spPr>
          <a:xfrm>
            <a:off x="7317407" y="338597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#2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D0016E4B-E796-45C5-8AC2-8427535984C6}"/>
              </a:ext>
            </a:extLst>
          </p:cNvPr>
          <p:cNvSpPr txBox="1"/>
          <p:nvPr/>
        </p:nvSpPr>
        <p:spPr>
          <a:xfrm>
            <a:off x="7108855" y="52094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#3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1A0B9239-CBD2-4601-855F-9CFF09ADEF12}"/>
              </a:ext>
            </a:extLst>
          </p:cNvPr>
          <p:cNvSpPr/>
          <p:nvPr/>
        </p:nvSpPr>
        <p:spPr>
          <a:xfrm>
            <a:off x="639966" y="2814764"/>
            <a:ext cx="4462329" cy="560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/>
              <a:t>#1 - Comunicação User / AP / Radius</a:t>
            </a: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328D1F12-C410-4725-8869-538EFD47B919}"/>
              </a:ext>
            </a:extLst>
          </p:cNvPr>
          <p:cNvSpPr/>
          <p:nvPr/>
        </p:nvSpPr>
        <p:spPr>
          <a:xfrm>
            <a:off x="847289" y="3706343"/>
            <a:ext cx="4001030" cy="56014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PT" sz="2000" dirty="0"/>
              <a:t>#2 – Pergunta DNS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6E0AFDE-97E5-4153-9128-00B10514A28D}"/>
              </a:ext>
            </a:extLst>
          </p:cNvPr>
          <p:cNvSpPr/>
          <p:nvPr/>
        </p:nvSpPr>
        <p:spPr>
          <a:xfrm>
            <a:off x="1006679" y="4596485"/>
            <a:ext cx="3632433" cy="5601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PT" sz="2000" dirty="0"/>
              <a:t>#3 – Peering Radius direto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9353FF5-0631-4503-B784-8420E6B9B7F3}"/>
              </a:ext>
            </a:extLst>
          </p:cNvPr>
          <p:cNvSpPr/>
          <p:nvPr/>
        </p:nvSpPr>
        <p:spPr>
          <a:xfrm>
            <a:off x="569863" y="1798083"/>
            <a:ext cx="4601005" cy="6735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/>
              <a:t>RadSec - Autenticação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5018ED25-C797-45A6-8495-262DB725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 b="34356"/>
          <a:stretch/>
        </p:blipFill>
        <p:spPr bwMode="auto">
          <a:xfrm>
            <a:off x="9180397" y="1733275"/>
            <a:ext cx="1068940" cy="3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5616B0DD-880E-4F92-82FC-04AF6A54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11" y="2683027"/>
            <a:ext cx="979920" cy="3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9BDF4401-4018-4E6D-AD3C-B10DDABA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736" y="4908439"/>
            <a:ext cx="1190791" cy="1190791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21F098F5-5D15-4055-A2D3-881218C1470F}"/>
              </a:ext>
            </a:extLst>
          </p:cNvPr>
          <p:cNvSpPr txBox="1"/>
          <p:nvPr/>
        </p:nvSpPr>
        <p:spPr>
          <a:xfrm>
            <a:off x="8644969" y="5766853"/>
            <a:ext cx="12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Radius</a:t>
            </a:r>
            <a:br>
              <a:rPr lang="pt-PT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PT" sz="1400" dirty="0">
                <a:solidFill>
                  <a:schemeClr val="accent5">
                    <a:lumMod val="75000"/>
                  </a:schemeClr>
                </a:solidFill>
              </a:rPr>
              <a:t>Instituição B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8E3D7C86-2B0D-4105-BAA3-860DAE01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736" y="4908440"/>
            <a:ext cx="1190791" cy="1190791"/>
          </a:xfrm>
          <a:prstGeom prst="rect">
            <a:avLst/>
          </a:prstGeom>
        </p:spPr>
      </p:pic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F86AFF15-8033-422B-9D21-3106EE41157A}"/>
              </a:ext>
            </a:extLst>
          </p:cNvPr>
          <p:cNvCxnSpPr>
            <a:cxnSpLocks/>
          </p:cNvCxnSpPr>
          <p:nvPr/>
        </p:nvCxnSpPr>
        <p:spPr>
          <a:xfrm flipH="1">
            <a:off x="9915436" y="5503836"/>
            <a:ext cx="747300" cy="48311"/>
          </a:xfrm>
          <a:prstGeom prst="straightConnector1">
            <a:avLst/>
          </a:prstGeom>
          <a:ln>
            <a:solidFill>
              <a:schemeClr val="bg2">
                <a:lumMod val="85000"/>
                <a:alpha val="5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D1AB2B06-A63B-43FA-B69E-D7128210F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06" y="5406060"/>
            <a:ext cx="243861" cy="2438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B1A221-25B7-4104-A695-682B18A7B8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809" y="6099230"/>
            <a:ext cx="347186" cy="1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6C8389-A07C-43C7-A041-86809A5B10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490065"/>
            <a:ext cx="11177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Software com suporte nativo</a:t>
            </a:r>
          </a:p>
          <a:p>
            <a:pPr lvl="1"/>
            <a:r>
              <a:rPr lang="pt-PT" dirty="0"/>
              <a:t>Radiator</a:t>
            </a:r>
          </a:p>
          <a:p>
            <a:pPr lvl="1"/>
            <a:r>
              <a:rPr lang="pt-PT" dirty="0"/>
              <a:t>FreeRadius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Sem suporte, o que fazer?</a:t>
            </a:r>
          </a:p>
          <a:p>
            <a:pPr lvl="1"/>
            <a:r>
              <a:rPr lang="pt-PT" dirty="0"/>
              <a:t>RadSecProxy - Broker</a:t>
            </a:r>
          </a:p>
          <a:p>
            <a:pPr lvl="1"/>
            <a:r>
              <a:rPr lang="pt-PT" dirty="0"/>
              <a:t>Delegar nos NTLR (FCCN)</a:t>
            </a:r>
          </a:p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4CD99-85A7-4529-8A78-53352101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74383"/>
          </a:xfrm>
        </p:spPr>
        <p:txBody>
          <a:bodyPr/>
          <a:lstStyle/>
          <a:p>
            <a:r>
              <a:rPr lang="pt-PT" dirty="0"/>
              <a:t>RadSec – Suporte de software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589A1A-63CC-4246-9E96-F039C7D8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2" y="1625002"/>
            <a:ext cx="1950992" cy="165948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983D094-194B-415D-9E1C-BFDBD97E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52" y="1625002"/>
            <a:ext cx="4119288" cy="13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4B7139E-464D-46A0-8313-1CA42039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48" y="3697423"/>
            <a:ext cx="2486965" cy="20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8650D24-6FC6-4C62-B339-A31FE2086B7F}"/>
              </a:ext>
            </a:extLst>
          </p:cNvPr>
          <p:cNvSpPr/>
          <p:nvPr/>
        </p:nvSpPr>
        <p:spPr>
          <a:xfrm>
            <a:off x="5596366" y="5728536"/>
            <a:ext cx="3063617" cy="3903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t-PT" sz="2800" dirty="0" err="1"/>
              <a:t>radsecproxy</a:t>
            </a:r>
            <a:endParaRPr lang="pt-PT" sz="2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1677C49-B518-4B27-B6F6-100D7B22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10" y="4362078"/>
            <a:ext cx="2006371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68A249E-FFE0-4A0D-AAA4-BA22946E15BE}"/>
              </a:ext>
            </a:extLst>
          </p:cNvPr>
          <p:cNvCxnSpPr/>
          <p:nvPr/>
        </p:nvCxnSpPr>
        <p:spPr>
          <a:xfrm>
            <a:off x="271462" y="3424149"/>
            <a:ext cx="11649075" cy="95799"/>
          </a:xfrm>
          <a:prstGeom prst="line">
            <a:avLst/>
          </a:prstGeom>
          <a:ln w="12700" cap="flat" cmpd="sng" algn="ctr">
            <a:solidFill>
              <a:srgbClr val="EC33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9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6C8389-A07C-43C7-A041-86809A5B10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Com suporte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Sem suporte</a:t>
            </a:r>
          </a:p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4CD99-85A7-4529-8A78-53352101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90"/>
            <a:ext cx="10139748" cy="617580"/>
          </a:xfrm>
        </p:spPr>
        <p:txBody>
          <a:bodyPr>
            <a:normAutofit fontScale="90000"/>
          </a:bodyPr>
          <a:lstStyle/>
          <a:p>
            <a:r>
              <a:rPr lang="pt-PT" dirty="0"/>
              <a:t>RadSec – DNSRoam - configuração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68A249E-FFE0-4A0D-AAA4-BA22946E15BE}"/>
              </a:ext>
            </a:extLst>
          </p:cNvPr>
          <p:cNvCxnSpPr/>
          <p:nvPr/>
        </p:nvCxnSpPr>
        <p:spPr>
          <a:xfrm>
            <a:off x="271462" y="3759709"/>
            <a:ext cx="11649075" cy="95799"/>
          </a:xfrm>
          <a:prstGeom prst="line">
            <a:avLst/>
          </a:prstGeom>
          <a:ln w="12700" cap="flat" cmpd="sng" algn="ctr">
            <a:solidFill>
              <a:srgbClr val="EC334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8307A24D-BDF6-44C2-BC41-50E7BEA7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69" y="3972327"/>
            <a:ext cx="5464303" cy="23697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B23FBF-5906-4782-96EE-E819C5346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53" b="8905"/>
          <a:stretch/>
        </p:blipFill>
        <p:spPr>
          <a:xfrm>
            <a:off x="6232069" y="1365902"/>
            <a:ext cx="5464303" cy="232091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6B98ACE-D80A-48B2-9846-457B132D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758" y="2258201"/>
            <a:ext cx="1023941" cy="87095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78BF75B-99FA-41AE-831B-23E44759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37" y="1316109"/>
            <a:ext cx="2579908" cy="8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08421E9-8E09-432C-9807-36292626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20" y="2018682"/>
            <a:ext cx="1315972" cy="11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334F28E-49F3-4915-81E2-86510A3A39C3}"/>
              </a:ext>
            </a:extLst>
          </p:cNvPr>
          <p:cNvSpPr/>
          <p:nvPr/>
        </p:nvSpPr>
        <p:spPr>
          <a:xfrm>
            <a:off x="3563517" y="3186924"/>
            <a:ext cx="3073377" cy="116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t-PT" sz="2000" dirty="0" err="1"/>
              <a:t>radsecproxy</a:t>
            </a:r>
            <a:endParaRPr lang="pt-PT" sz="20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610C95C-7B52-4E4F-B042-F48C0219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15" y="4799351"/>
            <a:ext cx="2677142" cy="9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945389-11BB-46E5-A727-001A0475DD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t-PT" dirty="0"/>
              <a:t>Email para noc@fccn.pt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CSR segundo as regras eduPKI</a:t>
            </a:r>
          </a:p>
          <a:p>
            <a:pPr lvl="1"/>
            <a:r>
              <a:rPr lang="pt-PT" dirty="0"/>
              <a:t>Ver site e documentação</a:t>
            </a:r>
          </a:p>
          <a:p>
            <a:pPr marL="457200" lvl="1" indent="0">
              <a:buNone/>
            </a:pPr>
            <a:endParaRPr lang="pt-PT" dirty="0"/>
          </a:p>
          <a:p>
            <a:r>
              <a:rPr lang="pt-PT" dirty="0"/>
              <a:t>FCCN faz o pedido ao GEANT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Resposta com a CA e o CRT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D1DC5A-E68C-4198-818D-62CB8D6F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03573"/>
          </a:xfrm>
        </p:spPr>
        <p:txBody>
          <a:bodyPr>
            <a:normAutofit fontScale="90000"/>
          </a:bodyPr>
          <a:lstStyle/>
          <a:p>
            <a:r>
              <a:rPr lang="pt-PT" dirty="0"/>
              <a:t>RadSec – DNSRoam - Certificado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BADCDC7-B96A-48A0-BD63-AB7FF9951B9C}"/>
              </a:ext>
            </a:extLst>
          </p:cNvPr>
          <p:cNvSpPr/>
          <p:nvPr/>
        </p:nvSpPr>
        <p:spPr>
          <a:xfrm>
            <a:off x="495300" y="1094414"/>
            <a:ext cx="10846658" cy="6035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/>
              <a:t>Como pedir certificado ?</a:t>
            </a:r>
          </a:p>
        </p:txBody>
      </p:sp>
      <p:pic>
        <p:nvPicPr>
          <p:cNvPr id="6" name="Imagem 5" descr="Uma imagem com gráficos de vetor&#10;&#10;Descrição gerada automaticamente">
            <a:extLst>
              <a:ext uri="{FF2B5EF4-FFF2-40B4-BE49-F238E27FC236}">
                <a16:creationId xmlns:a16="http://schemas.microsoft.com/office/drawing/2014/main" id="{797C873E-DF73-4C0E-A03B-6D630126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40" y="2116779"/>
            <a:ext cx="3841616" cy="2837994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387CC70-5503-4B60-9EDE-510E76D10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 b="34356"/>
          <a:stretch/>
        </p:blipFill>
        <p:spPr bwMode="auto">
          <a:xfrm>
            <a:off x="8743661" y="2689026"/>
            <a:ext cx="571500" cy="1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4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1DC5A-E68C-4198-818D-62CB8D6F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03573"/>
          </a:xfrm>
        </p:spPr>
        <p:txBody>
          <a:bodyPr>
            <a:normAutofit fontScale="90000"/>
          </a:bodyPr>
          <a:lstStyle/>
          <a:p>
            <a:r>
              <a:rPr lang="pt-PT" dirty="0"/>
              <a:t>RadSec – Dúvidas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4EF759-274E-4A3F-9AF6-6FDF13C6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90099"/>
            <a:ext cx="7552538" cy="32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m desenho, ilustração, clipart, Cara humana&#10;&#10;Descrição gerada automaticamente">
            <a:extLst>
              <a:ext uri="{FF2B5EF4-FFF2-40B4-BE49-F238E27FC236}">
                <a16:creationId xmlns:a16="http://schemas.microsoft.com/office/drawing/2014/main" id="{35055FF7-60D0-421E-B8E8-B623D1D11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45" y="949562"/>
            <a:ext cx="3501755" cy="43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 FCCN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1BB"/>
      </a:accent1>
      <a:accent2>
        <a:srgbClr val="FBE338"/>
      </a:accent2>
      <a:accent3>
        <a:srgbClr val="108B5F"/>
      </a:accent3>
      <a:accent4>
        <a:srgbClr val="E74F3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Jornadas-FCCN-2024-4" id="{1D56D902-5A7F-40DA-861E-B2A569F0F34C}" vid="{9ACFE71C-CC33-434A-AD42-19DC43EEAD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37" ma:contentTypeDescription="Create a new document." ma:contentTypeScope="" ma:versionID="5529a1859f83590facc4bd6f3c3634b3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cef0a6d2528809279b25f67e2d30da29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B111A-0571-4949-BF64-EF0239793D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A81B7-3F35-464C-B4A8-BA8AFEA45AA8}">
  <ds:schemaRefs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51bec05e-5738-4d08-ae30-cc59bd156365"/>
    <ds:schemaRef ds:uri="http://schemas.microsoft.com/office/infopath/2007/PartnerControls"/>
    <ds:schemaRef ds:uri="a2ae554e-2674-4ff1-877c-7eb1898966fe"/>
  </ds:schemaRefs>
</ds:datastoreItem>
</file>

<file path=customXml/itemProps3.xml><?xml version="1.0" encoding="utf-8"?>
<ds:datastoreItem xmlns:ds="http://schemas.openxmlformats.org/officeDocument/2006/customXml" ds:itemID="{4DC12C4A-0239-497F-9908-695B8B7D8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bec05e-5738-4d08-ae30-cc59bd156365"/>
    <ds:schemaRef ds:uri="a2ae554e-2674-4ff1-877c-7eb189896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Template-PPT-Jornadas-FCCN-2024-4</Template>
  <TotalTime>8</TotalTime>
  <Words>228</Words>
  <Application>Microsoft Office PowerPoint</Application>
  <PresentationFormat>Ecrã Panorâmico</PresentationFormat>
  <Paragraphs>79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eduroam com Radsec</vt:lpstr>
      <vt:lpstr>Índice</vt:lpstr>
      <vt:lpstr>RadSec – Evolução</vt:lpstr>
      <vt:lpstr>RadSec – Modelo tradicional</vt:lpstr>
      <vt:lpstr>RadSec – Como funciona?</vt:lpstr>
      <vt:lpstr>RadSec – Suporte de software</vt:lpstr>
      <vt:lpstr>RadSec – DNSRoam - configuração</vt:lpstr>
      <vt:lpstr>RadSec – DNSRoam - Certificado</vt:lpstr>
      <vt:lpstr>RadSec – Dúvidas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Alfredo</dc:creator>
  <cp:lastModifiedBy>Pedro Simões</cp:lastModifiedBy>
  <cp:revision>2</cp:revision>
  <dcterms:created xsi:type="dcterms:W3CDTF">2024-04-14T21:57:04Z</dcterms:created>
  <dcterms:modified xsi:type="dcterms:W3CDTF">2024-04-15T14:06:42Z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