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57" r:id="rId7"/>
    <p:sldId id="266" r:id="rId8"/>
    <p:sldId id="267" r:id="rId9"/>
    <p:sldId id="321" r:id="rId10"/>
    <p:sldId id="268" r:id="rId11"/>
    <p:sldId id="264" r:id="rId12"/>
    <p:sldId id="878" r:id="rId13"/>
    <p:sldId id="322" r:id="rId14"/>
    <p:sldId id="879" r:id="rId15"/>
    <p:sldId id="880" r:id="rId16"/>
    <p:sldId id="881" r:id="rId17"/>
    <p:sldId id="882" r:id="rId18"/>
    <p:sldId id="883" r:id="rId19"/>
    <p:sldId id="884" r:id="rId20"/>
    <p:sldId id="265" r:id="rId21"/>
    <p:sldId id="261" r:id="rId22"/>
    <p:sldId id="885" r:id="rId23"/>
    <p:sldId id="260" r:id="rId24"/>
    <p:sldId id="259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AF1F1E-83CE-0E53-3EC9-D2516AE84FE7}" name="João Moreira" initials="JM" userId="S::jmm@fccn.pt::e7256a9d-0a20-48f2-8cf0-703981afb78c" providerId="AD"/>
  <p188:author id="{6C4CF984-3B80-8CD7-3235-4924A959353B}" name="Talissa Anger" initials="TA" userId="S::talissa.anger@fccn.pt::cd42e002-1a6b-48e0-878d-1c3745c2d3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39"/>
    <a:srgbClr val="00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76" autoAdjust="0"/>
  </p:normalViewPr>
  <p:slideViewPr>
    <p:cSldViewPr snapToGrid="0">
      <p:cViewPr varScale="1">
        <p:scale>
          <a:sx n="65" d="100"/>
          <a:sy n="65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CDD8A-3D60-4B3B-BEC3-E865688500FB}" type="datetimeFigureOut">
              <a:rPr lang="pt-PT" smtClean="0"/>
              <a:t>17/04/2024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9DED-2E87-486E-8B2B-3F045C4830C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195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u.edu.p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PT" sz="1200" b="0" dirty="0">
                <a:solidFill>
                  <a:srgbClr val="000000"/>
                </a:solidFill>
                <a:latin typeface="Montserrat"/>
              </a:rPr>
              <a:t>O Serviço NAU é uma iniciativa pioneira em Portugal dedicada à educação e formação aberta online, reconhecida pela sua versatilidade na adaptação de temas dirigidos a grupos alargados, bem como a nichos mais específicos, disponível em </a:t>
            </a:r>
            <a:r>
              <a:rPr lang="pt-PT" sz="1200" b="0" dirty="0">
                <a:solidFill>
                  <a:srgbClr val="000000"/>
                </a:solidFill>
                <a:latin typeface="Montserrat"/>
                <a:hlinkClick r:id="rId3"/>
              </a:rPr>
              <a:t>https://nau.edu.pt/</a:t>
            </a:r>
            <a:r>
              <a:rPr lang="pt-PT" sz="1200" b="0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9" name="Google Shape;122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dirty="0"/>
              <a:t>A escalabilidade, a acessibilidade e o </a:t>
            </a:r>
            <a:r>
              <a:rPr lang="pt-PT" sz="1200" dirty="0"/>
              <a:t>alcance global</a:t>
            </a:r>
            <a:r>
              <a:rPr lang="pt-PT" sz="1200" b="0" dirty="0"/>
              <a:t> de um serviço MOOC podem ser cruciais para a </a:t>
            </a:r>
            <a:r>
              <a:rPr lang="pt-PT" sz="1200" dirty="0"/>
              <a:t>divulgação de conhecimentos </a:t>
            </a:r>
            <a:r>
              <a:rPr lang="pt-PT" sz="1200" b="0" dirty="0"/>
              <a:t>e para uma </a:t>
            </a:r>
            <a:r>
              <a:rPr lang="pt-PT" sz="1200" dirty="0"/>
              <a:t>maior divulgação da sua instituição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dirty="0"/>
              <a:t>O funcionamento de programas online de qualidade é </a:t>
            </a:r>
            <a:r>
              <a:rPr lang="pt-PT" sz="1200" dirty="0"/>
              <a:t>dispendioso</a:t>
            </a:r>
            <a:r>
              <a:rPr lang="pt-PT" sz="1200" b="0" dirty="0"/>
              <a:t>. Com a partilha de receitas, </a:t>
            </a:r>
            <a:r>
              <a:rPr lang="pt-PT" sz="1200" dirty="0"/>
              <a:t>os serviços MOOC absorvem esses riscos</a:t>
            </a:r>
            <a:r>
              <a:rPr lang="pt-PT" sz="1200" b="0" dirty="0"/>
              <a:t> e são um instrumento de crescimento, </a:t>
            </a:r>
            <a:r>
              <a:rPr lang="pt-PT" sz="1200" dirty="0"/>
              <a:t>gerando mais-valias para as instituições</a:t>
            </a:r>
            <a:r>
              <a:rPr lang="pt-PT" sz="1200" b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dirty="0"/>
              <a:t>Desenvolver e lançar programas online exige tempo e recursos. </a:t>
            </a:r>
            <a:r>
              <a:rPr lang="pt-PT" sz="1200" dirty="0"/>
              <a:t>A nossa experiência permite-nos desenvolver rapidamente cursos de elevada qualidade</a:t>
            </a:r>
            <a:r>
              <a:rPr lang="pt-PT" sz="1200" b="0" dirty="0"/>
              <a:t>, muitas vezes em apenas 4-6 meses.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9DED-2E87-486E-8B2B-3F045C4830C9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0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55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pa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F78002-2D7E-6EB9-7B0B-8ADF8D6631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33384"/>
            <a:ext cx="6498281" cy="269377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046206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14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0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9AEC-ADC8-43F0-5CE9-91352287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6B47B-38AE-41EF-09DF-8728ABBA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761A5-50AB-BFB7-851F-148E4119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DA5FF-865F-EFA5-AB9F-6F324501E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6ED9E-05DD-4107-1A96-1BA899614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788F4-C4E9-1E6D-1020-3DA2F652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D644-42A4-4270-BE70-BC0FD9B5CFA0}" type="datetimeFigureOut">
              <a:rPr lang="pt-PT" smtClean="0"/>
              <a:t>17/04/2024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09375-D9C7-4983-D4C9-BD0ECE8D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74B9D-BF78-C692-21CC-20DC83C1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939-438D-498C-BA27-1E592D2CC73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630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140200" y="546100"/>
            <a:ext cx="3911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60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Layout para Conteúdo">
  <p:cSld name="1_ConteúdoLayout para Conteú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29" descr="A close-up of a fla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9"/>
          <p:cNvSpPr txBox="1">
            <a:spLocks noGrp="1"/>
          </p:cNvSpPr>
          <p:nvPr>
            <p:ph type="body" idx="1"/>
          </p:nvPr>
        </p:nvSpPr>
        <p:spPr>
          <a:xfrm>
            <a:off x="495300" y="1825625"/>
            <a:ext cx="111777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9"/>
          <p:cNvSpPr txBox="1"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77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apa /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195CF-8C48-FEE2-2EE7-D16E0D31A5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80750"/>
            <a:ext cx="11273481" cy="194825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58058"/>
            <a:ext cx="11273481" cy="1351691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Layout para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520BC-E94C-6915-425A-28BA3EE1CB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2C8C0-AB99-415C-51B2-E90DCCAA8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825625"/>
            <a:ext cx="111777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0009DF-0007-FF55-FA7D-BBB0189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2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97200-E624-3F83-3E86-6F431EBC1F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8E26-2E30-A324-3D65-39107D42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633C0-B059-B2A4-9BC5-D859C6AE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D4370-70BD-15DB-137A-CFAD7F9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14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FB904-14AC-BD77-47B6-917B415C8E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C5DE2D-CC48-8C80-B71A-86F7382A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4FC264-FBEA-7F60-230E-081854E5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514686"/>
            <a:ext cx="5502275" cy="36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643AC9-C614-A5FF-76C9-88DF92EF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24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E9D5B7-CED7-71B9-8303-CB38381B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14685"/>
            <a:ext cx="5524499" cy="3674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109284-B82B-615B-D2C1-FCF9DC5D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54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F65A97-C238-BAA4-0CAE-77C6FE3294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2507-4D74-B973-320D-DCBCDF253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5166-DAB0-D331-2CD0-158CAC46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895A09-FD9C-FCCF-AA84-EDA6415F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1201400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60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1A2B87D-7BC5-F30E-7F91-77FF23993B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09D112-45DE-00AC-EB66-AB71F70BB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A7816D-9913-0C5D-97C5-F33BE320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220248-98B7-6527-8D92-A4B61AF1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578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ara Print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5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6640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731-5FC6-0BA8-20C7-8C131CBA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F8AE7-B03A-C77B-8AD3-7DC318BE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2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1" r:id="rId5"/>
    <p:sldLayoutId id="2147483662" r:id="rId6"/>
    <p:sldLayoutId id="2147483659" r:id="rId7"/>
    <p:sldLayoutId id="2147483660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6.png"/><Relationship Id="rId7" Type="http://schemas.openxmlformats.org/officeDocument/2006/relationships/image" Target="../media/image4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7418-F800-651F-4749-E5177A99D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NAU - Onde estaremos em 2026?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1F9EC6-4C2E-2841-5B94-60BA122BE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152025"/>
          </a:xfrm>
        </p:spPr>
        <p:txBody>
          <a:bodyPr>
            <a:normAutofit/>
          </a:bodyPr>
          <a:lstStyle/>
          <a:p>
            <a:r>
              <a:rPr lang="pt-PT" dirty="0"/>
              <a:t>Pedro Barbosa Cabral</a:t>
            </a:r>
          </a:p>
        </p:txBody>
      </p:sp>
    </p:spTree>
    <p:extLst>
      <p:ext uri="{BB962C8B-B14F-4D97-AF65-F5344CB8AC3E}">
        <p14:creationId xmlns:p14="http://schemas.microsoft.com/office/powerpoint/2010/main" val="55025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57AC90-BE57-D284-4B64-6325F2FC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LMS/</a:t>
            </a:r>
            <a:r>
              <a:rPr lang="pt-PT" dirty="0" err="1"/>
              <a:t>Studio</a:t>
            </a:r>
            <a:endParaRPr lang="pt-P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444C48-712F-04BB-C18A-3CDB0387D5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dirty="0" err="1"/>
              <a:t>Hawthorn</a:t>
            </a:r>
            <a:r>
              <a:rPr lang="pt-PT" dirty="0"/>
              <a:t> 2018 </a:t>
            </a:r>
          </a:p>
          <a:p>
            <a:r>
              <a:rPr lang="pt-PT" dirty="0" err="1"/>
              <a:t>Juniper</a:t>
            </a:r>
            <a:r>
              <a:rPr lang="pt-PT" dirty="0"/>
              <a:t> 2020</a:t>
            </a:r>
          </a:p>
          <a:p>
            <a:r>
              <a:rPr lang="pt-PT" dirty="0" err="1"/>
              <a:t>Lilac</a:t>
            </a:r>
            <a:r>
              <a:rPr lang="pt-PT" dirty="0"/>
              <a:t> 2021</a:t>
            </a:r>
          </a:p>
          <a:p>
            <a:r>
              <a:rPr lang="pt-PT" dirty="0" err="1"/>
              <a:t>Nutmeg</a:t>
            </a:r>
            <a:r>
              <a:rPr lang="pt-PT" dirty="0"/>
              <a:t> 2023</a:t>
            </a:r>
          </a:p>
          <a:p>
            <a:r>
              <a:rPr lang="pt-PT" dirty="0" err="1"/>
              <a:t>Quince</a:t>
            </a:r>
            <a:r>
              <a:rPr lang="pt-PT" dirty="0"/>
              <a:t> 2024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BA6A3DF-16A8-B582-45B1-3AD7C1AF5C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0677" y="175837"/>
            <a:ext cx="2009309" cy="5986066"/>
          </a:xfrm>
        </p:spPr>
      </p:pic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FD6A34C-6C39-49C3-B95A-B083D202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629"/>
            <a:ext cx="694141" cy="6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139FF-0C4C-6681-F061-63C828037D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731" y="2579584"/>
            <a:ext cx="5524500" cy="24858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20CFE9-7D2B-41E2-52C5-8102E21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Sistema de suporte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4EA662B-0F02-7733-2724-61A6DC9F3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45531" y="715693"/>
            <a:ext cx="2363994" cy="4349750"/>
          </a:xfrm>
        </p:spPr>
      </p:pic>
      <p:pic>
        <p:nvPicPr>
          <p:cNvPr id="16" name="Picture 1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9591839-94EE-9A34-D039-A43C132D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629"/>
            <a:ext cx="694141" cy="6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D85052-11EA-8402-5320-80B5D8276AB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95300" y="1767009"/>
            <a:ext cx="4318538" cy="435133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893756-24FC-9A41-AB13-96562FF6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Sistema de desenvolvimento</a:t>
            </a:r>
          </a:p>
        </p:txBody>
      </p:sp>
      <p:pic>
        <p:nvPicPr>
          <p:cNvPr id="9" name="Picture 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3D41D629-A3BA-2279-FE27-8EB7C329E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629"/>
            <a:ext cx="694141" cy="694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76527-A50B-6EC4-2349-3287D701E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071" y="1702912"/>
            <a:ext cx="5468636" cy="2503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B7B5E-C5B4-8E78-EAD9-A2D631BA8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071" y="4407651"/>
            <a:ext cx="3997569" cy="1830137"/>
          </a:xfrm>
          <a:prstGeom prst="rect">
            <a:avLst/>
          </a:prstGeom>
        </p:spPr>
      </p:pic>
      <p:pic>
        <p:nvPicPr>
          <p:cNvPr id="17" name="Picture 1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19D8B35B-3DBD-F72F-09D1-6857F4AD1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73" y="4741118"/>
            <a:ext cx="2837074" cy="11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6000B-2F36-72A2-F9C0-F8EA2413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Social media/newsletter</a:t>
            </a:r>
          </a:p>
        </p:txBody>
      </p:sp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0D3D72BA-1CFC-7498-8142-464668B8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629"/>
            <a:ext cx="694141" cy="694141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825B9DDB-4AA3-C99A-BFE1-66C339F17B82}"/>
              </a:ext>
            </a:extLst>
          </p:cNvPr>
          <p:cNvSpPr/>
          <p:nvPr/>
        </p:nvSpPr>
        <p:spPr>
          <a:xfrm rot="10099711">
            <a:off x="-2927115" y="256851"/>
            <a:ext cx="13673411" cy="5594759"/>
          </a:xfrm>
          <a:prstGeom prst="arc">
            <a:avLst>
              <a:gd name="adj1" fmla="val 11031936"/>
              <a:gd name="adj2" fmla="val 19648427"/>
            </a:avLst>
          </a:prstGeom>
          <a:ln w="76200">
            <a:solidFill>
              <a:srgbClr val="FBE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C53F4-5B7E-D8EF-CD2B-4E6894BE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106" y="4891454"/>
            <a:ext cx="2640068" cy="5920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8C605A-0E44-49A5-DF25-A178D3D76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00" y="5187462"/>
            <a:ext cx="2724231" cy="899746"/>
          </a:xfrm>
          <a:prstGeom prst="rect">
            <a:avLst/>
          </a:prstGeom>
        </p:spPr>
      </p:pic>
      <p:pic>
        <p:nvPicPr>
          <p:cNvPr id="11" name="Picture 10" descr="A blue bird with black background&#10;&#10;Description automatically generated">
            <a:extLst>
              <a:ext uri="{FF2B5EF4-FFF2-40B4-BE49-F238E27FC236}">
                <a16:creationId xmlns:a16="http://schemas.microsoft.com/office/drawing/2014/main" id="{5AE2FF03-C7B8-8020-2BB6-8E903BF77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36" y="4072834"/>
            <a:ext cx="1175595" cy="967417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18CD8B04-6C7A-4486-4095-AB881870D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66" y="3054230"/>
            <a:ext cx="1175595" cy="99971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5A86E3-C65B-CBA7-A27C-2F1B7782D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3106" y="1749504"/>
            <a:ext cx="999718" cy="9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2FC5B-4812-087E-0264-1378EFFE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Ferramentas de analítica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218A4-5128-3D09-DBF2-58518425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24770"/>
            <a:ext cx="5801523" cy="2656010"/>
          </a:xfrm>
          <a:prstGeom prst="rect">
            <a:avLst/>
          </a:prstGeom>
        </p:spPr>
      </p:pic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6058283-91EF-3007-C466-EC5694419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629"/>
            <a:ext cx="694141" cy="694141"/>
          </a:xfrm>
          <a:prstGeom prst="rect">
            <a:avLst/>
          </a:prstGeom>
        </p:spPr>
      </p:pic>
      <p:pic>
        <p:nvPicPr>
          <p:cNvPr id="14" name="Picture 13" descr="A yellow rectangular objects on a black background&#10;&#10;Description automatically generated">
            <a:extLst>
              <a:ext uri="{FF2B5EF4-FFF2-40B4-BE49-F238E27FC236}">
                <a16:creationId xmlns:a16="http://schemas.microsoft.com/office/drawing/2014/main" id="{02F7C8D5-6B87-6742-1FF6-96A42BEFB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5" y="4831642"/>
            <a:ext cx="826477" cy="826477"/>
          </a:xfrm>
          <a:prstGeom prst="rect">
            <a:avLst/>
          </a:prstGeom>
        </p:spPr>
      </p:pic>
      <p:pic>
        <p:nvPicPr>
          <p:cNvPr id="16" name="Picture 15" descr="A logo for a company&#10;&#10;Description automatically generated">
            <a:extLst>
              <a:ext uri="{FF2B5EF4-FFF2-40B4-BE49-F238E27FC236}">
                <a16:creationId xmlns:a16="http://schemas.microsoft.com/office/drawing/2014/main" id="{760A7C82-7BB9-F9E4-E41E-0430D1DCD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3" y="4554061"/>
            <a:ext cx="3087965" cy="13816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934C2E0-6926-203C-838A-B1B466C69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9642" y="4967299"/>
            <a:ext cx="5326322" cy="138164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2C962C-270F-C11C-0B3C-6CE050DC0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29" y="1911819"/>
            <a:ext cx="5564348" cy="31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F92911-276F-A4C8-4538-508541E9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Últimas soluções ainda em implementação</a:t>
            </a:r>
          </a:p>
        </p:txBody>
      </p:sp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B5F07413-D020-ECDF-A57E-BC5BEAD9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16" y="3670157"/>
            <a:ext cx="860533" cy="860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80D02-291A-43BD-EE50-5659A0C2DDD8}"/>
              </a:ext>
            </a:extLst>
          </p:cNvPr>
          <p:cNvSpPr txBox="1"/>
          <p:nvPr/>
        </p:nvSpPr>
        <p:spPr>
          <a:xfrm>
            <a:off x="3259015" y="2977661"/>
            <a:ext cx="176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Soluções Corporativas</a:t>
            </a:r>
          </a:p>
        </p:txBody>
      </p:sp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7CBD816-F103-1F69-BD8A-B6C34CA02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24" y="3670158"/>
            <a:ext cx="860531" cy="860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CB26F-4A81-B719-5EA1-2A92C6750D40}"/>
              </a:ext>
            </a:extLst>
          </p:cNvPr>
          <p:cNvSpPr txBox="1"/>
          <p:nvPr/>
        </p:nvSpPr>
        <p:spPr>
          <a:xfrm>
            <a:off x="7317421" y="2977661"/>
            <a:ext cx="176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Sistema de Pagamento</a:t>
            </a:r>
          </a:p>
        </p:txBody>
      </p:sp>
    </p:spTree>
    <p:extLst>
      <p:ext uri="{BB962C8B-B14F-4D97-AF65-F5344CB8AC3E}">
        <p14:creationId xmlns:p14="http://schemas.microsoft.com/office/powerpoint/2010/main" val="365595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7EADE-2A3B-473A-5663-FE488B16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Novidades de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4BB03-6FAB-F78A-DF0B-A07BEBB1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63969"/>
            <a:ext cx="4463712" cy="4246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1E305-A742-A819-FDA8-E8BB182C1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98" y="623178"/>
            <a:ext cx="6050840" cy="55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7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9C76-F768-6F17-8F26-3CB428F75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Que destinos nos esperam até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05499-5F98-59C5-0A5D-18A24055D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Para ver se ficamos na história ou somos apenas uma estória</a:t>
            </a:r>
          </a:p>
        </p:txBody>
      </p:sp>
    </p:spTree>
    <p:extLst>
      <p:ext uri="{BB962C8B-B14F-4D97-AF65-F5344CB8AC3E}">
        <p14:creationId xmlns:p14="http://schemas.microsoft.com/office/powerpoint/2010/main" val="129104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085772-EF88-3579-666A-47BFE46A2EF6}"/>
              </a:ext>
            </a:extLst>
          </p:cNvPr>
          <p:cNvSpPr/>
          <p:nvPr/>
        </p:nvSpPr>
        <p:spPr>
          <a:xfrm>
            <a:off x="6096002" y="2282254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&gt;350 mil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72704-FD46-98E4-4EA0-7C5BF89BED5D}"/>
              </a:ext>
            </a:extLst>
          </p:cNvPr>
          <p:cNvSpPr txBox="1"/>
          <p:nvPr/>
        </p:nvSpPr>
        <p:spPr>
          <a:xfrm>
            <a:off x="3368031" y="2250345"/>
            <a:ext cx="272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Registros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BAB1B5-4B65-9C06-69A9-EF6C7AB8512D}"/>
              </a:ext>
            </a:extLst>
          </p:cNvPr>
          <p:cNvSpPr/>
          <p:nvPr/>
        </p:nvSpPr>
        <p:spPr>
          <a:xfrm>
            <a:off x="6096002" y="2859634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1 milhão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13A54-7E6B-AFED-B724-A85677EA0935}"/>
              </a:ext>
            </a:extLst>
          </p:cNvPr>
          <p:cNvSpPr txBox="1"/>
          <p:nvPr/>
        </p:nvSpPr>
        <p:spPr>
          <a:xfrm>
            <a:off x="3368032" y="2827725"/>
            <a:ext cx="272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Inscrições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4495BC-AFD2-287E-45AE-F5DAD7FBF8B0}"/>
              </a:ext>
            </a:extLst>
          </p:cNvPr>
          <p:cNvSpPr/>
          <p:nvPr/>
        </p:nvSpPr>
        <p:spPr>
          <a:xfrm>
            <a:off x="6096002" y="3468923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&gt;40,0%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46FB5-AC7B-72C5-11D0-A1EA61598F5A}"/>
              </a:ext>
            </a:extLst>
          </p:cNvPr>
          <p:cNvSpPr txBox="1"/>
          <p:nvPr/>
        </p:nvSpPr>
        <p:spPr>
          <a:xfrm>
            <a:off x="2912089" y="3437014"/>
            <a:ext cx="31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Taxa de Conclusão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2B8CE2-7D5B-5668-62A5-5A8E7AEFEC47}"/>
              </a:ext>
            </a:extLst>
          </p:cNvPr>
          <p:cNvSpPr/>
          <p:nvPr/>
        </p:nvSpPr>
        <p:spPr>
          <a:xfrm>
            <a:off x="6096002" y="4046303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&gt;99%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43C25-1B63-A839-473B-7042CEC62548}"/>
              </a:ext>
            </a:extLst>
          </p:cNvPr>
          <p:cNvSpPr txBox="1"/>
          <p:nvPr/>
        </p:nvSpPr>
        <p:spPr>
          <a:xfrm>
            <a:off x="3368031" y="4014394"/>
            <a:ext cx="272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Disponibilidade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F1C6AD-19AD-9BFB-3CF3-791B75927CCF}"/>
              </a:ext>
            </a:extLst>
          </p:cNvPr>
          <p:cNvSpPr/>
          <p:nvPr/>
        </p:nvSpPr>
        <p:spPr>
          <a:xfrm>
            <a:off x="6096002" y="4624080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8C21AA-BF07-E088-A4C0-99258E34F606}"/>
              </a:ext>
            </a:extLst>
          </p:cNvPr>
          <p:cNvSpPr txBox="1"/>
          <p:nvPr/>
        </p:nvSpPr>
        <p:spPr>
          <a:xfrm>
            <a:off x="3088283" y="4592171"/>
            <a:ext cx="300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cursos/mês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A4BE9E-1D65-4179-D09F-6A976424B577}"/>
              </a:ext>
            </a:extLst>
          </p:cNvPr>
          <p:cNvSpPr/>
          <p:nvPr/>
        </p:nvSpPr>
        <p:spPr>
          <a:xfrm>
            <a:off x="6096002" y="5233764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&gt;4.5/5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86F2E-EEF0-AD4A-124B-84FDCDA6F07C}"/>
              </a:ext>
            </a:extLst>
          </p:cNvPr>
          <p:cNvSpPr txBox="1"/>
          <p:nvPr/>
        </p:nvSpPr>
        <p:spPr>
          <a:xfrm>
            <a:off x="3368031" y="5201855"/>
            <a:ext cx="272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Satisfação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C8A28B7-BBE8-004F-A8BC-6A1733FE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Expectativas para 2024</a:t>
            </a:r>
          </a:p>
        </p:txBody>
      </p:sp>
    </p:spTree>
    <p:extLst>
      <p:ext uri="{BB962C8B-B14F-4D97-AF65-F5344CB8AC3E}">
        <p14:creationId xmlns:p14="http://schemas.microsoft.com/office/powerpoint/2010/main" val="397223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085772-EF88-3579-666A-47BFE46A2EF6}"/>
              </a:ext>
            </a:extLst>
          </p:cNvPr>
          <p:cNvSpPr/>
          <p:nvPr/>
        </p:nvSpPr>
        <p:spPr>
          <a:xfrm>
            <a:off x="6096002" y="2282254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&gt;500 mil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72704-FD46-98E4-4EA0-7C5BF89BED5D}"/>
              </a:ext>
            </a:extLst>
          </p:cNvPr>
          <p:cNvSpPr txBox="1"/>
          <p:nvPr/>
        </p:nvSpPr>
        <p:spPr>
          <a:xfrm>
            <a:off x="3368031" y="2250345"/>
            <a:ext cx="272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Registros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BAB1B5-4B65-9C06-69A9-EF6C7AB8512D}"/>
              </a:ext>
            </a:extLst>
          </p:cNvPr>
          <p:cNvSpPr/>
          <p:nvPr/>
        </p:nvSpPr>
        <p:spPr>
          <a:xfrm>
            <a:off x="6096002" y="2859634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2 milhão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13A54-7E6B-AFED-B724-A85677EA0935}"/>
              </a:ext>
            </a:extLst>
          </p:cNvPr>
          <p:cNvSpPr txBox="1"/>
          <p:nvPr/>
        </p:nvSpPr>
        <p:spPr>
          <a:xfrm>
            <a:off x="3368032" y="2827725"/>
            <a:ext cx="272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Inscrições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4495BC-AFD2-287E-45AE-F5DAD7FBF8B0}"/>
              </a:ext>
            </a:extLst>
          </p:cNvPr>
          <p:cNvSpPr/>
          <p:nvPr/>
        </p:nvSpPr>
        <p:spPr>
          <a:xfrm>
            <a:off x="6096002" y="3468923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&gt;40,0%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46FB5-AC7B-72C5-11D0-A1EA61598F5A}"/>
              </a:ext>
            </a:extLst>
          </p:cNvPr>
          <p:cNvSpPr txBox="1"/>
          <p:nvPr/>
        </p:nvSpPr>
        <p:spPr>
          <a:xfrm>
            <a:off x="2912089" y="3437014"/>
            <a:ext cx="318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Taxa de Conclusão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2B8CE2-7D5B-5668-62A5-5A8E7AEFEC47}"/>
              </a:ext>
            </a:extLst>
          </p:cNvPr>
          <p:cNvSpPr/>
          <p:nvPr/>
        </p:nvSpPr>
        <p:spPr>
          <a:xfrm>
            <a:off x="6096002" y="4046303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&gt;99%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43C25-1B63-A839-473B-7042CEC62548}"/>
              </a:ext>
            </a:extLst>
          </p:cNvPr>
          <p:cNvSpPr txBox="1"/>
          <p:nvPr/>
        </p:nvSpPr>
        <p:spPr>
          <a:xfrm>
            <a:off x="3368031" y="4014394"/>
            <a:ext cx="272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Disponibilidade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F1C6AD-19AD-9BFB-3CF3-791B75927CCF}"/>
              </a:ext>
            </a:extLst>
          </p:cNvPr>
          <p:cNvSpPr/>
          <p:nvPr/>
        </p:nvSpPr>
        <p:spPr>
          <a:xfrm>
            <a:off x="6096002" y="4624080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8C21AA-BF07-E088-A4C0-99258E34F606}"/>
              </a:ext>
            </a:extLst>
          </p:cNvPr>
          <p:cNvSpPr txBox="1"/>
          <p:nvPr/>
        </p:nvSpPr>
        <p:spPr>
          <a:xfrm>
            <a:off x="3088283" y="4592171"/>
            <a:ext cx="300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cursos/mês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A4BE9E-1D65-4179-D09F-6A976424B577}"/>
              </a:ext>
            </a:extLst>
          </p:cNvPr>
          <p:cNvSpPr/>
          <p:nvPr/>
        </p:nvSpPr>
        <p:spPr>
          <a:xfrm>
            <a:off x="6096002" y="5233764"/>
            <a:ext cx="1564275" cy="397849"/>
          </a:xfrm>
          <a:prstGeom prst="roundRect">
            <a:avLst>
              <a:gd name="adj" fmla="val 31031"/>
            </a:avLst>
          </a:prstGeom>
          <a:noFill/>
          <a:ln w="28575">
            <a:solidFill>
              <a:srgbClr val="FBE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000" dirty="0">
                <a:solidFill>
                  <a:srgbClr val="0070BA"/>
                </a:solidFill>
                <a:latin typeface="Montserrat SemiBold"/>
              </a:rPr>
              <a:t>&gt;4.5/5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86F2E-EEF0-AD4A-124B-84FDCDA6F07C}"/>
              </a:ext>
            </a:extLst>
          </p:cNvPr>
          <p:cNvSpPr txBox="1"/>
          <p:nvPr/>
        </p:nvSpPr>
        <p:spPr>
          <a:xfrm>
            <a:off x="3368031" y="5201855"/>
            <a:ext cx="272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>
                <a:solidFill>
                  <a:srgbClr val="0070BA"/>
                </a:solidFill>
                <a:latin typeface="Montserrat SemiBold" panose="00000700000000000000" pitchFamily="2" charset="0"/>
              </a:rPr>
              <a:t>Satisfação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C8A28B7-BBE8-004F-A8BC-6A1733FE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Expectativas para 2026</a:t>
            </a:r>
          </a:p>
        </p:txBody>
      </p:sp>
    </p:spTree>
    <p:extLst>
      <p:ext uri="{BB962C8B-B14F-4D97-AF65-F5344CB8AC3E}">
        <p14:creationId xmlns:p14="http://schemas.microsoft.com/office/powerpoint/2010/main" val="197574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EE47B-6EC4-0982-9641-973024994D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PT" dirty="0"/>
              <a:t>A NAU para quem não nos conhece</a:t>
            </a:r>
          </a:p>
          <a:p>
            <a:r>
              <a:rPr lang="pt-PT" dirty="0"/>
              <a:t>Por onde temos navegado</a:t>
            </a:r>
          </a:p>
          <a:p>
            <a:r>
              <a:rPr lang="pt-PT" dirty="0"/>
              <a:t>Que destinos nos esperam até 2026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87CFF-BFA4-3554-ECCD-CBCEFFFB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511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72E05-1AF5-4DAB-17BA-6523E169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FC8A61-126E-44D4-3525-47445BADE6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Nova tecnologia </a:t>
            </a:r>
            <a:r>
              <a:rPr lang="pt-PT" dirty="0" err="1"/>
              <a:t>Kubernetes</a:t>
            </a:r>
            <a:endParaRPr lang="pt-PT" dirty="0"/>
          </a:p>
          <a:p>
            <a:r>
              <a:rPr lang="pt-PT" dirty="0"/>
              <a:t>Sistema de Pagamentos</a:t>
            </a:r>
          </a:p>
          <a:p>
            <a:r>
              <a:rPr lang="pt-PT" dirty="0"/>
              <a:t>Upgrade para última versão</a:t>
            </a:r>
          </a:p>
          <a:p>
            <a:r>
              <a:rPr lang="pt-PT" dirty="0"/>
              <a:t>Catálogo de cursos</a:t>
            </a:r>
          </a:p>
          <a:p>
            <a:r>
              <a:rPr lang="pt-PT" dirty="0"/>
              <a:t>Nova página com percursos</a:t>
            </a:r>
          </a:p>
          <a:p>
            <a:r>
              <a:rPr lang="pt-PT" dirty="0"/>
              <a:t>Novo sistema de analítica</a:t>
            </a:r>
          </a:p>
          <a:p>
            <a:r>
              <a:rPr lang="pt-PT" dirty="0" err="1"/>
              <a:t>Gamificação</a:t>
            </a:r>
            <a:endParaRPr lang="pt-PT" dirty="0"/>
          </a:p>
          <a:p>
            <a:r>
              <a:rPr lang="pt-PT" dirty="0"/>
              <a:t>Nova rede social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E549E4-6277-8B23-00EC-2902FC0BF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2025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4C0B63-0DA8-7A66-B9C5-58200C4FD9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Aconselhamento de cursos</a:t>
            </a:r>
          </a:p>
          <a:p>
            <a:r>
              <a:rPr lang="pt-PT" dirty="0"/>
              <a:t>Cursos bandeira</a:t>
            </a:r>
          </a:p>
          <a:p>
            <a:r>
              <a:rPr lang="pt-PT" dirty="0"/>
              <a:t>Estúdio de </a:t>
            </a:r>
            <a:r>
              <a:rPr lang="pt-PT" dirty="0" err="1"/>
              <a:t>autogravação</a:t>
            </a:r>
            <a:endParaRPr lang="pt-PT" dirty="0"/>
          </a:p>
          <a:p>
            <a:r>
              <a:rPr lang="pt-PT" dirty="0"/>
              <a:t>BD para investigadores</a:t>
            </a:r>
          </a:p>
          <a:p>
            <a:r>
              <a:rPr lang="pt-PT" dirty="0"/>
              <a:t>Inteligência Artificial para Edu</a:t>
            </a:r>
          </a:p>
          <a:p>
            <a:r>
              <a:rPr lang="pt-PT" dirty="0"/>
              <a:t>Selo de Acessibilidade</a:t>
            </a:r>
          </a:p>
          <a:p>
            <a:r>
              <a:rPr lang="pt-PT" dirty="0"/>
              <a:t>Catálogo de cursos (versão 2)</a:t>
            </a:r>
          </a:p>
          <a:p>
            <a:r>
              <a:rPr lang="pt-PT" dirty="0"/>
              <a:t>Upgrade para a última versão</a:t>
            </a:r>
          </a:p>
          <a:p>
            <a:endParaRPr lang="pt-P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19737-CB48-8403-6D05-B67F93BB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vamos desenvolver</a:t>
            </a:r>
          </a:p>
        </p:txBody>
      </p:sp>
    </p:spTree>
    <p:extLst>
      <p:ext uri="{BB962C8B-B14F-4D97-AF65-F5344CB8AC3E}">
        <p14:creationId xmlns:p14="http://schemas.microsoft.com/office/powerpoint/2010/main" val="2681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DD74-0A3B-01C3-BB78-B5AD6CAE6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nau.edu.pt/pt/newsletter/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220D2-459C-2BD0-8283-CD6ACCE33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06563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9C76-F768-6F17-8F26-3CB428F75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A NAU para quem não nos conhece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05499-5F98-59C5-0A5D-18A24055D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/>
              <a:t>Pré-estória</a:t>
            </a:r>
            <a:r>
              <a:rPr lang="pt-PT" dirty="0"/>
              <a:t>(s) dos </a:t>
            </a:r>
            <a:r>
              <a:rPr lang="pt-PT" dirty="0" err="1"/>
              <a:t>Massive</a:t>
            </a:r>
            <a:r>
              <a:rPr lang="pt-PT" dirty="0"/>
              <a:t> Open Online </a:t>
            </a:r>
            <a:r>
              <a:rPr lang="pt-PT" dirty="0" err="1"/>
              <a:t>Courses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27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0CFA2-0A25-8844-F80C-7C0CA623073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98654" y="299493"/>
            <a:ext cx="10556158" cy="35377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7E6E2-FDBA-28DE-C3A7-52D479F51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4" y="3479345"/>
            <a:ext cx="6007509" cy="2750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737AA-B013-7F5B-1276-687623EA8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39" y="3477861"/>
            <a:ext cx="5047713" cy="27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9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CEC9D2A-E274-E4BF-69FB-8106989852D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6" y="3058551"/>
            <a:ext cx="6372639" cy="20581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842D9E-4578-9FA8-1420-8C24664E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Plataformas de MOOC</a:t>
            </a: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E734B58-21B4-D59E-0328-1EBABAE63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4454"/>
            <a:ext cx="4792353" cy="25045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72C4FFF-8EDE-C556-6AD2-A366AC18C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2616" y="4272725"/>
            <a:ext cx="45339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66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12" y="430810"/>
            <a:ext cx="11394282" cy="555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9CB447-BA65-666E-F460-CA07AEE6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Diferença entre uma plataforma (M)OOC e um serviço MOOC, como a NAU?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4B841E-4DFC-8F52-4163-33525C4E3053}"/>
              </a:ext>
            </a:extLst>
          </p:cNvPr>
          <p:cNvSpPr txBox="1">
            <a:spLocks/>
          </p:cNvSpPr>
          <p:nvPr/>
        </p:nvSpPr>
        <p:spPr>
          <a:xfrm>
            <a:off x="818716" y="2612927"/>
            <a:ext cx="3931500" cy="223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/>
              <a:t>divulgação de conhecimentos com alcance global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D9A397-C670-9A04-F6D9-75A79AC51F9B}"/>
              </a:ext>
            </a:extLst>
          </p:cNvPr>
          <p:cNvSpPr txBox="1">
            <a:spLocks/>
          </p:cNvSpPr>
          <p:nvPr/>
        </p:nvSpPr>
        <p:spPr>
          <a:xfrm>
            <a:off x="4130250" y="3732573"/>
            <a:ext cx="3931500" cy="255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/>
              <a:t>partilha de risco, num serviço que é dispendioso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39B0E0-CE69-1F9F-8204-9C0AFB4BFE00}"/>
              </a:ext>
            </a:extLst>
          </p:cNvPr>
          <p:cNvSpPr txBox="1">
            <a:spLocks/>
          </p:cNvSpPr>
          <p:nvPr/>
        </p:nvSpPr>
        <p:spPr>
          <a:xfrm>
            <a:off x="8131278" y="4531860"/>
            <a:ext cx="3931499" cy="223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/>
              <a:t>equipa experiente que ajuda a diminuir o tempo de desenvolvimento de um curso</a:t>
            </a:r>
            <a:endParaRPr lang="pt-PT" sz="2000" b="0" dirty="0"/>
          </a:p>
        </p:txBody>
      </p:sp>
    </p:spTree>
    <p:extLst>
      <p:ext uri="{BB962C8B-B14F-4D97-AF65-F5344CB8AC3E}">
        <p14:creationId xmlns:p14="http://schemas.microsoft.com/office/powerpoint/2010/main" val="100312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9C76-F768-6F17-8F26-3CB428F75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Por onde temos navegado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05499-5F98-59C5-0A5D-18A24055D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Uma versão resumida de 5 anos de estória(s)</a:t>
            </a:r>
          </a:p>
        </p:txBody>
      </p:sp>
    </p:spTree>
    <p:extLst>
      <p:ext uri="{BB962C8B-B14F-4D97-AF65-F5344CB8AC3E}">
        <p14:creationId xmlns:p14="http://schemas.microsoft.com/office/powerpoint/2010/main" val="86276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DEC2AFB-E96B-E55F-5597-BF207BCBF926}"/>
              </a:ext>
            </a:extLst>
          </p:cNvPr>
          <p:cNvSpPr txBox="1"/>
          <p:nvPr/>
        </p:nvSpPr>
        <p:spPr>
          <a:xfrm>
            <a:off x="631527" y="4660927"/>
            <a:ext cx="108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LMS / STUDIO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BF9E56-4463-6A45-85D6-D11B3C5EE629}"/>
              </a:ext>
            </a:extLst>
          </p:cNvPr>
          <p:cNvSpPr txBox="1"/>
          <p:nvPr/>
        </p:nvSpPr>
        <p:spPr>
          <a:xfrm>
            <a:off x="5577851" y="3807004"/>
            <a:ext cx="83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MKT Site</a:t>
            </a:r>
          </a:p>
        </p:txBody>
      </p:sp>
      <p:pic>
        <p:nvPicPr>
          <p:cNvPr id="29" name="Picture 2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D3BC0DE-573A-8CFC-9913-B0A943BE1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8" y="2936413"/>
            <a:ext cx="694142" cy="6941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222336-0317-6C78-EA8F-73ACC8339614}"/>
              </a:ext>
            </a:extLst>
          </p:cNvPr>
          <p:cNvSpPr txBox="1"/>
          <p:nvPr/>
        </p:nvSpPr>
        <p:spPr>
          <a:xfrm>
            <a:off x="8003128" y="2306896"/>
            <a:ext cx="16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Soluções Corporativas</a:t>
            </a:r>
          </a:p>
        </p:txBody>
      </p:sp>
      <p:pic>
        <p:nvPicPr>
          <p:cNvPr id="31" name="Picture 3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31D6790-5171-211E-8180-F06EE6F4F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1" y="1898701"/>
            <a:ext cx="694141" cy="6941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FA7E812-13CF-2E0F-95D3-F98EE29049CC}"/>
              </a:ext>
            </a:extLst>
          </p:cNvPr>
          <p:cNvSpPr txBox="1"/>
          <p:nvPr/>
        </p:nvSpPr>
        <p:spPr>
          <a:xfrm>
            <a:off x="9150230" y="1194744"/>
            <a:ext cx="16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Sistema de Pagamento</a:t>
            </a:r>
          </a:p>
        </p:txBody>
      </p:sp>
      <p:pic>
        <p:nvPicPr>
          <p:cNvPr id="33" name="Picture 3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5FF7E980-60EB-ABD7-936E-D8FD0376E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45" y="3759194"/>
            <a:ext cx="694141" cy="6941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22795A-3D83-CE1B-6762-43EFAE1C90F6}"/>
              </a:ext>
            </a:extLst>
          </p:cNvPr>
          <p:cNvSpPr txBox="1"/>
          <p:nvPr/>
        </p:nvSpPr>
        <p:spPr>
          <a:xfrm>
            <a:off x="6562184" y="3152337"/>
            <a:ext cx="16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Ferramentas de Analítica </a:t>
            </a:r>
          </a:p>
        </p:txBody>
      </p:sp>
      <p:pic>
        <p:nvPicPr>
          <p:cNvPr id="35" name="Picture 3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173AF0A-598A-15A7-6C15-8D67BB4B9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0" y="5291575"/>
            <a:ext cx="694141" cy="694141"/>
          </a:xfrm>
          <a:prstGeom prst="rect">
            <a:avLst/>
          </a:prstGeom>
        </p:spPr>
      </p:pic>
      <p:pic>
        <p:nvPicPr>
          <p:cNvPr id="36" name="Picture 3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3427DE54-DD88-65BA-AA09-E7548C0399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64" y="4378631"/>
            <a:ext cx="694141" cy="694141"/>
          </a:xfrm>
          <a:prstGeom prst="rect">
            <a:avLst/>
          </a:prstGeom>
        </p:spPr>
      </p:pic>
      <p:pic>
        <p:nvPicPr>
          <p:cNvPr id="37" name="Picture 3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9DF0564-BDE0-3E17-CA22-22D807B4C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9" y="4848629"/>
            <a:ext cx="694141" cy="6941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04117AD-DBCA-4CFA-31F9-CEA10FE648D6}"/>
              </a:ext>
            </a:extLst>
          </p:cNvPr>
          <p:cNvSpPr txBox="1"/>
          <p:nvPr/>
        </p:nvSpPr>
        <p:spPr>
          <a:xfrm>
            <a:off x="3653667" y="4121834"/>
            <a:ext cx="186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Social Media / Newsletter</a:t>
            </a:r>
          </a:p>
        </p:txBody>
      </p:sp>
      <p:pic>
        <p:nvPicPr>
          <p:cNvPr id="39" name="Picture 38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5001DC9-8A82-1A44-6F44-3D86B12117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00" y="5197568"/>
            <a:ext cx="694141" cy="69414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E5F57B6-71B1-F748-AD46-32CCFE76B40D}"/>
              </a:ext>
            </a:extLst>
          </p:cNvPr>
          <p:cNvSpPr txBox="1"/>
          <p:nvPr/>
        </p:nvSpPr>
        <p:spPr>
          <a:xfrm>
            <a:off x="1512431" y="4526770"/>
            <a:ext cx="251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Sistemas de Suporte e de Desenvolvimento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C83687-ABB2-E750-9D50-B910CCBF66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18" y="1896357"/>
            <a:ext cx="2838682" cy="434873"/>
          </a:xfrm>
          <a:prstGeom prst="rect">
            <a:avLst/>
          </a:prstGeom>
        </p:spPr>
      </p:pic>
      <p:sp>
        <p:nvSpPr>
          <p:cNvPr id="42" name="Arc 41">
            <a:extLst>
              <a:ext uri="{FF2B5EF4-FFF2-40B4-BE49-F238E27FC236}">
                <a16:creationId xmlns:a16="http://schemas.microsoft.com/office/drawing/2014/main" id="{1D78B709-09CD-C060-A34D-183C54B75D2B}"/>
              </a:ext>
            </a:extLst>
          </p:cNvPr>
          <p:cNvSpPr/>
          <p:nvPr/>
        </p:nvSpPr>
        <p:spPr>
          <a:xfrm rot="10099711">
            <a:off x="-2927115" y="256851"/>
            <a:ext cx="13673411" cy="5594759"/>
          </a:xfrm>
          <a:prstGeom prst="arc">
            <a:avLst>
              <a:gd name="adj1" fmla="val 11031936"/>
              <a:gd name="adj2" fmla="val 19648427"/>
            </a:avLst>
          </a:prstGeom>
          <a:ln w="76200">
            <a:solidFill>
              <a:srgbClr val="FBE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684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 FCCN 20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1BB"/>
      </a:accent1>
      <a:accent2>
        <a:srgbClr val="FBE338"/>
      </a:accent2>
      <a:accent3>
        <a:srgbClr val="108B5F"/>
      </a:accent3>
      <a:accent4>
        <a:srgbClr val="E74F3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Jornadas-FCCN-2024-4" id="{1D56D902-5A7F-40DA-861E-B2A569F0F34C}" vid="{9ACFE71C-CC33-434A-AD42-19DC43EEA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_ip_UnifiedCompliancePolicyUIAction xmlns="http://schemas.microsoft.com/sharepoint/v3" xsi:nil="true"/>
    <MigrationWizIdDocumentLibraryPermissions xmlns="51bec05e-5738-4d08-ae30-cc59bd156365" xsi:nil="true"/>
    <_ip_UnifiedCompliancePolicyProperties xmlns="http://schemas.microsoft.com/sharepoint/v3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37" ma:contentTypeDescription="Create a new document." ma:contentTypeScope="" ma:versionID="5529a1859f83590facc4bd6f3c3634b3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cef0a6d2528809279b25f67e2d30da29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742A8-30F6-4449-A4D7-44D9AF954B4D}">
  <ds:schemaRefs>
    <ds:schemaRef ds:uri="51bec05e-5738-4d08-ae30-cc59bd156365"/>
    <ds:schemaRef ds:uri="a2ae554e-2674-4ff1-877c-7eb1898966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27D517-7FC6-45E2-BED6-A0F82D665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90429-C98D-4009-9AAF-82B52EBE421F}">
  <ds:schemaRefs>
    <ds:schemaRef ds:uri="51bec05e-5738-4d08-ae30-cc59bd156365"/>
    <ds:schemaRef ds:uri="a2ae554e-2674-4ff1-877c-7eb1898966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454</Words>
  <Application>Microsoft Office PowerPoint</Application>
  <PresentationFormat>Widescreen</PresentationFormat>
  <Paragraphs>90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Montserrat</vt:lpstr>
      <vt:lpstr>Montserrat SemiBold</vt:lpstr>
      <vt:lpstr>Office Theme</vt:lpstr>
      <vt:lpstr>NAU - Onde estaremos em 2026?</vt:lpstr>
      <vt:lpstr>Agenda</vt:lpstr>
      <vt:lpstr>A NAU para quem não nos conhece</vt:lpstr>
      <vt:lpstr>PowerPoint Presentation</vt:lpstr>
      <vt:lpstr>Plataformas de MOOC</vt:lpstr>
      <vt:lpstr>PowerPoint Presentation</vt:lpstr>
      <vt:lpstr>Diferença entre uma plataforma (M)OOC e um serviço MOOC, como a NAU?</vt:lpstr>
      <vt:lpstr>Por onde temos navegado</vt:lpstr>
      <vt:lpstr>PowerPoint Presentation</vt:lpstr>
      <vt:lpstr>LMS/Studio</vt:lpstr>
      <vt:lpstr>Sistema de suporte</vt:lpstr>
      <vt:lpstr>Sistema de desenvolvimento</vt:lpstr>
      <vt:lpstr>Social media/newsletter</vt:lpstr>
      <vt:lpstr>Ferramentas de analítica</vt:lpstr>
      <vt:lpstr>Últimas soluções ainda em implementação</vt:lpstr>
      <vt:lpstr>Novidades de 2023</vt:lpstr>
      <vt:lpstr>Que destinos nos esperam até 2026</vt:lpstr>
      <vt:lpstr>Expectativas para 2024</vt:lpstr>
      <vt:lpstr>Expectativas para 2026</vt:lpstr>
      <vt:lpstr>O que vamos desenvolver</vt:lpstr>
      <vt:lpstr>nau.edu.pt/pt/newsletter/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Alfredo</dc:creator>
  <cp:lastModifiedBy>Pedro Cabral</cp:lastModifiedBy>
  <cp:revision>8</cp:revision>
  <dcterms:created xsi:type="dcterms:W3CDTF">2024-03-13T11:08:21Z</dcterms:created>
  <dcterms:modified xsi:type="dcterms:W3CDTF">2024-04-17T10:41:42Z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  <property fmtid="{D5CDD505-2E9C-101B-9397-08002B2CF9AE}" pid="3" name="MediaServiceImageTags">
    <vt:lpwstr/>
  </property>
</Properties>
</file>