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4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69" r:id="rId16"/>
    <p:sldId id="270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AF1F1E-83CE-0E53-3EC9-D2516AE84FE7}" name="João Moreira" initials="JM" userId="S::jmm@fccn.pt::e7256a9d-0a20-48f2-8cf0-703981afb78c" providerId="AD"/>
  <p188:author id="{6C4CF984-3B80-8CD7-3235-4924A959353B}" name="Talissa Anger" initials="TA" userId="S::talissa.anger@fccn.pt::cd42e002-1a6b-48e0-878d-1c3745c2d3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08880-636D-6E57-FECD-AFF4232435A7}" v="92" dt="2024-04-15T10:38:42.045"/>
    <p1510:client id="{6A7D9B24-7DB3-4D19-8CF4-50CCA7A786E1}" v="3" dt="2024-04-15T17:18:18.817"/>
    <p1510:client id="{7F25336C-2C83-4085-B19F-9B6B06BC4489}" v="7" dt="2024-04-15T08:30:38.870"/>
    <p1510:client id="{CAE650A0-822C-4DD0-9ABC-3937B1CA54FA}" v="24" dt="2024-04-15T10:29:53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o Pagaime" userId="7542fba7-246f-46e0-8dce-59816d727fd3" providerId="ADAL" clId="{6A7D9B24-7DB3-4D19-8CF4-50CCA7A786E1}"/>
    <pc:docChg chg="addSld delSld modSld">
      <pc:chgData name="Joao Pagaime" userId="7542fba7-246f-46e0-8dce-59816d727fd3" providerId="ADAL" clId="{6A7D9B24-7DB3-4D19-8CF4-50CCA7A786E1}" dt="2024-04-15T17:19:27.798" v="41" actId="47"/>
      <pc:docMkLst>
        <pc:docMk/>
      </pc:docMkLst>
      <pc:sldChg chg="del">
        <pc:chgData name="Joao Pagaime" userId="7542fba7-246f-46e0-8dce-59816d727fd3" providerId="ADAL" clId="{6A7D9B24-7DB3-4D19-8CF4-50CCA7A786E1}" dt="2024-04-15T17:18:30.394" v="1" actId="2696"/>
        <pc:sldMkLst>
          <pc:docMk/>
          <pc:sldMk cId="550252927" sldId="256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1122755773" sldId="257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2755114941" sldId="258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4065639150" sldId="259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268193554" sldId="260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3972234328" sldId="261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278900351" sldId="262"/>
        </pc:sldMkLst>
      </pc:sldChg>
      <pc:sldChg chg="del">
        <pc:chgData name="Joao Pagaime" userId="7542fba7-246f-46e0-8dce-59816d727fd3" providerId="ADAL" clId="{6A7D9B24-7DB3-4D19-8CF4-50CCA7A786E1}" dt="2024-04-15T17:19:27.798" v="41" actId="47"/>
        <pc:sldMkLst>
          <pc:docMk/>
          <pc:sldMk cId="141314302" sldId="263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1674001109" sldId="264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1998090138" sldId="265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4024546358" sldId="266"/>
        </pc:sldMkLst>
      </pc:sldChg>
      <pc:sldChg chg="modSp add mod">
        <pc:chgData name="Joao Pagaime" userId="7542fba7-246f-46e0-8dce-59816d727fd3" providerId="ADAL" clId="{6A7D9B24-7DB3-4D19-8CF4-50CCA7A786E1}" dt="2024-04-15T17:19:03.422" v="40" actId="20577"/>
        <pc:sldMkLst>
          <pc:docMk/>
          <pc:sldMk cId="1130240501" sldId="267"/>
        </pc:sldMkLst>
        <pc:spChg chg="mod">
          <ac:chgData name="Joao Pagaime" userId="7542fba7-246f-46e0-8dce-59816d727fd3" providerId="ADAL" clId="{6A7D9B24-7DB3-4D19-8CF4-50CCA7A786E1}" dt="2024-04-15T17:19:03.422" v="40" actId="20577"/>
          <ac:spMkLst>
            <pc:docMk/>
            <pc:sldMk cId="1130240501" sldId="267"/>
            <ac:spMk id="6" creationId="{4C48B053-27AF-4BB4-8370-47DB727FFD36}"/>
          </ac:spMkLst>
        </pc:spChg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732877484" sldId="268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809345724" sldId="269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1175322588" sldId="270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4029156517" sldId="271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789668510" sldId="272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2272277323" sldId="273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1059486565" sldId="274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495342292" sldId="275"/>
        </pc:sldMkLst>
      </pc:sldChg>
      <pc:sldChg chg="add">
        <pc:chgData name="Joao Pagaime" userId="7542fba7-246f-46e0-8dce-59816d727fd3" providerId="ADAL" clId="{6A7D9B24-7DB3-4D19-8CF4-50CCA7A786E1}" dt="2024-04-15T17:17:52.497" v="0"/>
        <pc:sldMkLst>
          <pc:docMk/>
          <pc:sldMk cId="3419336768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CDD8A-3D60-4B3B-BEC3-E865688500FB}" type="datetimeFigureOut">
              <a:rPr lang="pt-PT" smtClean="0"/>
              <a:t>15/04/2024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9DED-2E87-486E-8B2B-3F045C4830C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195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https://phoenixnap.com/kb/hpc-applications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88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816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Variedade e quantidade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366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Tempo de cálculo/utilização em supercomputadores/plataformas de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97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Tempo de cálculo/utilização em supercomputadores/plataformas de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245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65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030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Variedade e quantidade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57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97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385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Prevê-se adicionalmente …. (oferta para outros concursos da FCT)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4FBD0-E171-4FDA-BA0B-B550CA4F50C1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02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pa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F78002-2D7E-6EB9-7B0B-8ADF8D6631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33384"/>
            <a:ext cx="6498281" cy="269377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046206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14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0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9AEC-ADC8-43F0-5CE9-9135228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6B47B-38AE-41EF-09DF-8728ABBA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761A5-50AB-BFB7-851F-148E4119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DA5FF-865F-EFA5-AB9F-6F324501E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6ED9E-05DD-4107-1A96-1BA899614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788F4-C4E9-1E6D-1020-3DA2F652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D644-42A4-4270-BE70-BC0FD9B5CFA0}" type="datetimeFigureOut">
              <a:rPr lang="pt-PT" smtClean="0"/>
              <a:t>15/04/2024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09375-D9C7-4983-D4C9-BD0ECE8D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74B9D-BF78-C692-21CC-20DC83C1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939-438D-498C-BA27-1E592D2CC73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630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140200" y="546100"/>
            <a:ext cx="3911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60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apa /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195CF-8C48-FEE2-2EE7-D16E0D31A5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80750"/>
            <a:ext cx="11273481" cy="194825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58058"/>
            <a:ext cx="11273481" cy="1351691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Layout para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520BC-E94C-6915-425A-28BA3EE1CB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2C8C0-AB99-415C-51B2-E90DCCAA8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825625"/>
            <a:ext cx="111777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0009DF-0007-FF55-FA7D-BBB0189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2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97200-E624-3F83-3E86-6F431EBC1F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8E26-2E30-A324-3D65-39107D42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633C0-B059-B2A4-9BC5-D859C6AE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D4370-70BD-15DB-137A-CFAD7F9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4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FB904-14AC-BD77-47B6-917B415C8E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C5DE2D-CC48-8C80-B71A-86F7382A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4FC264-FBEA-7F60-230E-081854E5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514686"/>
            <a:ext cx="5502275" cy="36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643AC9-C614-A5FF-76C9-88DF92EF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24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E9D5B7-CED7-71B9-8303-CB38381B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14685"/>
            <a:ext cx="5524499" cy="3674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109284-B82B-615B-D2C1-FCF9DC5D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54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F65A97-C238-BAA4-0CAE-77C6FE3294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2507-4D74-B973-320D-DCBCDF253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5166-DAB0-D331-2CD0-158CAC46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895A09-FD9C-FCCF-AA84-EDA6415F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1201400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60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1A2B87D-7BC5-F30E-7F91-77FF23993B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09D112-45DE-00AC-EB66-AB71F70BB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A7816D-9913-0C5D-97C5-F33BE320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220248-98B7-6527-8D92-A4B61AF1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578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ara Print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5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6640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731-5FC6-0BA8-20C7-8C131CBA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F8AE7-B03A-C77B-8AD3-7DC318BE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2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1" r:id="rId5"/>
    <p:sldLayoutId id="2147483662" r:id="rId6"/>
    <p:sldLayoutId id="2147483659" r:id="rId7"/>
    <p:sldLayoutId id="2147483660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hpc-ju.europa.eu/access-our-supercomputers/eurohpc-access-calls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c.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acc.utexas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7418-F800-651F-4749-E5177A99D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083189"/>
            <a:ext cx="6498281" cy="2078301"/>
          </a:xfrm>
        </p:spPr>
        <p:txBody>
          <a:bodyPr>
            <a:norm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Calendário de Concursos FCT 2024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1F9EC6-4C2E-2841-5B94-60BA122BE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77374"/>
            <a:ext cx="6416136" cy="1512386"/>
          </a:xfrm>
        </p:spPr>
        <p:txBody>
          <a:bodyPr>
            <a:normAutofit fontScale="92500" lnSpcReduction="10000"/>
          </a:bodyPr>
          <a:lstStyle/>
          <a:p>
            <a:r>
              <a:rPr lang="pt-PT" sz="4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Concursos de Projetos de Computação Avançada</a:t>
            </a:r>
            <a:endParaRPr lang="pt-PT" dirty="0"/>
          </a:p>
          <a:p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João Pagaime – FCCN, FCT</a:t>
            </a:r>
          </a:p>
        </p:txBody>
      </p:sp>
    </p:spTree>
    <p:extLst>
      <p:ext uri="{BB962C8B-B14F-4D97-AF65-F5344CB8AC3E}">
        <p14:creationId xmlns:p14="http://schemas.microsoft.com/office/powerpoint/2010/main" val="167400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4E91-D8CC-D6D4-8033-45B7D297C6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Via “concursos FCT” </a:t>
            </a:r>
            <a:r>
              <a:rPr lang="pt-PT">
                <a:latin typeface="Calibri" panose="020F0502020204030204" pitchFamily="34" charset="0"/>
                <a:cs typeface="Calibri" panose="020F0502020204030204" pitchFamily="34" charset="0"/>
              </a:rPr>
              <a:t>(específicos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PT" dirty="0" err="1">
                <a:latin typeface="Calibri" panose="020F0502020204030204" pitchFamily="34" charset="0"/>
                <a:cs typeface="Calibri" panose="020F0502020204030204" pitchFamily="34" charset="0"/>
              </a:rPr>
              <a:t>CPCAs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- ou outros);</a:t>
            </a:r>
          </a:p>
          <a:p>
            <a:pPr lvl="1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Acessos de maior dimensão=&gt; com avaliação científica</a:t>
            </a:r>
          </a:p>
          <a:p>
            <a:pPr lvl="1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Acessos de menor dimensão=&gt; validação técnica</a:t>
            </a:r>
          </a:p>
          <a:p>
            <a:pPr marL="457200" lvl="1" indent="0">
              <a:buNone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Acordo com a FCT ou Centro(s);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C88D86-5CCE-2F8B-F5C7-CB1E6D5B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60233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Formas de acesso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1B50-CFFD-08AD-29E6-8E9EDD98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448" y="2037516"/>
            <a:ext cx="3131310" cy="2011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538ABB-3FD8-3283-42D6-93D2B67172BB}"/>
              </a:ext>
            </a:extLst>
          </p:cNvPr>
          <p:cNvSpPr txBox="1">
            <a:spLocks/>
          </p:cNvSpPr>
          <p:nvPr/>
        </p:nvSpPr>
        <p:spPr>
          <a:xfrm>
            <a:off x="613273" y="5340380"/>
            <a:ext cx="6439374" cy="188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Futuro (cenário prospetivo):</a:t>
            </a:r>
          </a:p>
          <a:p>
            <a:pPr lvl="1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CNCA;</a:t>
            </a:r>
          </a:p>
          <a:p>
            <a:pPr lvl="1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+ Acesso dos associados</a:t>
            </a:r>
          </a:p>
          <a:p>
            <a:pPr lvl="1"/>
            <a:endParaRPr lang="pt-P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5DFD7C-E8EE-F5B6-D061-AA3F713FD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448" y="5080094"/>
            <a:ext cx="5068007" cy="1629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B3E862-BF19-EA41-0C97-A72E333D7317}"/>
              </a:ext>
            </a:extLst>
          </p:cNvPr>
          <p:cNvSpPr txBox="1"/>
          <p:nvPr/>
        </p:nvSpPr>
        <p:spPr>
          <a:xfrm>
            <a:off x="495300" y="963405"/>
            <a:ext cx="7748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(Recursos vocacionados para a investigação e inovação)</a:t>
            </a:r>
          </a:p>
        </p:txBody>
      </p:sp>
    </p:spTree>
    <p:extLst>
      <p:ext uri="{BB962C8B-B14F-4D97-AF65-F5344CB8AC3E}">
        <p14:creationId xmlns:p14="http://schemas.microsoft.com/office/powerpoint/2010/main" val="49534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69C88D86-5CCE-2F8B-F5C7-CB1E6D5B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762375"/>
          </a:xfrm>
        </p:spPr>
        <p:txBody>
          <a:bodyPr/>
          <a:lstStyle/>
          <a:p>
            <a:r>
              <a:rPr lang="pt-PT" b="1" dirty="0">
                <a:solidFill>
                  <a:schemeClr val="accent3"/>
                </a:solidFill>
              </a:rPr>
              <a:t>2024/2025…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E2172-F86D-64F1-98F1-D413BFAD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62" y="1975619"/>
            <a:ext cx="7059276" cy="29067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933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FFD27-213C-91A6-245D-9E7160199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C88D86-5CCE-2F8B-F5C7-CB1E6D5B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49" y="160104"/>
            <a:ext cx="10139748" cy="774888"/>
          </a:xfrm>
        </p:spPr>
        <p:txBody>
          <a:bodyPr>
            <a:norm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Recursos europeus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3808D-1511-8B5C-3D6B-F49E449E21D0}"/>
              </a:ext>
            </a:extLst>
          </p:cNvPr>
          <p:cNvSpPr txBox="1"/>
          <p:nvPr/>
        </p:nvSpPr>
        <p:spPr>
          <a:xfrm>
            <a:off x="419100" y="5865680"/>
            <a:ext cx="5369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https://eurohpc-ju.europa.eu/access-our-supercomputers/eurohpc-access-calls_en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0EAB9-E731-902C-99EF-B9FDFE10D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515" y="119818"/>
            <a:ext cx="5814933" cy="6618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A613CF-2699-110C-45C8-AF2970B9641F}"/>
              </a:ext>
            </a:extLst>
          </p:cNvPr>
          <p:cNvSpPr/>
          <p:nvPr/>
        </p:nvSpPr>
        <p:spPr>
          <a:xfrm>
            <a:off x="8093170" y="4050915"/>
            <a:ext cx="841280" cy="3654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1A04D-D587-BB12-F383-18AC8E8FF34B}"/>
              </a:ext>
            </a:extLst>
          </p:cNvPr>
          <p:cNvSpPr/>
          <p:nvPr/>
        </p:nvSpPr>
        <p:spPr>
          <a:xfrm>
            <a:off x="8093170" y="1772564"/>
            <a:ext cx="841280" cy="3654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608CD-72B3-6AE1-4E76-C34746ADF675}"/>
              </a:ext>
            </a:extLst>
          </p:cNvPr>
          <p:cNvSpPr/>
          <p:nvPr/>
        </p:nvSpPr>
        <p:spPr>
          <a:xfrm>
            <a:off x="7950602" y="6329266"/>
            <a:ext cx="841280" cy="3654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34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group of people">
            <a:extLst>
              <a:ext uri="{FF2B5EF4-FFF2-40B4-BE49-F238E27FC236}">
                <a16:creationId xmlns:a16="http://schemas.microsoft.com/office/drawing/2014/main" id="{F4BE0E0D-2F8D-0E65-B407-F89D224CA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" y="242128"/>
            <a:ext cx="10437778" cy="5999382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69C88D86-5CCE-2F8B-F5C7-CB1E6D5B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1" y="242128"/>
            <a:ext cx="10139748" cy="762375"/>
          </a:xfrm>
        </p:spPr>
        <p:txBody>
          <a:bodyPr/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Contactos – equipa C.A. da FCT-FCCN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27CB4-B46B-F3F6-1A86-DC5B601B7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129" y="1776751"/>
            <a:ext cx="1967885" cy="2687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071FC7-6437-43DC-3D0B-C0E70DCF1D57}"/>
              </a:ext>
            </a:extLst>
          </p:cNvPr>
          <p:cNvSpPr txBox="1"/>
          <p:nvPr/>
        </p:nvSpPr>
        <p:spPr>
          <a:xfrm>
            <a:off x="5991325" y="3814639"/>
            <a:ext cx="81434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João </a:t>
            </a:r>
          </a:p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Pagaime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647AF-45CC-F866-0625-69CAA1A2BA7A}"/>
              </a:ext>
            </a:extLst>
          </p:cNvPr>
          <p:cNvSpPr txBox="1"/>
          <p:nvPr/>
        </p:nvSpPr>
        <p:spPr>
          <a:xfrm>
            <a:off x="6887257" y="3989807"/>
            <a:ext cx="73076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Elana</a:t>
            </a:r>
          </a:p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Araújo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20558-D073-CB92-6542-158E8F79F85B}"/>
              </a:ext>
            </a:extLst>
          </p:cNvPr>
          <p:cNvSpPr txBox="1"/>
          <p:nvPr/>
        </p:nvSpPr>
        <p:spPr>
          <a:xfrm>
            <a:off x="7651753" y="4202709"/>
            <a:ext cx="73076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Ana</a:t>
            </a:r>
          </a:p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Afonso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F2732-3A25-B47D-4785-B205D228A4F7}"/>
              </a:ext>
            </a:extLst>
          </p:cNvPr>
          <p:cNvSpPr txBox="1"/>
          <p:nvPr/>
        </p:nvSpPr>
        <p:spPr>
          <a:xfrm>
            <a:off x="8510529" y="4047652"/>
            <a:ext cx="88502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Susana Caetano</a:t>
            </a:r>
          </a:p>
        </p:txBody>
      </p:sp>
    </p:spTree>
    <p:extLst>
      <p:ext uri="{BB962C8B-B14F-4D97-AF65-F5344CB8AC3E}">
        <p14:creationId xmlns:p14="http://schemas.microsoft.com/office/powerpoint/2010/main" val="11753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FC8A61-126E-44D4-3525-47445BAD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412" y="1591511"/>
            <a:ext cx="8085473" cy="44352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Oferta de Computação Avançada</a:t>
            </a:r>
          </a:p>
          <a:p>
            <a:pPr marL="457200" indent="-457200">
              <a:buFont typeface="+mj-lt"/>
              <a:buAutoNum type="arabicPeriod"/>
            </a:pPr>
            <a:endParaRPr lang="pt-P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Acesso </a:t>
            </a:r>
          </a:p>
          <a:p>
            <a:pPr marL="457200" indent="-457200">
              <a:buFont typeface="+mj-lt"/>
              <a:buAutoNum type="arabicPeriod"/>
            </a:pPr>
            <a:endParaRPr lang="pt-P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Calendário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19737-CB48-8403-6D05-B67F93BB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762375"/>
          </a:xfrm>
        </p:spPr>
        <p:txBody>
          <a:bodyPr>
            <a:norm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809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9D96D-6CEA-FD04-0673-A46CC2EA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04" y="958538"/>
            <a:ext cx="1865935" cy="3934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861246-1A72-26BE-D47D-5C2AEFA4F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58" y="5083140"/>
            <a:ext cx="2464825" cy="10958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454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AC57F-A193-83B8-23E2-47ED1BF3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19" y="292562"/>
            <a:ext cx="3502404" cy="58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29856F-7C06-2339-54E4-6FCD57BCF59A}"/>
              </a:ext>
            </a:extLst>
          </p:cNvPr>
          <p:cNvSpPr txBox="1"/>
          <p:nvPr/>
        </p:nvSpPr>
        <p:spPr>
          <a:xfrm>
            <a:off x="8787959" y="1790965"/>
            <a:ext cx="30374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 Cálculo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~10 000 000 000 000 000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operações por segundo!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(10 Peta, 10x10^15)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818D9-893B-1130-CC92-8E8A8D3C3148}"/>
              </a:ext>
            </a:extLst>
          </p:cNvPr>
          <p:cNvSpPr txBox="1"/>
          <p:nvPr/>
        </p:nvSpPr>
        <p:spPr>
          <a:xfrm>
            <a:off x="8787959" y="3812123"/>
            <a:ext cx="2888926" cy="7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 Armazenamento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&gt; 10 Peta Bytes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8B053-27AF-4BB4-8370-47DB727FFD36}"/>
              </a:ext>
            </a:extLst>
          </p:cNvPr>
          <p:cNvSpPr txBox="1"/>
          <p:nvPr/>
        </p:nvSpPr>
        <p:spPr>
          <a:xfrm>
            <a:off x="8663421" y="1170190"/>
            <a:ext cx="3037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Exemplo </a:t>
            </a:r>
            <a:r>
              <a:rPr lang="pt-PT" sz="24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EuroHPC</a:t>
            </a:r>
            <a:r>
              <a:rPr lang="pt-PT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B1806-4706-C609-8A07-CC23E50E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504" y="958538"/>
            <a:ext cx="1865935" cy="3934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7778A-C535-30DD-91AC-0D8C147B5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058" y="5083140"/>
            <a:ext cx="2464825" cy="10958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AD0A7D-8ED0-C727-2734-955B83B4CD79}"/>
              </a:ext>
            </a:extLst>
          </p:cNvPr>
          <p:cNvSpPr txBox="1"/>
          <p:nvPr/>
        </p:nvSpPr>
        <p:spPr>
          <a:xfrm>
            <a:off x="8787959" y="5083140"/>
            <a:ext cx="2788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~8.000.000 </a:t>
            </a:r>
            <a:r>
              <a:rPr lang="pt-P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kw.h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/ ano</a:t>
            </a:r>
          </a:p>
        </p:txBody>
      </p:sp>
    </p:spTree>
    <p:extLst>
      <p:ext uri="{BB962C8B-B14F-4D97-AF65-F5344CB8AC3E}">
        <p14:creationId xmlns:p14="http://schemas.microsoft.com/office/powerpoint/2010/main" val="113024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FC8A61-126E-44D4-3525-47445BADE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701" y="1462004"/>
            <a:ext cx="6528363" cy="46996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Modelação/análise numérica e simulação;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Geração gráfica / vídeo;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Tratamento de grandes volumes de dados: IA, </a:t>
            </a:r>
            <a:r>
              <a:rPr lang="pt-P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Ambientes computacionais para projetos de investigação – VRE: </a:t>
            </a:r>
            <a:r>
              <a:rPr lang="pt-PT" sz="2200" i="1" dirty="0">
                <a:latin typeface="Calibri" panose="020F0502020204030204" pitchFamily="34" charset="0"/>
                <a:cs typeface="Calibri" panose="020F0502020204030204" pitchFamily="34" charset="0"/>
              </a:rPr>
              <a:t>Virtual Research </a:t>
            </a:r>
            <a:r>
              <a:rPr lang="pt-P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pt-PT" sz="22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Contribuir para a descoberta / avanço científico e inovação.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P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P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19737-CB48-8403-6D05-B67F93BB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98091"/>
            <a:ext cx="10139748" cy="1325563"/>
          </a:xfrm>
        </p:spPr>
        <p:txBody>
          <a:bodyPr/>
          <a:lstStyle/>
          <a:p>
            <a:r>
              <a:rPr lang="pt-PT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Aplicações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3EC847E-73A7-C97A-98D1-10B72E045042}"/>
              </a:ext>
            </a:extLst>
          </p:cNvPr>
          <p:cNvSpPr txBox="1">
            <a:spLocks/>
          </p:cNvSpPr>
          <p:nvPr/>
        </p:nvSpPr>
        <p:spPr>
          <a:xfrm>
            <a:off x="7432099" y="1462004"/>
            <a:ext cx="4134088" cy="364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Aplicações transversais:</a:t>
            </a:r>
          </a:p>
          <a:p>
            <a:pPr>
              <a:buFont typeface="Wingdings" panose="05000000000000000000" pitchFamily="2" charset="2"/>
              <a:buChar char="ü"/>
            </a:pP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Matemática, Física, Química; </a:t>
            </a:r>
          </a:p>
          <a:p>
            <a:pPr lvl="1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Clima, meteorologia, geologia, oceanos, espaço;</a:t>
            </a:r>
          </a:p>
          <a:p>
            <a:pPr lvl="1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Engenharias;</a:t>
            </a:r>
          </a:p>
          <a:p>
            <a:pPr lvl="1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Saúde;</a:t>
            </a:r>
          </a:p>
          <a:p>
            <a:pPr lvl="1"/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Data Science;</a:t>
            </a:r>
          </a:p>
          <a:p>
            <a:pPr lvl="1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Ciências Sociais;</a:t>
            </a:r>
          </a:p>
          <a:p>
            <a:pPr lvl="1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Etc…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900CB36-E106-E6B5-E00A-E07D83DAE515}"/>
              </a:ext>
            </a:extLst>
          </p:cNvPr>
          <p:cNvSpPr txBox="1">
            <a:spLocks/>
          </p:cNvSpPr>
          <p:nvPr/>
        </p:nvSpPr>
        <p:spPr>
          <a:xfrm>
            <a:off x="6689724" y="4616924"/>
            <a:ext cx="5502275" cy="250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2E0043-04B0-43E2-A294-245E37000062}"/>
              </a:ext>
            </a:extLst>
          </p:cNvPr>
          <p:cNvSpPr/>
          <p:nvPr/>
        </p:nvSpPr>
        <p:spPr>
          <a:xfrm>
            <a:off x="7192961" y="1279620"/>
            <a:ext cx="4495799" cy="3811816"/>
          </a:xfrm>
          <a:prstGeom prst="roundRect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287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0FD8C-AD28-48E4-81FF-1AABD9AE9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23"/>
          <a:stretch/>
        </p:blipFill>
        <p:spPr>
          <a:xfrm>
            <a:off x="2607643" y="1002890"/>
            <a:ext cx="6976714" cy="58551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29780B-D568-DD9A-0ED9-D30DE7474A25}"/>
              </a:ext>
            </a:extLst>
          </p:cNvPr>
          <p:cNvSpPr/>
          <p:nvPr/>
        </p:nvSpPr>
        <p:spPr>
          <a:xfrm>
            <a:off x="2937164" y="2452255"/>
            <a:ext cx="2673927" cy="221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B55C42-4071-416B-550C-D08C4CCDA554}"/>
              </a:ext>
            </a:extLst>
          </p:cNvPr>
          <p:cNvSpPr/>
          <p:nvPr/>
        </p:nvSpPr>
        <p:spPr>
          <a:xfrm>
            <a:off x="3893574" y="3735364"/>
            <a:ext cx="1219200" cy="221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CC1A7B-827C-7CAD-334F-E503E9E32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824" y="254530"/>
            <a:ext cx="5487166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3E00D-6527-9493-C48D-D7E4EC949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5545" y="4799585"/>
            <a:ext cx="9553268" cy="181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Mais de 1.000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aplicações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Exemplos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Available HPC Software 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https://www.bsc.es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available-software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Collection Of Software Packages And Libraries To Support Advanced Computing Activities -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https://tacc.utexas.edu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… software-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C88D86-5CCE-2F8B-F5C7-CB1E6D5B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46223"/>
            <a:ext cx="10139748" cy="676566"/>
          </a:xfrm>
        </p:spPr>
        <p:txBody>
          <a:bodyPr/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Software….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6634C-2699-5442-E862-3EB0AC622CFB}"/>
              </a:ext>
            </a:extLst>
          </p:cNvPr>
          <p:cNvSpPr txBox="1"/>
          <p:nvPr/>
        </p:nvSpPr>
        <p:spPr>
          <a:xfrm>
            <a:off x="1741023" y="1894137"/>
            <a:ext cx="10139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ABINIT - ...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find the total energy, charge density and electronic structure of systems made of electrons and nuclei</a:t>
            </a:r>
            <a:endParaRPr lang="pt-P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6BD9E-9BA1-A41F-A496-894D6ABFDAA4}"/>
              </a:ext>
            </a:extLst>
          </p:cNvPr>
          <p:cNvSpPr txBox="1"/>
          <p:nvPr/>
        </p:nvSpPr>
        <p:spPr>
          <a:xfrm>
            <a:off x="495300" y="13030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"A“….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A4C49-97D5-ECA6-E20E-5145D7D636E8}"/>
              </a:ext>
            </a:extLst>
          </p:cNvPr>
          <p:cNvSpPr txBox="1"/>
          <p:nvPr/>
        </p:nvSpPr>
        <p:spPr>
          <a:xfrm>
            <a:off x="1809117" y="3381857"/>
            <a:ext cx="84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Zoltan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combinatorial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9AB959-DED2-9C54-72B5-E5C66154A285}"/>
              </a:ext>
            </a:extLst>
          </p:cNvPr>
          <p:cNvSpPr txBox="1"/>
          <p:nvPr/>
        </p:nvSpPr>
        <p:spPr>
          <a:xfrm>
            <a:off x="495300" y="28831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a “Z":</a:t>
            </a:r>
          </a:p>
        </p:txBody>
      </p:sp>
    </p:spTree>
    <p:extLst>
      <p:ext uri="{BB962C8B-B14F-4D97-AF65-F5344CB8AC3E}">
        <p14:creationId xmlns:p14="http://schemas.microsoft.com/office/powerpoint/2010/main" val="78966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42E10E-E1EC-C46C-E398-3372654348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EDC5-E874-2CA1-7DFE-09D7F85CE2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ED12D2-F3E2-5554-F7B3-CABBBE94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02" y="-305878"/>
            <a:ext cx="10139748" cy="1325563"/>
          </a:xfrm>
        </p:spPr>
        <p:txBody>
          <a:bodyPr/>
          <a:lstStyle/>
          <a:p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Recursos disponíveis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4B73E-0A7B-AFB6-7101-633B50DB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19" y="0"/>
            <a:ext cx="5724447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DCFF17-A729-38D2-E94B-9DA2662E7206}"/>
              </a:ext>
            </a:extLst>
          </p:cNvPr>
          <p:cNvSpPr txBox="1"/>
          <p:nvPr/>
        </p:nvSpPr>
        <p:spPr>
          <a:xfrm>
            <a:off x="252919" y="2295298"/>
            <a:ext cx="2157771" cy="369332"/>
          </a:xfrm>
          <a:prstGeom prst="rect">
            <a:avLst/>
          </a:prstGeom>
          <a:ln>
            <a:solidFill>
              <a:srgbClr val="B00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pt-PT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Centros operacionais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771FA0-B63D-304B-F94F-4B67DDEFED88}"/>
              </a:ext>
            </a:extLst>
          </p:cNvPr>
          <p:cNvCxnSpPr>
            <a:cxnSpLocks/>
          </p:cNvCxnSpPr>
          <p:nvPr/>
        </p:nvCxnSpPr>
        <p:spPr>
          <a:xfrm>
            <a:off x="2410690" y="2664630"/>
            <a:ext cx="4589878" cy="2349657"/>
          </a:xfrm>
          <a:prstGeom prst="straightConnector1">
            <a:avLst/>
          </a:prstGeom>
          <a:ln>
            <a:solidFill>
              <a:srgbClr val="B00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D05553-3CCB-6AC8-D738-F464FA8D5C55}"/>
              </a:ext>
            </a:extLst>
          </p:cNvPr>
          <p:cNvCxnSpPr>
            <a:cxnSpLocks/>
          </p:cNvCxnSpPr>
          <p:nvPr/>
        </p:nvCxnSpPr>
        <p:spPr>
          <a:xfrm>
            <a:off x="2238233" y="2664630"/>
            <a:ext cx="3493973" cy="1853292"/>
          </a:xfrm>
          <a:prstGeom prst="straightConnector1">
            <a:avLst/>
          </a:prstGeom>
          <a:ln>
            <a:solidFill>
              <a:srgbClr val="B00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83D604-4927-0BA0-9615-54C953BBB29F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410690" y="2479964"/>
            <a:ext cx="3881955" cy="607365"/>
          </a:xfrm>
          <a:prstGeom prst="straightConnector1">
            <a:avLst/>
          </a:prstGeom>
          <a:ln>
            <a:solidFill>
              <a:srgbClr val="B00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A5F6AB-C517-1F32-F715-113C48289769}"/>
              </a:ext>
            </a:extLst>
          </p:cNvPr>
          <p:cNvCxnSpPr>
            <a:cxnSpLocks/>
          </p:cNvCxnSpPr>
          <p:nvPr/>
        </p:nvCxnSpPr>
        <p:spPr>
          <a:xfrm flipV="1">
            <a:off x="2410690" y="1758916"/>
            <a:ext cx="4589878" cy="658789"/>
          </a:xfrm>
          <a:prstGeom prst="straightConnector1">
            <a:avLst/>
          </a:prstGeom>
          <a:ln>
            <a:solidFill>
              <a:srgbClr val="B00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D7DF26C-7B24-1D68-BA13-6CE509A8B0EE}"/>
              </a:ext>
            </a:extLst>
          </p:cNvPr>
          <p:cNvSpPr txBox="1"/>
          <p:nvPr/>
        </p:nvSpPr>
        <p:spPr>
          <a:xfrm>
            <a:off x="77821" y="4179577"/>
            <a:ext cx="25102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Centros de competência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53BB12-C010-FFA3-2FA7-A86C1C12409F}"/>
              </a:ext>
            </a:extLst>
          </p:cNvPr>
          <p:cNvCxnSpPr>
            <a:cxnSpLocks/>
          </p:cNvCxnSpPr>
          <p:nvPr/>
        </p:nvCxnSpPr>
        <p:spPr>
          <a:xfrm flipV="1">
            <a:off x="1928667" y="2005781"/>
            <a:ext cx="4363978" cy="21540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69C0DA-CAE7-1998-33C0-099806484CFB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2588033" y="2664630"/>
            <a:ext cx="4815657" cy="16996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55C32F5-E630-2347-F980-1B37AC1B8327}"/>
              </a:ext>
            </a:extLst>
          </p:cNvPr>
          <p:cNvCxnSpPr>
            <a:cxnSpLocks/>
          </p:cNvCxnSpPr>
          <p:nvPr/>
        </p:nvCxnSpPr>
        <p:spPr>
          <a:xfrm>
            <a:off x="2505530" y="4604009"/>
            <a:ext cx="4298393" cy="18262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1C3ACD-1717-C299-D392-B5CE5AB4623C}"/>
              </a:ext>
            </a:extLst>
          </p:cNvPr>
          <p:cNvCxnSpPr>
            <a:cxnSpLocks/>
          </p:cNvCxnSpPr>
          <p:nvPr/>
        </p:nvCxnSpPr>
        <p:spPr>
          <a:xfrm flipV="1">
            <a:off x="2324911" y="1812325"/>
            <a:ext cx="4837889" cy="23371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FD7D108-8F53-C6CB-0783-119E197B5D93}"/>
              </a:ext>
            </a:extLst>
          </p:cNvPr>
          <p:cNvCxnSpPr>
            <a:cxnSpLocks/>
          </p:cNvCxnSpPr>
          <p:nvPr/>
        </p:nvCxnSpPr>
        <p:spPr>
          <a:xfrm flipV="1">
            <a:off x="2583147" y="2417705"/>
            <a:ext cx="3709498" cy="17420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14199EE-5450-5268-6B8E-D2350923C811}"/>
              </a:ext>
            </a:extLst>
          </p:cNvPr>
          <p:cNvCxnSpPr>
            <a:cxnSpLocks/>
          </p:cNvCxnSpPr>
          <p:nvPr/>
        </p:nvCxnSpPr>
        <p:spPr>
          <a:xfrm>
            <a:off x="2583147" y="4517922"/>
            <a:ext cx="2932750" cy="860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B4EEEDC-EEAE-ABEF-127F-DC0266C40509}"/>
              </a:ext>
            </a:extLst>
          </p:cNvPr>
          <p:cNvCxnSpPr>
            <a:cxnSpLocks/>
          </p:cNvCxnSpPr>
          <p:nvPr/>
        </p:nvCxnSpPr>
        <p:spPr>
          <a:xfrm>
            <a:off x="2583147" y="4548909"/>
            <a:ext cx="4417421" cy="3868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7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A0248-42F4-E313-7969-78C0B72D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7" y="137315"/>
            <a:ext cx="11128443" cy="6583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9E588-F557-B901-0D01-7431FF08F6E6}"/>
              </a:ext>
            </a:extLst>
          </p:cNvPr>
          <p:cNvSpPr txBox="1"/>
          <p:nvPr/>
        </p:nvSpPr>
        <p:spPr>
          <a:xfrm>
            <a:off x="8005864" y="1179356"/>
            <a:ext cx="3592749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Concursos FCT deste 2020: </a:t>
            </a:r>
          </a:p>
          <a:p>
            <a:pPr algn="ctr"/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Aproximadamente 1 concurso por ano;  </a:t>
            </a:r>
          </a:p>
          <a:p>
            <a:pPr algn="ctr"/>
            <a:r>
              <a:rPr lang="pt-PT" sz="2800" dirty="0"/>
              <a:t> </a:t>
            </a:r>
          </a:p>
          <a:p>
            <a:r>
              <a:rPr lang="pt-PT" dirty="0"/>
              <a:t> 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948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 FCCN 20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1BB"/>
      </a:accent1>
      <a:accent2>
        <a:srgbClr val="FBE338"/>
      </a:accent2>
      <a:accent3>
        <a:srgbClr val="108B5F"/>
      </a:accent3>
      <a:accent4>
        <a:srgbClr val="E74F3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Jornadas-FCCN-2024-4" id="{1D56D902-5A7F-40DA-861E-B2A569F0F34C}" vid="{9ACFE71C-CC33-434A-AD42-19DC43EEA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24" ma:contentTypeDescription="Create a new document." ma:contentTypeScope="" ma:versionID="8f36fc66c9a620f428523e4e65b4c30e">
  <xsd:schema xmlns:xsd="http://www.w3.org/2001/XMLSchema" xmlns:xs="http://www.w3.org/2001/XMLSchema" xmlns:p="http://schemas.microsoft.com/office/2006/metadata/properties" xmlns:ns2="51bec05e-5738-4d08-ae30-cc59bd156365" xmlns:ns3="a2ae554e-2674-4ff1-877c-7eb1898966fe" targetNamespace="http://schemas.microsoft.com/office/2006/metadata/properties" ma:root="true" ma:fieldsID="5ca9ba4d1abf4bd921eea4ae7414d8fc" ns2:_="" ns3:_=""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d96eab-dd01-4dcf-b678-7f48fd64824c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7D517-7FC6-45E2-BED6-A0F82D665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7742A8-30F6-4449-A4D7-44D9AF954B4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1bec05e-5738-4d08-ae30-cc59bd156365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a2ae554e-2674-4ff1-877c-7eb1898966f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2134C63-2C5C-487E-9324-A4E28C849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ec05e-5738-4d08-ae30-cc59bd156365"/>
    <ds:schemaRef ds:uri="a2ae554e-2674-4ff1-877c-7eb189896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398</Words>
  <Application>Microsoft Office PowerPoint</Application>
  <PresentationFormat>Widescreen</PresentationFormat>
  <Paragraphs>97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Calendário de Concursos FCT 2024</vt:lpstr>
      <vt:lpstr>Agenda</vt:lpstr>
      <vt:lpstr>PowerPoint Presentation</vt:lpstr>
      <vt:lpstr>PowerPoint Presentation</vt:lpstr>
      <vt:lpstr>Aplicações</vt:lpstr>
      <vt:lpstr>PowerPoint Presentation</vt:lpstr>
      <vt:lpstr>Software….</vt:lpstr>
      <vt:lpstr>Recursos disponíveis</vt:lpstr>
      <vt:lpstr>PowerPoint Presentation</vt:lpstr>
      <vt:lpstr>Formas de acesso</vt:lpstr>
      <vt:lpstr>2024/2025…</vt:lpstr>
      <vt:lpstr>Recursos europeus</vt:lpstr>
      <vt:lpstr>Contactos – equipa C.A. da FCT-FCCN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Alfredo</dc:creator>
  <cp:lastModifiedBy>Joao Pagaime</cp:lastModifiedBy>
  <cp:revision>2</cp:revision>
  <dcterms:created xsi:type="dcterms:W3CDTF">2024-03-13T11:08:21Z</dcterms:created>
  <dcterms:modified xsi:type="dcterms:W3CDTF">2024-04-15T17:19:30Z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  <property fmtid="{D5CDD505-2E9C-101B-9397-08002B2CF9AE}" pid="3" name="MediaServiceImageTags">
    <vt:lpwstr/>
  </property>
</Properties>
</file>