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  <p:sldMasterId id="2147483699" r:id="rId2"/>
    <p:sldMasterId id="2147483700" r:id="rId3"/>
    <p:sldMasterId id="2147483701" r:id="rId4"/>
  </p:sldMasterIdLst>
  <p:notesMasterIdLst>
    <p:notesMasterId r:id="rId9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</p:sldIdLst>
  <p:sldSz cx="12192000" cy="6858000"/>
  <p:notesSz cx="6858000" cy="9144000"/>
  <p:embeddedFontLst>
    <p:embeddedFont>
      <p:font typeface="Proxima Nova" panose="020B0604020202020204" charset="0"/>
      <p:regular r:id="rId99"/>
      <p:bold r:id="rId100"/>
      <p:italic r:id="rId101"/>
      <p:boldItalic r:id="rId102"/>
    </p:embeddedFont>
    <p:embeddedFont>
      <p:font typeface="Roboto" panose="020B0604020202020204" charset="0"/>
      <p:regular r:id="rId103"/>
      <p:bold r:id="rId104"/>
      <p:italic r:id="rId105"/>
      <p:boldItalic r:id="rId106"/>
    </p:embeddedFont>
    <p:embeddedFont>
      <p:font typeface="Calibri" panose="020F0502020204030204" pitchFamily="34" charset="0"/>
      <p:regular r:id="rId107"/>
      <p:bold r:id="rId108"/>
      <p:italic r:id="rId109"/>
      <p:boldItalic r:id="rId110"/>
    </p:embeddedFont>
    <p:embeddedFont>
      <p:font typeface="Montserrat" panose="020B0604020202020204" charset="0"/>
      <p:regular r:id="rId111"/>
      <p:bold r:id="rId112"/>
      <p:italic r:id="rId113"/>
      <p:boldItalic r:id="rId1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102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  <p:guide pos="10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14.fntdata"/><Relationship Id="rId16" Type="http://schemas.openxmlformats.org/officeDocument/2006/relationships/slide" Target="slides/slide12.xml"/><Relationship Id="rId107" Type="http://schemas.openxmlformats.org/officeDocument/2006/relationships/font" Target="fonts/font9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4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15.fntdata"/><Relationship Id="rId118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5.fntdata"/><Relationship Id="rId108" Type="http://schemas.openxmlformats.org/officeDocument/2006/relationships/font" Target="fonts/font10.fntdata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1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1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font" Target="fonts/font6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12.fntdata"/><Relationship Id="rId115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2.fntdata"/><Relationship Id="rId105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13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f90f0d344d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f90f0d344d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89fc499f9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f89fc499f9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f89fc499f9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f89fc499f9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f89fc499f9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f89fc499f9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f723a77ed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f723a77ed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f723a77ed3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f723a77ed3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f723a77ed3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f723a77ed3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f89fc499f9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f89fc499f9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f723a77ed3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f723a77ed3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f723a77ed3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f723a77ed3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f723a77ed3_2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f723a77ed3_2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90f0d344d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f90f0d344d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f723a77ed3_6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f723a77ed3_6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f89fc499f9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f89fc499f9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f89fc499f9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f89fc499f9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f89fc499f9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f89fc499f9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f89fc499f9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f89fc499f9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f89fc499f9_0_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f89fc499f9_0_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f89fc499f9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f89fc499f9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f89fc499f9_0_1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f89fc499f9_0_1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f89fc499f9_0_1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f89fc499f9_0_1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f89fc499f9_0_1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f89fc499f9_0_1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f8ef7393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f8ef7393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f89fc499f9_0_1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f89fc499f9_0_1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f89fc499f9_0_1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f89fc499f9_0_1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f89fc499f9_0_1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f89fc499f9_0_1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f89fc499f9_0_1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f89fc499f9_0_1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f1717b8c05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20" name="Google Shape;820;gf1717b8c0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f1717b8c05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27" name="Google Shape;827;gf1717b8c0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f7e4191e2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f7e4191e2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f7e4191e2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f7e4191e2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f7e4191e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f7e4191e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f947a92fa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f947a92fa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23a77ed3_6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23a77ed3_6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f7e4191e2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f7e4191e2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f947a92f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f947a92f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f7e4191e2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f7e4191e2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f947a92fa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f947a92fa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f7e4191e2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f7e4191e2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f1717b8c05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93" name="Google Shape;893;gf1717b8c0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f7e4191e2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f7e4191e2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f723a77ed3_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f723a77ed3_7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f723a77ed3_7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f723a77ed3_7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f723a77ed3_7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f723a77ed3_7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723a77ed3_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f723a77ed3_6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f7e4191e2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f7e4191e2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f7f0e4d8f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f7f0e4d8f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f7f0e4d8f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f7f0e4d8f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f7f724c6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f7f724c6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f7f724c6c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f7f724c6c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f7e4191e2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f7e4191e2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f723a77ed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f723a77ed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f723a77ed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f723a77ed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f723a77ed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f723a77ed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f723a77ed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f723a77ed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89fc499f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f89fc499f9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f7e4191e2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f7e4191e2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f89e13e7c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f89e13e7c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f89e13e7c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f89e13e7c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f89e13e7c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f89e13e7c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f89e13e7c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f89e13e7c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f89e13e7c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f89e13e7c2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f89e13e7c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f89e13e7c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f89e13e7c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f89e13e7c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f1717b8c05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064" name="Google Shape;1064;gf1717b8c0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f90f0d344d_6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f90f0d344d_6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f89fc499f9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f89fc499f9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f90f0d344d_6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f90f0d344d_6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f90f0d344d_6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f90f0d344d_6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f90f0d344d_6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f90f0d344d_6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f90f0d344d_6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f90f0d344d_6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f90f0d344d_6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f90f0d344d_6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f90f0d344d_6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f90f0d344d_6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f90f0d344d_6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f90f0d344d_6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f90f0d344d_6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f90f0d344d_6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f90f0d344d_6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f90f0d344d_6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f90f0d344d_6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f90f0d344d_6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f89fc499f9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f89fc499f9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f90f0d344d_6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f90f0d344d_6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f90f0d344d_6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2" name="Google Shape;1502;gf90f0d344d_6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f90f0d344d_6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3" name="Google Shape;1563;gf90f0d344d_6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f90f0d344d_6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f90f0d344d_6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f90f0d344d_6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f90f0d344d_6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f90f0d344d_6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f90f0d344d_6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f90f0d344d_6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f90f0d344d_6_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0f0d344d_6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0f0d344d_6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f90f0d344d_6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Google Shape;1787;gf90f0d344d_6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f90f0d344d_6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f90f0d344d_6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f89fc499f9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f89fc499f9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f90f0d344d_6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f90f0d344d_6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f90f0d344d_6_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Google Shape;1827;gf90f0d344d_6_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gf90f0d344d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gf90f0d344d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f8ef7393b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gf8ef7393b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38385" y="1504060"/>
            <a:ext cx="7520300" cy="221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4400"/>
              <a:buFont typeface="Calibri"/>
              <a:buNone/>
              <a:defRPr sz="4400">
                <a:solidFill>
                  <a:srgbClr val="FFD24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38385" y="3815683"/>
            <a:ext cx="75203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8385" y="257232"/>
            <a:ext cx="2981203" cy="10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9624" y="656047"/>
            <a:ext cx="3176097" cy="178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8393" y="2783942"/>
            <a:ext cx="2956358" cy="102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1242" y="3968616"/>
            <a:ext cx="1060905" cy="17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0210" y="4637274"/>
            <a:ext cx="1242968" cy="26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/>
        </p:nvSpPr>
        <p:spPr>
          <a:xfrm>
            <a:off x="8559624" y="409975"/>
            <a:ext cx="147187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Platina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559624" y="2530976"/>
            <a:ext cx="13708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Ouro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 txBox="1"/>
          <p:nvPr/>
        </p:nvSpPr>
        <p:spPr>
          <a:xfrm>
            <a:off x="8559624" y="4286998"/>
            <a:ext cx="13837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Prata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 txBox="1"/>
          <p:nvPr/>
        </p:nvSpPr>
        <p:spPr>
          <a:xfrm>
            <a:off x="8559624" y="4923480"/>
            <a:ext cx="57419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Apoios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53026" y="5185090"/>
            <a:ext cx="1654367" cy="389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ctrTitle"/>
          </p:nvPr>
        </p:nvSpPr>
        <p:spPr>
          <a:xfrm>
            <a:off x="538385" y="1504060"/>
            <a:ext cx="7520300" cy="221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4400"/>
              <a:buFont typeface="Calibri"/>
              <a:buNone/>
              <a:defRPr sz="4400">
                <a:solidFill>
                  <a:srgbClr val="FFD24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538385" y="3815683"/>
            <a:ext cx="75203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5" name="Google Shape;6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8385" y="257232"/>
            <a:ext cx="2981203" cy="10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9624" y="656047"/>
            <a:ext cx="3176097" cy="178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8393" y="2783942"/>
            <a:ext cx="2956358" cy="102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1242" y="3968616"/>
            <a:ext cx="1060905" cy="17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0210" y="4637274"/>
            <a:ext cx="1242968" cy="26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2"/>
          <p:cNvSpPr txBox="1"/>
          <p:nvPr/>
        </p:nvSpPr>
        <p:spPr>
          <a:xfrm>
            <a:off x="8559624" y="409975"/>
            <a:ext cx="147187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Platina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2"/>
          <p:cNvSpPr txBox="1"/>
          <p:nvPr/>
        </p:nvSpPr>
        <p:spPr>
          <a:xfrm>
            <a:off x="8559624" y="2530976"/>
            <a:ext cx="13708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Ouro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2"/>
          <p:cNvSpPr txBox="1"/>
          <p:nvPr/>
        </p:nvSpPr>
        <p:spPr>
          <a:xfrm>
            <a:off x="8559624" y="4286998"/>
            <a:ext cx="13837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Prata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2"/>
          <p:cNvSpPr txBox="1"/>
          <p:nvPr/>
        </p:nvSpPr>
        <p:spPr>
          <a:xfrm>
            <a:off x="8559624" y="4923480"/>
            <a:ext cx="57419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Apoios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53026" y="5185090"/>
            <a:ext cx="1654367" cy="389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724" cy="409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9519300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91075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5943436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 b="1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5951982" cy="540385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 rot="5400000">
            <a:off x="4071107" y="-1808931"/>
            <a:ext cx="4096611" cy="1136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 rot="5400000">
            <a:off x="7142934" y="1947091"/>
            <a:ext cx="5582748" cy="241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 rot="5400000">
            <a:off x="1913976" y="-710651"/>
            <a:ext cx="558274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0881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2"/>
          </p:nvPr>
        </p:nvSpPr>
        <p:spPr>
          <a:xfrm>
            <a:off x="6443202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ldNum" idx="12"/>
          </p:nvPr>
        </p:nvSpPr>
        <p:spPr>
          <a:xfrm>
            <a:off x="11296613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724" cy="409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225301" y="0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225301" y="1107584"/>
            <a:ext cx="11603700" cy="51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192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11296613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ubtitle">
  <p:cSld name="Title and Content with sub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225301" y="0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225301" y="1880315"/>
            <a:ext cx="11603700" cy="43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body" idx="2"/>
          </p:nvPr>
        </p:nvSpPr>
        <p:spPr>
          <a:xfrm>
            <a:off x="225303" y="952500"/>
            <a:ext cx="116037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 cap="none"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088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ldNum" idx="12"/>
          </p:nvPr>
        </p:nvSpPr>
        <p:spPr>
          <a:xfrm>
            <a:off x="11296613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95757" cy="691956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 txBox="1">
            <a:spLocks noGrp="1"/>
          </p:cNvSpPr>
          <p:nvPr>
            <p:ph type="ctrTitle"/>
          </p:nvPr>
        </p:nvSpPr>
        <p:spPr>
          <a:xfrm>
            <a:off x="628119" y="1825493"/>
            <a:ext cx="1103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body" idx="1"/>
          </p:nvPr>
        </p:nvSpPr>
        <p:spPr>
          <a:xfrm>
            <a:off x="628119" y="3674772"/>
            <a:ext cx="11036700" cy="17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320040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411480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2"/>
          </p:nvPr>
        </p:nvSpPr>
        <p:spPr>
          <a:xfrm>
            <a:off x="628651" y="2472268"/>
            <a:ext cx="110364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320040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411480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95757" cy="691956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7"/>
          <p:cNvSpPr txBox="1">
            <a:spLocks noGrp="1"/>
          </p:cNvSpPr>
          <p:nvPr>
            <p:ph type="ctrTitle"/>
          </p:nvPr>
        </p:nvSpPr>
        <p:spPr>
          <a:xfrm>
            <a:off x="628119" y="1825493"/>
            <a:ext cx="1103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body" idx="1"/>
          </p:nvPr>
        </p:nvSpPr>
        <p:spPr>
          <a:xfrm>
            <a:off x="628119" y="3674772"/>
            <a:ext cx="11036700" cy="17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body" idx="2"/>
          </p:nvPr>
        </p:nvSpPr>
        <p:spPr>
          <a:xfrm>
            <a:off x="628651" y="2472268"/>
            <a:ext cx="110364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>
            <a:spLocks noGrp="1"/>
          </p:cNvSpPr>
          <p:nvPr>
            <p:ph type="ctrTitle"/>
          </p:nvPr>
        </p:nvSpPr>
        <p:spPr>
          <a:xfrm>
            <a:off x="538385" y="1504060"/>
            <a:ext cx="8243306" cy="221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subTitle" idx="1"/>
          </p:nvPr>
        </p:nvSpPr>
        <p:spPr>
          <a:xfrm>
            <a:off x="538384" y="3815683"/>
            <a:ext cx="824330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5" name="Google Shape;14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8385" y="257232"/>
            <a:ext cx="2981203" cy="10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4350" y="4677619"/>
            <a:ext cx="1139323" cy="24414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9"/>
          <p:cNvSpPr txBox="1"/>
          <p:nvPr/>
        </p:nvSpPr>
        <p:spPr>
          <a:xfrm>
            <a:off x="9059954" y="4416391"/>
            <a:ext cx="13837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Prata</a:t>
            </a:r>
            <a:endParaRPr/>
          </a:p>
        </p:txBody>
      </p:sp>
      <p:pic>
        <p:nvPicPr>
          <p:cNvPr id="148" name="Google Shape;14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5003" y="2837945"/>
            <a:ext cx="2395324" cy="151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4351" y="5175867"/>
            <a:ext cx="2476420" cy="35803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9"/>
          <p:cNvSpPr txBox="1"/>
          <p:nvPr/>
        </p:nvSpPr>
        <p:spPr>
          <a:xfrm>
            <a:off x="9059954" y="4992491"/>
            <a:ext cx="57419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Apoios</a:t>
            </a:r>
            <a:endParaRPr/>
          </a:p>
        </p:txBody>
      </p:sp>
      <p:sp>
        <p:nvSpPr>
          <p:cNvPr id="151" name="Google Shape;151;p29"/>
          <p:cNvSpPr txBox="1"/>
          <p:nvPr/>
        </p:nvSpPr>
        <p:spPr>
          <a:xfrm>
            <a:off x="9059954" y="323715"/>
            <a:ext cx="147187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Platina</a:t>
            </a:r>
            <a:endParaRPr/>
          </a:p>
        </p:txBody>
      </p:sp>
      <p:pic>
        <p:nvPicPr>
          <p:cNvPr id="152" name="Google Shape;152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64118" y="596212"/>
            <a:ext cx="2300186" cy="190136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9"/>
          <p:cNvSpPr txBox="1"/>
          <p:nvPr/>
        </p:nvSpPr>
        <p:spPr>
          <a:xfrm>
            <a:off x="9059954" y="2634500"/>
            <a:ext cx="13708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Ouro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724" cy="409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7" name="Google Shape;15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9519300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body" idx="1"/>
          </p:nvPr>
        </p:nvSpPr>
        <p:spPr>
          <a:xfrm>
            <a:off x="436550" y="1825624"/>
            <a:ext cx="5181600" cy="41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2"/>
          </p:nvPr>
        </p:nvSpPr>
        <p:spPr>
          <a:xfrm>
            <a:off x="5956540" y="1825623"/>
            <a:ext cx="5181600" cy="41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2" name="Google Shape;16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91075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6" name="Google Shape;166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8" name="Google Shape;168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9" name="Google Shape;16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9519300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4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5943436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 b="0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5" name="Google Shape;175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5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5951982" cy="540385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6"/>
          <p:cNvSpPr txBox="1">
            <a:spLocks noGrp="1"/>
          </p:cNvSpPr>
          <p:nvPr>
            <p:ph type="body" idx="1"/>
          </p:nvPr>
        </p:nvSpPr>
        <p:spPr>
          <a:xfrm rot="5400000">
            <a:off x="4071107" y="-1808931"/>
            <a:ext cx="4096611" cy="1136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7"/>
          <p:cNvSpPr txBox="1">
            <a:spLocks noGrp="1"/>
          </p:cNvSpPr>
          <p:nvPr>
            <p:ph type="title"/>
          </p:nvPr>
        </p:nvSpPr>
        <p:spPr>
          <a:xfrm rot="5400000">
            <a:off x="7142934" y="1947091"/>
            <a:ext cx="5582748" cy="241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7"/>
          <p:cNvSpPr txBox="1">
            <a:spLocks noGrp="1"/>
          </p:cNvSpPr>
          <p:nvPr>
            <p:ph type="body" idx="1"/>
          </p:nvPr>
        </p:nvSpPr>
        <p:spPr>
          <a:xfrm rot="5400000">
            <a:off x="1913976" y="-710651"/>
            <a:ext cx="558274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"/>
          <p:cNvSpPr txBox="1">
            <a:spLocks noGrp="1"/>
          </p:cNvSpPr>
          <p:nvPr>
            <p:ph type="ctrTitle"/>
          </p:nvPr>
        </p:nvSpPr>
        <p:spPr>
          <a:xfrm>
            <a:off x="538385" y="1504060"/>
            <a:ext cx="7520300" cy="221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4400"/>
              <a:buFont typeface="Calibri"/>
              <a:buNone/>
              <a:defRPr sz="4400">
                <a:solidFill>
                  <a:srgbClr val="FFD24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subTitle" idx="1"/>
          </p:nvPr>
        </p:nvSpPr>
        <p:spPr>
          <a:xfrm>
            <a:off x="538385" y="3815683"/>
            <a:ext cx="75203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5" name="Google Shape;19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8385" y="257232"/>
            <a:ext cx="2981203" cy="10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9624" y="656047"/>
            <a:ext cx="3176097" cy="178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8393" y="2783942"/>
            <a:ext cx="2956358" cy="102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1242" y="3968616"/>
            <a:ext cx="1060905" cy="17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0210" y="4637274"/>
            <a:ext cx="1242968" cy="26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9"/>
          <p:cNvSpPr txBox="1"/>
          <p:nvPr/>
        </p:nvSpPr>
        <p:spPr>
          <a:xfrm>
            <a:off x="8559624" y="409975"/>
            <a:ext cx="147187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Platina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9"/>
          <p:cNvSpPr txBox="1"/>
          <p:nvPr/>
        </p:nvSpPr>
        <p:spPr>
          <a:xfrm>
            <a:off x="8559624" y="2530976"/>
            <a:ext cx="13708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Ouro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9"/>
          <p:cNvSpPr txBox="1"/>
          <p:nvPr/>
        </p:nvSpPr>
        <p:spPr>
          <a:xfrm>
            <a:off x="8559624" y="4286998"/>
            <a:ext cx="13837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Patrocinadores Prata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9"/>
          <p:cNvSpPr txBox="1"/>
          <p:nvPr/>
        </p:nvSpPr>
        <p:spPr>
          <a:xfrm>
            <a:off x="8559624" y="4923480"/>
            <a:ext cx="57419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Apoios</a:t>
            </a:r>
            <a:endParaRPr sz="11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53026" y="5185090"/>
            <a:ext cx="1654367" cy="389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0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724" cy="409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solidFill>
                  <a:schemeClr val="dk1"/>
                </a:solidFill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08" name="Google Shape;208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1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9519300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1">
                <a:solidFill>
                  <a:schemeClr val="dk1"/>
                </a:solidFill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1">
                <a:solidFill>
                  <a:schemeClr val="dk1"/>
                </a:solidFill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13" name="Google Shape;21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91075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9" name="Google Shape;219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20" name="Google Shape;220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91075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4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5943436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 b="1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6" name="Google Shape;226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5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5951982" cy="540385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6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6"/>
          <p:cNvSpPr txBox="1">
            <a:spLocks noGrp="1"/>
          </p:cNvSpPr>
          <p:nvPr>
            <p:ph type="body" idx="1"/>
          </p:nvPr>
        </p:nvSpPr>
        <p:spPr>
          <a:xfrm rot="5400000">
            <a:off x="4071107" y="-1808931"/>
            <a:ext cx="4096611" cy="1136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7"/>
          <p:cNvSpPr txBox="1">
            <a:spLocks noGrp="1"/>
          </p:cNvSpPr>
          <p:nvPr>
            <p:ph type="title"/>
          </p:nvPr>
        </p:nvSpPr>
        <p:spPr>
          <a:xfrm rot="5400000">
            <a:off x="7142934" y="1947091"/>
            <a:ext cx="5582748" cy="241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body" idx="1"/>
          </p:nvPr>
        </p:nvSpPr>
        <p:spPr>
          <a:xfrm rot="5400000">
            <a:off x="1913976" y="-710651"/>
            <a:ext cx="558274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0881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8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0" name="Google Shape;240;p48"/>
          <p:cNvSpPr txBox="1">
            <a:spLocks noGrp="1"/>
          </p:cNvSpPr>
          <p:nvPr>
            <p:ph type="body" idx="2"/>
          </p:nvPr>
        </p:nvSpPr>
        <p:spPr>
          <a:xfrm>
            <a:off x="6443202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sldNum" idx="12"/>
          </p:nvPr>
        </p:nvSpPr>
        <p:spPr>
          <a:xfrm>
            <a:off x="11296613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9"/>
          <p:cNvSpPr txBox="1">
            <a:spLocks noGrp="1"/>
          </p:cNvSpPr>
          <p:nvPr>
            <p:ph type="title"/>
          </p:nvPr>
        </p:nvSpPr>
        <p:spPr>
          <a:xfrm>
            <a:off x="225301" y="0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9"/>
          <p:cNvSpPr txBox="1">
            <a:spLocks noGrp="1"/>
          </p:cNvSpPr>
          <p:nvPr>
            <p:ph type="body" idx="1"/>
          </p:nvPr>
        </p:nvSpPr>
        <p:spPr>
          <a:xfrm>
            <a:off x="225301" y="1107584"/>
            <a:ext cx="11603700" cy="51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192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5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48" name="Google Shape;248;p50"/>
          <p:cNvSpPr txBox="1">
            <a:spLocks noGrp="1"/>
          </p:cNvSpPr>
          <p:nvPr>
            <p:ph type="sldNum" idx="12"/>
          </p:nvPr>
        </p:nvSpPr>
        <p:spPr>
          <a:xfrm>
            <a:off x="11296613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ubtitle">
  <p:cSld name="Title and Content with subtitle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1"/>
          <p:cNvSpPr txBox="1">
            <a:spLocks noGrp="1"/>
          </p:cNvSpPr>
          <p:nvPr>
            <p:ph type="title"/>
          </p:nvPr>
        </p:nvSpPr>
        <p:spPr>
          <a:xfrm>
            <a:off x="225301" y="0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51"/>
          <p:cNvSpPr txBox="1">
            <a:spLocks noGrp="1"/>
          </p:cNvSpPr>
          <p:nvPr>
            <p:ph type="body" idx="1"/>
          </p:nvPr>
        </p:nvSpPr>
        <p:spPr>
          <a:xfrm>
            <a:off x="225301" y="1880315"/>
            <a:ext cx="11603700" cy="43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51"/>
          <p:cNvSpPr txBox="1">
            <a:spLocks noGrp="1"/>
          </p:cNvSpPr>
          <p:nvPr>
            <p:ph type="body" idx="2"/>
          </p:nvPr>
        </p:nvSpPr>
        <p:spPr>
          <a:xfrm>
            <a:off x="225303" y="952500"/>
            <a:ext cx="116037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 cap="none"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088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2"/>
          <p:cNvSpPr txBox="1">
            <a:spLocks noGrp="1"/>
          </p:cNvSpPr>
          <p:nvPr>
            <p:ph type="sldNum" idx="12"/>
          </p:nvPr>
        </p:nvSpPr>
        <p:spPr>
          <a:xfrm>
            <a:off x="11296613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95757" cy="691956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3"/>
          <p:cNvSpPr txBox="1">
            <a:spLocks noGrp="1"/>
          </p:cNvSpPr>
          <p:nvPr>
            <p:ph type="ctrTitle"/>
          </p:nvPr>
        </p:nvSpPr>
        <p:spPr>
          <a:xfrm>
            <a:off x="628119" y="1825493"/>
            <a:ext cx="1103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3"/>
          <p:cNvSpPr txBox="1">
            <a:spLocks noGrp="1"/>
          </p:cNvSpPr>
          <p:nvPr>
            <p:ph type="body" idx="1"/>
          </p:nvPr>
        </p:nvSpPr>
        <p:spPr>
          <a:xfrm>
            <a:off x="628119" y="3674772"/>
            <a:ext cx="11036700" cy="17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320040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411480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53"/>
          <p:cNvSpPr txBox="1">
            <a:spLocks noGrp="1"/>
          </p:cNvSpPr>
          <p:nvPr>
            <p:ph type="body" idx="2"/>
          </p:nvPr>
        </p:nvSpPr>
        <p:spPr>
          <a:xfrm>
            <a:off x="628651" y="2472268"/>
            <a:ext cx="110364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320040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411480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9064" y="247828"/>
            <a:ext cx="1103128" cy="110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95757" cy="691956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54"/>
          <p:cNvSpPr txBox="1">
            <a:spLocks noGrp="1"/>
          </p:cNvSpPr>
          <p:nvPr>
            <p:ph type="ctrTitle"/>
          </p:nvPr>
        </p:nvSpPr>
        <p:spPr>
          <a:xfrm>
            <a:off x="628119" y="1825493"/>
            <a:ext cx="1103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4"/>
          <p:cNvSpPr txBox="1">
            <a:spLocks noGrp="1"/>
          </p:cNvSpPr>
          <p:nvPr>
            <p:ph type="body" idx="1"/>
          </p:nvPr>
        </p:nvSpPr>
        <p:spPr>
          <a:xfrm>
            <a:off x="628119" y="3674772"/>
            <a:ext cx="11036700" cy="17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54"/>
          <p:cNvSpPr txBox="1">
            <a:spLocks noGrp="1"/>
          </p:cNvSpPr>
          <p:nvPr>
            <p:ph type="body" idx="2"/>
          </p:nvPr>
        </p:nvSpPr>
        <p:spPr>
          <a:xfrm>
            <a:off x="628651" y="2472268"/>
            <a:ext cx="110364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»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5943436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 b="1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5951982" cy="540385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 rot="5400000">
            <a:off x="4071107" y="-1808931"/>
            <a:ext cx="4096611" cy="1136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 rot="5400000">
            <a:off x="7142934" y="1947091"/>
            <a:ext cx="5582748" cy="241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 rot="5400000">
            <a:off x="1913976" y="-710651"/>
            <a:ext cx="558274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724" cy="409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9102" y="6258023"/>
            <a:ext cx="1541692" cy="2757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5275751" y="6209249"/>
            <a:ext cx="16873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0" i="0" u="none" strike="noStrike" cap="none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jornadas.fccn.pt</a:t>
            </a:r>
            <a:endParaRPr sz="18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13877" y="6240985"/>
            <a:ext cx="1188397" cy="33759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724" cy="409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9" name="Google Shape;59;p1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39102" y="6258023"/>
            <a:ext cx="1541692" cy="27571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 txBox="1"/>
          <p:nvPr/>
        </p:nvSpPr>
        <p:spPr>
          <a:xfrm>
            <a:off x="5275751" y="6209249"/>
            <a:ext cx="16873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0" i="0" u="none" strike="noStrike" cap="none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jornadas.fccn.pt</a:t>
            </a:r>
            <a:endParaRPr sz="18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613877" y="6240985"/>
            <a:ext cx="1188397" cy="33759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724" cy="409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9" name="Google Shape;139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9102" y="6258023"/>
            <a:ext cx="1541692" cy="2757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8"/>
          <p:cNvSpPr txBox="1"/>
          <p:nvPr/>
        </p:nvSpPr>
        <p:spPr>
          <a:xfrm>
            <a:off x="5275751" y="6209249"/>
            <a:ext cx="16873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jornadas.fccn.pt</a:t>
            </a:r>
            <a:endParaRPr/>
          </a:p>
        </p:txBody>
      </p:sp>
      <p:pic>
        <p:nvPicPr>
          <p:cNvPr id="141" name="Google Shape;141;p2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13877" y="6240985"/>
            <a:ext cx="1188397" cy="33759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8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724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246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88" name="Google Shape;188;p38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724" cy="409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9" name="Google Shape;189;p3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39102" y="6258023"/>
            <a:ext cx="1541692" cy="27571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 txBox="1"/>
          <p:nvPr/>
        </p:nvSpPr>
        <p:spPr>
          <a:xfrm>
            <a:off x="5275751" y="6209249"/>
            <a:ext cx="16873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0" i="0" u="none" strike="noStrike" cap="none">
                <a:solidFill>
                  <a:srgbClr val="FFD246"/>
                </a:solidFill>
                <a:latin typeface="Calibri"/>
                <a:ea typeface="Calibri"/>
                <a:cs typeface="Calibri"/>
                <a:sym typeface="Calibri"/>
              </a:rPr>
              <a:t>jornadas.fccn.pt</a:t>
            </a:r>
            <a:endParaRPr sz="1900">
              <a:solidFill>
                <a:srgbClr val="FFD2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613877" y="6240985"/>
            <a:ext cx="1188397" cy="33759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9.png"/><Relationship Id="rId4" Type="http://schemas.openxmlformats.org/officeDocument/2006/relationships/hyperlink" Target="http://drive.google.com/file/d/1okWRl0k1_yQG3iG9kGvnta4mvRay_VNQ/view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0.png"/><Relationship Id="rId5" Type="http://schemas.openxmlformats.org/officeDocument/2006/relationships/image" Target="../media/image34.png"/><Relationship Id="rId4" Type="http://schemas.openxmlformats.org/officeDocument/2006/relationships/image" Target="../media/image11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3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18.png"/><Relationship Id="rId9" Type="http://schemas.openxmlformats.org/officeDocument/2006/relationships/image" Target="../media/image130.png"/><Relationship Id="rId1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3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22.png"/><Relationship Id="rId10" Type="http://schemas.openxmlformats.org/officeDocument/2006/relationships/image" Target="../media/image131.png"/><Relationship Id="rId4" Type="http://schemas.openxmlformats.org/officeDocument/2006/relationships/image" Target="../media/image118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139.png"/><Relationship Id="rId3" Type="http://schemas.openxmlformats.org/officeDocument/2006/relationships/image" Target="../media/image123.png"/><Relationship Id="rId21" Type="http://schemas.openxmlformats.org/officeDocument/2006/relationships/image" Target="../media/image142.png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17" Type="http://schemas.openxmlformats.org/officeDocument/2006/relationships/image" Target="../media/image138.png"/><Relationship Id="rId25" Type="http://schemas.openxmlformats.org/officeDocument/2006/relationships/image" Target="../media/image146.jpg"/><Relationship Id="rId2" Type="http://schemas.openxmlformats.org/officeDocument/2006/relationships/notesSlide" Target="../notesSlides/notesSlide81.xml"/><Relationship Id="rId16" Type="http://schemas.openxmlformats.org/officeDocument/2006/relationships/image" Target="../media/image137.jp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145.png"/><Relationship Id="rId5" Type="http://schemas.openxmlformats.org/officeDocument/2006/relationships/image" Target="../media/image14.png"/><Relationship Id="rId15" Type="http://schemas.openxmlformats.org/officeDocument/2006/relationships/image" Target="../media/image136.png"/><Relationship Id="rId23" Type="http://schemas.openxmlformats.org/officeDocument/2006/relationships/image" Target="../media/image144.png"/><Relationship Id="rId10" Type="http://schemas.openxmlformats.org/officeDocument/2006/relationships/image" Target="../media/image18.png"/><Relationship Id="rId19" Type="http://schemas.openxmlformats.org/officeDocument/2006/relationships/image" Target="../media/image140.png"/><Relationship Id="rId4" Type="http://schemas.openxmlformats.org/officeDocument/2006/relationships/image" Target="../media/image1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14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2.png"/><Relationship Id="rId4" Type="http://schemas.openxmlformats.org/officeDocument/2006/relationships/image" Target="../media/image12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6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6.png"/><Relationship Id="rId3" Type="http://schemas.openxmlformats.org/officeDocument/2006/relationships/image" Target="../media/image12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7.png"/><Relationship Id="rId3" Type="http://schemas.openxmlformats.org/officeDocument/2006/relationships/image" Target="../media/image12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6.png"/><Relationship Id="rId5" Type="http://schemas.openxmlformats.org/officeDocument/2006/relationships/image" Target="../media/image118.png"/><Relationship Id="rId4" Type="http://schemas.openxmlformats.org/officeDocument/2006/relationships/image" Target="../media/image14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50.png"/><Relationship Id="rId4" Type="http://schemas.openxmlformats.org/officeDocument/2006/relationships/hyperlink" Target="https://app.powerbi.com/sharedwithme/reports/7bba642b-5bbe-46a5-8ad7-67d9ec541921/ReportSection89f893f9556045453251" TargetMode="Externa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123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6.png"/><Relationship Id="rId5" Type="http://schemas.openxmlformats.org/officeDocument/2006/relationships/image" Target="../media/image118.png"/><Relationship Id="rId4" Type="http://schemas.openxmlformats.org/officeDocument/2006/relationships/image" Target="../media/image1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g"/><Relationship Id="rId13" Type="http://schemas.openxmlformats.org/officeDocument/2006/relationships/image" Target="../media/image161.png"/><Relationship Id="rId3" Type="http://schemas.openxmlformats.org/officeDocument/2006/relationships/image" Target="../media/image24.png"/><Relationship Id="rId7" Type="http://schemas.openxmlformats.org/officeDocument/2006/relationships/image" Target="../media/image70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6.png"/><Relationship Id="rId11" Type="http://schemas.openxmlformats.org/officeDocument/2006/relationships/image" Target="../media/image159.jpg"/><Relationship Id="rId5" Type="http://schemas.openxmlformats.org/officeDocument/2006/relationships/image" Target="../media/image155.png"/><Relationship Id="rId15" Type="http://schemas.openxmlformats.org/officeDocument/2006/relationships/image" Target="../media/image162.png"/><Relationship Id="rId10" Type="http://schemas.openxmlformats.org/officeDocument/2006/relationships/image" Target="../media/image72.png"/><Relationship Id="rId4" Type="http://schemas.openxmlformats.org/officeDocument/2006/relationships/image" Target="../media/image154.jpg"/><Relationship Id="rId9" Type="http://schemas.openxmlformats.org/officeDocument/2006/relationships/image" Target="../media/image158.png"/><Relationship Id="rId14" Type="http://schemas.openxmlformats.org/officeDocument/2006/relationships/image" Target="../media/image71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5"/>
          <p:cNvSpPr txBox="1">
            <a:spLocks noGrp="1"/>
          </p:cNvSpPr>
          <p:nvPr>
            <p:ph type="ctrTitle"/>
          </p:nvPr>
        </p:nvSpPr>
        <p:spPr>
          <a:xfrm>
            <a:off x="538385" y="1504060"/>
            <a:ext cx="8243306" cy="221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PT" sz="5300" b="0">
                <a:solidFill>
                  <a:srgbClr val="434343"/>
                </a:solidFill>
              </a:rPr>
              <a:t>Sessão PT</a:t>
            </a:r>
            <a:r>
              <a:rPr lang="pt-PT" sz="5300">
                <a:solidFill>
                  <a:srgbClr val="434343"/>
                </a:solidFill>
              </a:rPr>
              <a:t>CRIS</a:t>
            </a:r>
            <a:endParaRPr/>
          </a:p>
        </p:txBody>
      </p:sp>
      <p:sp>
        <p:nvSpPr>
          <p:cNvPr id="271" name="Google Shape;271;p55"/>
          <p:cNvSpPr txBox="1">
            <a:spLocks noGrp="1"/>
          </p:cNvSpPr>
          <p:nvPr>
            <p:ph type="subTitle" idx="1"/>
          </p:nvPr>
        </p:nvSpPr>
        <p:spPr>
          <a:xfrm>
            <a:off x="538384" y="3815683"/>
            <a:ext cx="824330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635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Char char="-"/>
            </a:pPr>
            <a:r>
              <a:rPr lang="pt-PT" sz="3700">
                <a:solidFill>
                  <a:srgbClr val="434343"/>
                </a:solidFill>
              </a:rPr>
              <a:t>Parte II -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4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Serviços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2" name="Google Shape;48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0" y="302227"/>
            <a:ext cx="4032925" cy="5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4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081573" y="3140325"/>
            <a:ext cx="1623475" cy="16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64"/>
          <p:cNvSpPr txBox="1"/>
          <p:nvPr/>
        </p:nvSpPr>
        <p:spPr>
          <a:xfrm>
            <a:off x="1537900" y="4729625"/>
            <a:ext cx="2769000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Sistema de gestão de ciência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5" name="Google Shape;485;p64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110663" y="3140313"/>
            <a:ext cx="1623475" cy="162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64"/>
          <p:cNvSpPr/>
          <p:nvPr/>
        </p:nvSpPr>
        <p:spPr>
          <a:xfrm>
            <a:off x="4039650" y="3840763"/>
            <a:ext cx="9138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4"/>
          <p:cNvSpPr/>
          <p:nvPr/>
        </p:nvSpPr>
        <p:spPr>
          <a:xfrm rot="-5400000" flipH="1">
            <a:off x="3267475" y="1246300"/>
            <a:ext cx="1130400" cy="2127900"/>
          </a:xfrm>
          <a:prstGeom prst="bentArrow">
            <a:avLst>
              <a:gd name="adj1" fmla="val 18060"/>
              <a:gd name="adj2" fmla="val 25000"/>
              <a:gd name="adj3" fmla="val 25000"/>
              <a:gd name="adj4" fmla="val 4375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4"/>
          <p:cNvSpPr txBox="1"/>
          <p:nvPr/>
        </p:nvSpPr>
        <p:spPr>
          <a:xfrm>
            <a:off x="418875" y="1824700"/>
            <a:ext cx="25194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16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Integração</a:t>
            </a:r>
            <a:endParaRPr sz="16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16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API</a:t>
            </a:r>
            <a:endParaRPr sz="16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9" name="Google Shape;489;p64"/>
          <p:cNvPicPr preferRelativeResize="0"/>
          <p:nvPr/>
        </p:nvPicPr>
        <p:blipFill rotWithShape="1">
          <a:blip r:embed="rId3">
            <a:alphaModFix/>
          </a:blip>
          <a:srcRect r="75966"/>
          <a:stretch/>
        </p:blipFill>
        <p:spPr>
          <a:xfrm>
            <a:off x="4939475" y="1347375"/>
            <a:ext cx="2013027" cy="11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498" y="2168650"/>
            <a:ext cx="5182152" cy="356682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4"/>
          <p:cNvSpPr/>
          <p:nvPr/>
        </p:nvSpPr>
        <p:spPr>
          <a:xfrm>
            <a:off x="6952675" y="3796475"/>
            <a:ext cx="5194200" cy="1386900"/>
          </a:xfrm>
          <a:prstGeom prst="rect">
            <a:avLst/>
          </a:prstGeom>
          <a:solidFill>
            <a:srgbClr val="F1C232">
              <a:alpha val="26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5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Serviços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7" name="Google Shape;49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0" y="302227"/>
            <a:ext cx="4032925" cy="5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081573" y="3140325"/>
            <a:ext cx="1623475" cy="16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5"/>
          <p:cNvSpPr txBox="1"/>
          <p:nvPr/>
        </p:nvSpPr>
        <p:spPr>
          <a:xfrm>
            <a:off x="7416666" y="4729625"/>
            <a:ext cx="27690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Gestor</a:t>
            </a:r>
            <a:endParaRPr sz="2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0" name="Google Shape;500;p65"/>
          <p:cNvSpPr/>
          <p:nvPr/>
        </p:nvSpPr>
        <p:spPr>
          <a:xfrm>
            <a:off x="6833175" y="3840738"/>
            <a:ext cx="9138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1" name="Google Shape;501;p65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7857000" y="2875450"/>
            <a:ext cx="1888325" cy="18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5"/>
          <p:cNvSpPr/>
          <p:nvPr/>
        </p:nvSpPr>
        <p:spPr>
          <a:xfrm rot="5400000">
            <a:off x="7410225" y="1296400"/>
            <a:ext cx="1130400" cy="2027700"/>
          </a:xfrm>
          <a:prstGeom prst="bentArrow">
            <a:avLst>
              <a:gd name="adj1" fmla="val 18060"/>
              <a:gd name="adj2" fmla="val 25000"/>
              <a:gd name="adj3" fmla="val 25000"/>
              <a:gd name="adj4" fmla="val 4375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65"/>
          <p:cNvSpPr txBox="1"/>
          <p:nvPr/>
        </p:nvSpPr>
        <p:spPr>
          <a:xfrm>
            <a:off x="8953700" y="1824700"/>
            <a:ext cx="28899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16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Serviço de Indicadores Institucionais</a:t>
            </a:r>
            <a:endParaRPr sz="16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4" name="Google Shape;504;p65"/>
          <p:cNvPicPr preferRelativeResize="0"/>
          <p:nvPr/>
        </p:nvPicPr>
        <p:blipFill rotWithShape="1">
          <a:blip r:embed="rId3">
            <a:alphaModFix/>
          </a:blip>
          <a:srcRect r="75966"/>
          <a:stretch/>
        </p:blipFill>
        <p:spPr>
          <a:xfrm>
            <a:off x="4939475" y="1347375"/>
            <a:ext cx="2013027" cy="113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6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SII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0" name="Google Shape;51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0" y="302227"/>
            <a:ext cx="4032925" cy="5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5450" y="1595950"/>
            <a:ext cx="880110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6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5554326" y="3977875"/>
            <a:ext cx="974600" cy="129769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66"/>
          <p:cNvSpPr/>
          <p:nvPr/>
        </p:nvSpPr>
        <p:spPr>
          <a:xfrm>
            <a:off x="2052175" y="2865109"/>
            <a:ext cx="109800" cy="1074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66"/>
          <p:cNvSpPr/>
          <p:nvPr/>
        </p:nvSpPr>
        <p:spPr>
          <a:xfrm>
            <a:off x="3288350" y="2865109"/>
            <a:ext cx="109800" cy="1074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66"/>
          <p:cNvSpPr/>
          <p:nvPr/>
        </p:nvSpPr>
        <p:spPr>
          <a:xfrm>
            <a:off x="4758850" y="2865109"/>
            <a:ext cx="109800" cy="1074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66"/>
          <p:cNvSpPr/>
          <p:nvPr/>
        </p:nvSpPr>
        <p:spPr>
          <a:xfrm>
            <a:off x="6194200" y="2865109"/>
            <a:ext cx="109800" cy="1074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66"/>
          <p:cNvSpPr/>
          <p:nvPr/>
        </p:nvSpPr>
        <p:spPr>
          <a:xfrm>
            <a:off x="7207750" y="2865109"/>
            <a:ext cx="109800" cy="1074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66"/>
          <p:cNvSpPr/>
          <p:nvPr/>
        </p:nvSpPr>
        <p:spPr>
          <a:xfrm>
            <a:off x="8274025" y="2865109"/>
            <a:ext cx="109800" cy="1074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66"/>
          <p:cNvSpPr/>
          <p:nvPr/>
        </p:nvSpPr>
        <p:spPr>
          <a:xfrm>
            <a:off x="9340300" y="2865109"/>
            <a:ext cx="109800" cy="1074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0" name="Google Shape;520;p66"/>
          <p:cNvCxnSpPr>
            <a:stCxn id="513" idx="4"/>
            <a:endCxn id="512" idx="0"/>
          </p:cNvCxnSpPr>
          <p:nvPr/>
        </p:nvCxnSpPr>
        <p:spPr>
          <a:xfrm rot="-5400000" flipH="1">
            <a:off x="3571675" y="1507909"/>
            <a:ext cx="1005300" cy="39345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1" name="Google Shape;521;p66"/>
          <p:cNvCxnSpPr>
            <a:stCxn id="514" idx="4"/>
            <a:endCxn id="512" idx="0"/>
          </p:cNvCxnSpPr>
          <p:nvPr/>
        </p:nvCxnSpPr>
        <p:spPr>
          <a:xfrm rot="-5400000" flipH="1">
            <a:off x="4189850" y="2125909"/>
            <a:ext cx="1005300" cy="26985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2" name="Google Shape;522;p66"/>
          <p:cNvCxnSpPr>
            <a:stCxn id="515" idx="4"/>
            <a:endCxn id="512" idx="0"/>
          </p:cNvCxnSpPr>
          <p:nvPr/>
        </p:nvCxnSpPr>
        <p:spPr>
          <a:xfrm rot="-5400000" flipH="1">
            <a:off x="4925050" y="2861209"/>
            <a:ext cx="1005300" cy="12279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3" name="Google Shape;523;p66"/>
          <p:cNvCxnSpPr>
            <a:stCxn id="516" idx="4"/>
            <a:endCxn id="512" idx="0"/>
          </p:cNvCxnSpPr>
          <p:nvPr/>
        </p:nvCxnSpPr>
        <p:spPr>
          <a:xfrm rot="5400000">
            <a:off x="5642650" y="3371359"/>
            <a:ext cx="1005300" cy="2076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4" name="Google Shape;524;p66"/>
          <p:cNvCxnSpPr>
            <a:stCxn id="518" idx="4"/>
            <a:endCxn id="512" idx="0"/>
          </p:cNvCxnSpPr>
          <p:nvPr/>
        </p:nvCxnSpPr>
        <p:spPr>
          <a:xfrm rot="5400000">
            <a:off x="6682675" y="2331559"/>
            <a:ext cx="1005300" cy="22872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5" name="Google Shape;525;p66"/>
          <p:cNvCxnSpPr>
            <a:stCxn id="517" idx="4"/>
            <a:endCxn id="512" idx="0"/>
          </p:cNvCxnSpPr>
          <p:nvPr/>
        </p:nvCxnSpPr>
        <p:spPr>
          <a:xfrm rot="5400000">
            <a:off x="6149500" y="2864659"/>
            <a:ext cx="1005300" cy="12210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6" name="Google Shape;526;p66"/>
          <p:cNvCxnSpPr>
            <a:stCxn id="519" idx="4"/>
            <a:endCxn id="512" idx="0"/>
          </p:cNvCxnSpPr>
          <p:nvPr/>
        </p:nvCxnSpPr>
        <p:spPr>
          <a:xfrm rot="5400000">
            <a:off x="7215700" y="1798309"/>
            <a:ext cx="1005300" cy="33537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7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Implementação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32" name="Google Shape;532;p67"/>
          <p:cNvGrpSpPr/>
          <p:nvPr/>
        </p:nvGrpSpPr>
        <p:grpSpPr>
          <a:xfrm>
            <a:off x="830319" y="910856"/>
            <a:ext cx="9454403" cy="2391497"/>
            <a:chOff x="786925" y="834635"/>
            <a:chExt cx="6416725" cy="1623115"/>
          </a:xfrm>
        </p:grpSpPr>
        <p:pic>
          <p:nvPicPr>
            <p:cNvPr id="533" name="Google Shape;533;p67"/>
            <p:cNvPicPr preferRelativeResize="0"/>
            <p:nvPr/>
          </p:nvPicPr>
          <p:blipFill rotWithShape="1">
            <a:blip r:embed="rId3">
              <a:alphaModFix/>
            </a:blip>
            <a:srcRect l="9795" t="39001" r="14971" b="44205"/>
            <a:stretch/>
          </p:blipFill>
          <p:spPr>
            <a:xfrm>
              <a:off x="1170837" y="834635"/>
              <a:ext cx="1081075" cy="17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6925" y="1001750"/>
              <a:ext cx="1848900" cy="14559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5" name="Google Shape;535;p67"/>
            <p:cNvCxnSpPr>
              <a:endCxn id="536" idx="1"/>
            </p:cNvCxnSpPr>
            <p:nvPr/>
          </p:nvCxnSpPr>
          <p:spPr>
            <a:xfrm>
              <a:off x="2635825" y="1726900"/>
              <a:ext cx="2113500" cy="5700"/>
            </a:xfrm>
            <a:prstGeom prst="straightConnector1">
              <a:avLst/>
            </a:prstGeom>
            <a:noFill/>
            <a:ln w="19050" cap="flat" cmpd="sng">
              <a:solidFill>
                <a:srgbClr val="F1C23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pic>
          <p:nvPicPr>
            <p:cNvPr id="536" name="Google Shape;536;p6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49325" y="1092087"/>
              <a:ext cx="2454325" cy="1281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7" name="Google Shape;537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301" y="3358048"/>
            <a:ext cx="2457263" cy="268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0194" y="3639173"/>
            <a:ext cx="4577814" cy="2347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8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Implementação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4" name="Google Shape;544;p68"/>
          <p:cNvSpPr txBox="1"/>
          <p:nvPr/>
        </p:nvSpPr>
        <p:spPr>
          <a:xfrm>
            <a:off x="626800" y="1271700"/>
            <a:ext cx="10507500" cy="49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Cubos de dados</a:t>
            </a:r>
            <a:br>
              <a:rPr lang="pt-PT" sz="1900">
                <a:latin typeface="Montserrat"/>
                <a:ea typeface="Montserrat"/>
                <a:cs typeface="Montserrat"/>
                <a:sym typeface="Montserrat"/>
              </a:rPr>
            </a:b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i="1">
                <a:latin typeface="Montserrat"/>
                <a:ea typeface="Montserrat"/>
                <a:cs typeface="Montserrat"/>
                <a:sym typeface="Montserrat"/>
              </a:rPr>
              <a:t>Queries 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agregadoras de informação (SQL Developer)</a:t>
            </a:r>
            <a:br>
              <a:rPr lang="pt-PT" sz="1900">
                <a:latin typeface="Montserrat"/>
                <a:ea typeface="Montserrat"/>
                <a:cs typeface="Montserrat"/>
                <a:sym typeface="Montserrat"/>
              </a:rPr>
            </a:b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Carregamento do cubo (Talend)</a:t>
            </a:r>
            <a:br>
              <a:rPr lang="pt-PT" sz="1900">
                <a:latin typeface="Montserrat"/>
                <a:ea typeface="Montserrat"/>
                <a:cs typeface="Montserrat"/>
                <a:sym typeface="Montserrat"/>
              </a:rPr>
            </a:b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Criação do Excel com a informação dos cubos (RAW data)</a:t>
            </a:r>
            <a:br>
              <a:rPr lang="pt-PT" sz="1900">
                <a:latin typeface="Montserrat"/>
                <a:ea typeface="Montserrat"/>
                <a:cs typeface="Montserrat"/>
                <a:sym typeface="Montserrat"/>
              </a:rPr>
            </a:b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i="1">
                <a:latin typeface="Montserrat"/>
                <a:ea typeface="Montserrat"/>
                <a:cs typeface="Montserrat"/>
                <a:sym typeface="Montserrat"/>
              </a:rPr>
              <a:t>Dashboards 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(PowerBI)</a:t>
            </a:r>
            <a:br>
              <a:rPr lang="pt-PT" sz="1900">
                <a:latin typeface="Montserrat"/>
                <a:ea typeface="Montserrat"/>
                <a:cs typeface="Montserrat"/>
                <a:sym typeface="Montserrat"/>
              </a:rPr>
            </a:b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Criação das métricas nas macros por instituição e macro global</a:t>
            </a:r>
            <a:br>
              <a:rPr lang="pt-PT" sz="1900">
                <a:latin typeface="Montserrat"/>
                <a:ea typeface="Montserrat"/>
                <a:cs typeface="Montserrat"/>
                <a:sym typeface="Montserrat"/>
              </a:rPr>
            </a:b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Atualização dos dados (Cubo/PowerBI)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5" name="Google Shape;545;p68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296700" y="1330032"/>
            <a:ext cx="370625" cy="3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8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296700" y="3646682"/>
            <a:ext cx="370625" cy="3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9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Cubos de dados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52" name="Google Shape;552;p69"/>
          <p:cNvGrpSpPr/>
          <p:nvPr/>
        </p:nvGrpSpPr>
        <p:grpSpPr>
          <a:xfrm>
            <a:off x="1416978" y="1093891"/>
            <a:ext cx="9249274" cy="4670206"/>
            <a:chOff x="1667400" y="767071"/>
            <a:chExt cx="6244025" cy="3152775"/>
          </a:xfrm>
        </p:grpSpPr>
        <p:pic>
          <p:nvPicPr>
            <p:cNvPr id="553" name="Google Shape;553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49125" y="767071"/>
              <a:ext cx="3162300" cy="3152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67400" y="1586901"/>
              <a:ext cx="3081725" cy="1969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0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Diagrama de dados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0" name="Google Shape;560;p7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flipH="1">
            <a:off x="2392351" y="1438512"/>
            <a:ext cx="974600" cy="12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2350" y="2736213"/>
            <a:ext cx="974601" cy="17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70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5400000">
            <a:off x="5423447" y="1430263"/>
            <a:ext cx="1314175" cy="13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0"/>
          <p:cNvSpPr txBox="1"/>
          <p:nvPr/>
        </p:nvSpPr>
        <p:spPr>
          <a:xfrm>
            <a:off x="5336534" y="2628688"/>
            <a:ext cx="148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ETL</a:t>
            </a:r>
            <a:r>
              <a:rPr lang="pt-PT" i="1" baseline="-25000">
                <a:latin typeface="Montserrat"/>
                <a:ea typeface="Montserrat"/>
                <a:cs typeface="Montserrat"/>
                <a:sym typeface="Montserrat"/>
              </a:rPr>
              <a:t>TALEND</a:t>
            </a:r>
            <a:endParaRPr i="1" baseline="-25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4" name="Google Shape;564;p7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flipH="1">
            <a:off x="8842326" y="1438512"/>
            <a:ext cx="974600" cy="1297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0"/>
          <p:cNvSpPr txBox="1"/>
          <p:nvPr/>
        </p:nvSpPr>
        <p:spPr>
          <a:xfrm>
            <a:off x="8585625" y="2744438"/>
            <a:ext cx="148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i="1" baseline="-25000">
                <a:latin typeface="Montserrat"/>
                <a:ea typeface="Montserrat"/>
                <a:cs typeface="Montserrat"/>
                <a:sym typeface="Montserrat"/>
              </a:rPr>
              <a:t>MySQL</a:t>
            </a:r>
            <a:endParaRPr i="1" baseline="-25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6" name="Google Shape;566;p70"/>
          <p:cNvSpPr/>
          <p:nvPr/>
        </p:nvSpPr>
        <p:spPr>
          <a:xfrm>
            <a:off x="5394734" y="3653076"/>
            <a:ext cx="1371600" cy="1371600"/>
          </a:xfrm>
          <a:prstGeom prst="flowChartDecision">
            <a:avLst/>
          </a:prstGeom>
          <a:solidFill>
            <a:srgbClr val="999999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567" name="Google Shape;567;p70"/>
          <p:cNvSpPr txBox="1"/>
          <p:nvPr/>
        </p:nvSpPr>
        <p:spPr>
          <a:xfrm>
            <a:off x="5312284" y="5024688"/>
            <a:ext cx="148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 i="1">
                <a:latin typeface="Montserrat"/>
                <a:ea typeface="Montserrat"/>
                <a:cs typeface="Montserrat"/>
                <a:sym typeface="Montserrat"/>
              </a:rPr>
              <a:t>Raw data</a:t>
            </a:r>
            <a:endParaRPr i="1" baseline="-25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68" name="Google Shape;568;p70"/>
          <p:cNvCxnSpPr>
            <a:stCxn id="565" idx="2"/>
            <a:endCxn id="566" idx="0"/>
          </p:cNvCxnSpPr>
          <p:nvPr/>
        </p:nvCxnSpPr>
        <p:spPr>
          <a:xfrm rot="5400000">
            <a:off x="7446075" y="1769588"/>
            <a:ext cx="518100" cy="3249000"/>
          </a:xfrm>
          <a:prstGeom prst="bentConnector3">
            <a:avLst>
              <a:gd name="adj1" fmla="val 49994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69" name="Google Shape;569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2561" y="3734799"/>
            <a:ext cx="1314175" cy="1208188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70"/>
          <p:cNvSpPr txBox="1"/>
          <p:nvPr/>
        </p:nvSpPr>
        <p:spPr>
          <a:xfrm>
            <a:off x="2009625" y="5024688"/>
            <a:ext cx="18219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 i="1">
                <a:latin typeface="Montserrat"/>
                <a:ea typeface="Montserrat"/>
                <a:cs typeface="Montserrat"/>
                <a:sym typeface="Montserrat"/>
              </a:rPr>
              <a:t>Dashboard</a:t>
            </a:r>
            <a:endParaRPr i="1" baseline="-25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1" name="Google Shape;571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4025" y="4481713"/>
            <a:ext cx="252698" cy="2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25528" y="3734790"/>
            <a:ext cx="1208200" cy="12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0"/>
          <p:cNvSpPr txBox="1"/>
          <p:nvPr/>
        </p:nvSpPr>
        <p:spPr>
          <a:xfrm>
            <a:off x="8585634" y="5037138"/>
            <a:ext cx="148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Excel</a:t>
            </a:r>
            <a:endParaRPr baseline="-25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74" name="Google Shape;574;p70"/>
          <p:cNvCxnSpPr>
            <a:endCxn id="562" idx="2"/>
          </p:cNvCxnSpPr>
          <p:nvPr/>
        </p:nvCxnSpPr>
        <p:spPr>
          <a:xfrm>
            <a:off x="3366947" y="2086750"/>
            <a:ext cx="20565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5" name="Google Shape;575;p70"/>
          <p:cNvCxnSpPr>
            <a:stCxn id="562" idx="0"/>
            <a:endCxn id="564" idx="3"/>
          </p:cNvCxnSpPr>
          <p:nvPr/>
        </p:nvCxnSpPr>
        <p:spPr>
          <a:xfrm>
            <a:off x="6737622" y="2087350"/>
            <a:ext cx="2104800" cy="600"/>
          </a:xfrm>
          <a:prstGeom prst="bentConnector3">
            <a:avLst>
              <a:gd name="adj1" fmla="val 49998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6" name="Google Shape;576;p70"/>
          <p:cNvCxnSpPr>
            <a:stCxn id="566" idx="1"/>
            <a:endCxn id="569" idx="3"/>
          </p:cNvCxnSpPr>
          <p:nvPr/>
        </p:nvCxnSpPr>
        <p:spPr>
          <a:xfrm flipH="1">
            <a:off x="3536834" y="4338876"/>
            <a:ext cx="1857900" cy="6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7" name="Google Shape;577;p70"/>
          <p:cNvSpPr txBox="1"/>
          <p:nvPr/>
        </p:nvSpPr>
        <p:spPr>
          <a:xfrm>
            <a:off x="3721734" y="3948888"/>
            <a:ext cx="148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i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Gateway</a:t>
            </a:r>
            <a:endParaRPr i="1" baseline="-250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78" name="Google Shape;578;p70"/>
          <p:cNvCxnSpPr>
            <a:stCxn id="566" idx="3"/>
            <a:endCxn id="572" idx="1"/>
          </p:cNvCxnSpPr>
          <p:nvPr/>
        </p:nvCxnSpPr>
        <p:spPr>
          <a:xfrm>
            <a:off x="6766334" y="4338876"/>
            <a:ext cx="1959300" cy="600"/>
          </a:xfrm>
          <a:prstGeom prst="bentConnector3">
            <a:avLst>
              <a:gd name="adj1" fmla="val 49997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9" name="Google Shape;579;p70"/>
          <p:cNvSpPr txBox="1"/>
          <p:nvPr/>
        </p:nvSpPr>
        <p:spPr>
          <a:xfrm>
            <a:off x="6912634" y="3984138"/>
            <a:ext cx="148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API</a:t>
            </a:r>
            <a:endParaRPr baseline="-250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1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Cubos de dados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85" name="Google Shape;585;p71"/>
          <p:cNvGrpSpPr/>
          <p:nvPr/>
        </p:nvGrpSpPr>
        <p:grpSpPr>
          <a:xfrm>
            <a:off x="303424" y="1675518"/>
            <a:ext cx="11388051" cy="4134620"/>
            <a:chOff x="433270" y="1178359"/>
            <a:chExt cx="7473455" cy="2428701"/>
          </a:xfrm>
        </p:grpSpPr>
        <p:pic>
          <p:nvPicPr>
            <p:cNvPr id="586" name="Google Shape;586;p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3270" y="1374498"/>
              <a:ext cx="3909110" cy="1839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63600" y="1178359"/>
              <a:ext cx="3443125" cy="24287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8" name="Google Shape;588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34683" y="1980312"/>
            <a:ext cx="1356792" cy="60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1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 flipH="1">
            <a:off x="4809100" y="4594725"/>
            <a:ext cx="944625" cy="125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2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Cubos de dados / </a:t>
            </a:r>
            <a:r>
              <a:rPr lang="pt-PT" sz="3700" i="1">
                <a:latin typeface="Montserrat"/>
                <a:ea typeface="Montserrat"/>
                <a:cs typeface="Montserrat"/>
                <a:sym typeface="Montserrat"/>
              </a:rPr>
              <a:t>Raw data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5" name="Google Shape;59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388" y="1756660"/>
            <a:ext cx="6632507" cy="347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441" y="2061934"/>
            <a:ext cx="3250021" cy="3240233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72"/>
          <p:cNvSpPr/>
          <p:nvPr/>
        </p:nvSpPr>
        <p:spPr>
          <a:xfrm>
            <a:off x="3879311" y="3364549"/>
            <a:ext cx="1124700" cy="5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3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 i="1">
                <a:latin typeface="Montserrat"/>
                <a:ea typeface="Montserrat"/>
                <a:cs typeface="Montserrat"/>
                <a:sym typeface="Montserrat"/>
              </a:rPr>
              <a:t>Dashboards</a:t>
            </a:r>
            <a:endParaRPr sz="37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3" name="Google Shape;60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1549" y="2110085"/>
            <a:ext cx="4295900" cy="244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3517" y="2109095"/>
            <a:ext cx="4295912" cy="2445937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73"/>
          <p:cNvSpPr txBox="1"/>
          <p:nvPr/>
        </p:nvSpPr>
        <p:spPr>
          <a:xfrm>
            <a:off x="8697554" y="4001477"/>
            <a:ext cx="329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Montserrat"/>
                <a:ea typeface="Montserrat"/>
                <a:cs typeface="Montserrat"/>
                <a:sym typeface="Montserrat"/>
              </a:rPr>
              <a:t>24 instituições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Montserrat"/>
                <a:ea typeface="Montserrat"/>
                <a:cs typeface="Montserrat"/>
                <a:sym typeface="Montserrat"/>
              </a:rPr>
              <a:t>25 </a:t>
            </a:r>
            <a:r>
              <a:rPr lang="pt-PT" i="1">
                <a:latin typeface="Montserrat"/>
                <a:ea typeface="Montserrat"/>
                <a:cs typeface="Montserrat"/>
                <a:sym typeface="Montserrat"/>
              </a:rPr>
              <a:t>dashboards</a:t>
            </a:r>
            <a:endParaRPr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6" name="Google Shape;606;p73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599448" y="2456325"/>
            <a:ext cx="1623475" cy="162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6"/>
          <p:cNvSpPr txBox="1"/>
          <p:nvPr/>
        </p:nvSpPr>
        <p:spPr>
          <a:xfrm>
            <a:off x="215554" y="355650"/>
            <a:ext cx="866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56"/>
          <p:cNvSpPr txBox="1"/>
          <p:nvPr/>
        </p:nvSpPr>
        <p:spPr>
          <a:xfrm>
            <a:off x="229200" y="1152475"/>
            <a:ext cx="5571000" cy="4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Parte I</a:t>
            </a:r>
            <a:endParaRPr sz="2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Sessão de Abertura: o ano em análise</a:t>
            </a:r>
            <a:endParaRPr sz="20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Sessão Pilares </a:t>
            </a: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ORGs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Financiamento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Ponto de Situação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Destaques (Demonstração)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56"/>
          <p:cNvSpPr txBox="1"/>
          <p:nvPr/>
        </p:nvSpPr>
        <p:spPr>
          <a:xfrm>
            <a:off x="6099975" y="1296075"/>
            <a:ext cx="5863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Parte II</a:t>
            </a:r>
            <a:endParaRPr sz="2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VITAE (eixo Instituições):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Serviço de Indicadores Institucionais(SII)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SII - uma perspectiva institucional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VITAE (eixo Integrações):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GT “Integração CRIS:CV” - Ponto de Situação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Integração CRIS:CV na perspetiva das instituições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Plano Estratégico </a:t>
            </a:r>
            <a:r>
              <a:rPr lang="pt-PT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4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 i="1">
                <a:latin typeface="Montserrat"/>
                <a:ea typeface="Montserrat"/>
                <a:cs typeface="Montserrat"/>
                <a:sym typeface="Montserrat"/>
              </a:rPr>
              <a:t>Dashboards</a:t>
            </a:r>
            <a:endParaRPr sz="37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2" name="Google Shape;61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450" y="1069975"/>
            <a:ext cx="9214351" cy="515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5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Pressupostos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8" name="Google Shape;618;p75"/>
          <p:cNvSpPr/>
          <p:nvPr/>
        </p:nvSpPr>
        <p:spPr>
          <a:xfrm>
            <a:off x="5052831" y="961478"/>
            <a:ext cx="1653569" cy="1687996"/>
          </a:xfrm>
          <a:prstGeom prst="flowChartDecision">
            <a:avLst/>
          </a:prstGeom>
          <a:solidFill>
            <a:srgbClr val="999999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19" name="Google Shape;619;p75"/>
          <p:cNvSpPr txBox="1"/>
          <p:nvPr/>
        </p:nvSpPr>
        <p:spPr>
          <a:xfrm>
            <a:off x="4953431" y="2649488"/>
            <a:ext cx="17940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 i="1">
                <a:latin typeface="Montserrat"/>
                <a:ea typeface="Montserrat"/>
                <a:cs typeface="Montserrat"/>
                <a:sym typeface="Montserrat"/>
              </a:rPr>
              <a:t>Raw data</a:t>
            </a:r>
            <a:endParaRPr i="1" baseline="-25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0" name="Google Shape;62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532" y="1062053"/>
            <a:ext cx="1584339" cy="148688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75"/>
          <p:cNvSpPr txBox="1"/>
          <p:nvPr/>
        </p:nvSpPr>
        <p:spPr>
          <a:xfrm>
            <a:off x="971821" y="2649488"/>
            <a:ext cx="21963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 i="1">
                <a:latin typeface="Montserrat"/>
                <a:ea typeface="Montserrat"/>
                <a:cs typeface="Montserrat"/>
                <a:sym typeface="Montserrat"/>
              </a:rPr>
              <a:t>Dashboard</a:t>
            </a:r>
            <a:endParaRPr i="1" baseline="-25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2" name="Google Shape;62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8208" y="1981261"/>
            <a:ext cx="304646" cy="30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68359" y="1062041"/>
            <a:ext cx="1456580" cy="148690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75"/>
          <p:cNvSpPr txBox="1"/>
          <p:nvPr/>
        </p:nvSpPr>
        <p:spPr>
          <a:xfrm>
            <a:off x="8899706" y="2664810"/>
            <a:ext cx="17940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Excel</a:t>
            </a:r>
            <a:endParaRPr baseline="-25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25" name="Google Shape;625;p75"/>
          <p:cNvCxnSpPr>
            <a:stCxn id="618" idx="1"/>
            <a:endCxn id="620" idx="3"/>
          </p:cNvCxnSpPr>
          <p:nvPr/>
        </p:nvCxnSpPr>
        <p:spPr>
          <a:xfrm flipH="1">
            <a:off x="2812731" y="1805476"/>
            <a:ext cx="2240100" cy="600"/>
          </a:xfrm>
          <a:prstGeom prst="bentConnector3">
            <a:avLst>
              <a:gd name="adj1" fmla="val 50003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6" name="Google Shape;626;p75"/>
          <p:cNvSpPr txBox="1"/>
          <p:nvPr/>
        </p:nvSpPr>
        <p:spPr>
          <a:xfrm>
            <a:off x="3035901" y="1325526"/>
            <a:ext cx="17940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i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Gateway</a:t>
            </a:r>
            <a:endParaRPr i="1" baseline="-250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27" name="Google Shape;627;p75"/>
          <p:cNvCxnSpPr>
            <a:stCxn id="618" idx="3"/>
            <a:endCxn id="623" idx="1"/>
          </p:cNvCxnSpPr>
          <p:nvPr/>
        </p:nvCxnSpPr>
        <p:spPr>
          <a:xfrm>
            <a:off x="6706400" y="1805476"/>
            <a:ext cx="2361900" cy="600"/>
          </a:xfrm>
          <a:prstGeom prst="bentConnector3">
            <a:avLst>
              <a:gd name="adj1" fmla="val 49997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8" name="Google Shape;628;p75"/>
          <p:cNvSpPr txBox="1"/>
          <p:nvPr/>
        </p:nvSpPr>
        <p:spPr>
          <a:xfrm>
            <a:off x="6882776" y="1368907"/>
            <a:ext cx="17940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API</a:t>
            </a:r>
            <a:endParaRPr baseline="-250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9" name="Google Shape;629;p75"/>
          <p:cNvSpPr/>
          <p:nvPr/>
        </p:nvSpPr>
        <p:spPr>
          <a:xfrm>
            <a:off x="731700" y="3446597"/>
            <a:ext cx="4880100" cy="4806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Dados </a:t>
            </a:r>
            <a:r>
              <a:rPr lang="pt-PT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públicos</a:t>
            </a:r>
            <a:r>
              <a:rPr lang="pt-PT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de currículos </a:t>
            </a:r>
            <a:r>
              <a:rPr lang="pt-PT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publicados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0" name="Google Shape;630;p75"/>
          <p:cNvSpPr/>
          <p:nvPr/>
        </p:nvSpPr>
        <p:spPr>
          <a:xfrm>
            <a:off x="731700" y="4103040"/>
            <a:ext cx="4880100" cy="4806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Instituição</a:t>
            </a:r>
            <a:r>
              <a:rPr lang="pt-PT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(atual) registada nos </a:t>
            </a:r>
            <a:r>
              <a:rPr lang="pt-PT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currículos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1" name="Google Shape;631;p75"/>
          <p:cNvSpPr/>
          <p:nvPr/>
        </p:nvSpPr>
        <p:spPr>
          <a:xfrm>
            <a:off x="731700" y="4759483"/>
            <a:ext cx="4880100" cy="4806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Instituição</a:t>
            </a:r>
            <a:r>
              <a:rPr lang="pt-PT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subscreve o </a:t>
            </a:r>
            <a:r>
              <a:rPr lang="pt-PT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serviço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2" name="Google Shape;632;p75"/>
          <p:cNvSpPr/>
          <p:nvPr/>
        </p:nvSpPr>
        <p:spPr>
          <a:xfrm>
            <a:off x="731700" y="5415925"/>
            <a:ext cx="4880100" cy="4806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Hierarquizado</a:t>
            </a:r>
            <a:endParaRPr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3" name="Google Shape;633;p75"/>
          <p:cNvSpPr/>
          <p:nvPr/>
        </p:nvSpPr>
        <p:spPr>
          <a:xfrm>
            <a:off x="6580195" y="3446597"/>
            <a:ext cx="4880100" cy="480600"/>
          </a:xfrm>
          <a:prstGeom prst="rect">
            <a:avLst/>
          </a:prstGeom>
          <a:noFill/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Atualizados </a:t>
            </a:r>
            <a:r>
              <a:rPr lang="pt-PT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mensalmente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4" name="Google Shape;634;p75"/>
          <p:cNvSpPr/>
          <p:nvPr/>
        </p:nvSpPr>
        <p:spPr>
          <a:xfrm>
            <a:off x="6580195" y="4103040"/>
            <a:ext cx="4880100" cy="480600"/>
          </a:xfrm>
          <a:prstGeom prst="rect">
            <a:avLst/>
          </a:prstGeom>
          <a:noFill/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Acesso restrito</a:t>
            </a:r>
            <a:r>
              <a:rPr lang="pt-PT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mediante autenticação CIÊNCIA ID</a:t>
            </a:r>
            <a:endParaRPr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5" name="Google Shape;635;p75"/>
          <p:cNvSpPr/>
          <p:nvPr/>
        </p:nvSpPr>
        <p:spPr>
          <a:xfrm>
            <a:off x="6580195" y="4759483"/>
            <a:ext cx="4880100" cy="11370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Riqueza do SII depende da completude dos currículos e cumprimento dos pressupostos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6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1" name="Google Shape;641;p76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900875" y="1826008"/>
            <a:ext cx="3084975" cy="3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76"/>
          <p:cNvPicPr preferRelativeResize="0"/>
          <p:nvPr/>
        </p:nvPicPr>
        <p:blipFill>
          <a:blip r:embed="rId4">
            <a:alphaModFix amt="58999"/>
          </a:blip>
          <a:stretch>
            <a:fillRect/>
          </a:stretch>
        </p:blipFill>
        <p:spPr>
          <a:xfrm>
            <a:off x="4671875" y="1826008"/>
            <a:ext cx="3084975" cy="3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76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8442875" y="1826020"/>
            <a:ext cx="3084975" cy="32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6"/>
          <p:cNvSpPr txBox="1"/>
          <p:nvPr/>
        </p:nvSpPr>
        <p:spPr>
          <a:xfrm>
            <a:off x="7327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Visão geral</a:t>
            </a:r>
            <a:endParaRPr sz="4000" b="0" i="0" u="none" strike="noStrike" cap="none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5" name="Google Shape;645;p76"/>
          <p:cNvSpPr txBox="1"/>
          <p:nvPr/>
        </p:nvSpPr>
        <p:spPr>
          <a:xfrm>
            <a:off x="44248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Cronograma</a:t>
            </a:r>
            <a:endParaRPr sz="4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6" name="Google Shape;646;p76"/>
          <p:cNvSpPr txBox="1"/>
          <p:nvPr/>
        </p:nvSpPr>
        <p:spPr>
          <a:xfrm>
            <a:off x="82348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Piloto</a:t>
            </a:r>
            <a:endParaRPr sz="4000" b="0" u="none" strike="noStrike" cap="none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7" name="Google Shape;647;p76"/>
          <p:cNvPicPr preferRelativeResize="0"/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754982" y="2740619"/>
            <a:ext cx="1376750" cy="13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76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829509" y="2254947"/>
            <a:ext cx="2882775" cy="23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6"/>
          <p:cNvPicPr preferRelativeResize="0"/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9410050" y="2623400"/>
            <a:ext cx="1376750" cy="13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7"/>
          <p:cNvSpPr/>
          <p:nvPr/>
        </p:nvSpPr>
        <p:spPr>
          <a:xfrm>
            <a:off x="2286211" y="5532577"/>
            <a:ext cx="177900" cy="1325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5" name="Google Shape;655;p77"/>
          <p:cNvCxnSpPr/>
          <p:nvPr/>
        </p:nvCxnSpPr>
        <p:spPr>
          <a:xfrm rot="10800000">
            <a:off x="2021900" y="5526610"/>
            <a:ext cx="706500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656" name="Google Shape;656;p77"/>
          <p:cNvSpPr/>
          <p:nvPr/>
        </p:nvSpPr>
        <p:spPr>
          <a:xfrm>
            <a:off x="2286275" y="2580352"/>
            <a:ext cx="177900" cy="2956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7" name="Google Shape;657;p77"/>
          <p:cNvCxnSpPr/>
          <p:nvPr/>
        </p:nvCxnSpPr>
        <p:spPr>
          <a:xfrm rot="10800000">
            <a:off x="2021513" y="2580245"/>
            <a:ext cx="706500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658" name="Google Shape;658;p77"/>
          <p:cNvSpPr txBox="1"/>
          <p:nvPr/>
        </p:nvSpPr>
        <p:spPr>
          <a:xfrm>
            <a:off x="1163035" y="5105233"/>
            <a:ext cx="8592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2019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9" name="Google Shape;659;p77"/>
          <p:cNvSpPr txBox="1"/>
          <p:nvPr/>
        </p:nvSpPr>
        <p:spPr>
          <a:xfrm>
            <a:off x="2893433" y="5143533"/>
            <a:ext cx="4880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Levantamento de indicadores</a:t>
            </a:r>
            <a:endParaRPr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0" name="Google Shape;660;p77"/>
          <p:cNvSpPr txBox="1"/>
          <p:nvPr/>
        </p:nvSpPr>
        <p:spPr>
          <a:xfrm>
            <a:off x="2893500" y="5501875"/>
            <a:ext cx="56067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Inquérito às instituições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22 participantes</a:t>
            </a:r>
            <a:endParaRPr sz="10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61" name="Google Shape;661;p77"/>
          <p:cNvCxnSpPr/>
          <p:nvPr/>
        </p:nvCxnSpPr>
        <p:spPr>
          <a:xfrm rot="10800000">
            <a:off x="2022062" y="5340372"/>
            <a:ext cx="706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2" name="Google Shape;662;p77"/>
          <p:cNvSpPr/>
          <p:nvPr/>
        </p:nvSpPr>
        <p:spPr>
          <a:xfrm>
            <a:off x="2285825" y="1760750"/>
            <a:ext cx="177900" cy="8196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77"/>
          <p:cNvSpPr txBox="1"/>
          <p:nvPr/>
        </p:nvSpPr>
        <p:spPr>
          <a:xfrm>
            <a:off x="2893508" y="2262833"/>
            <a:ext cx="4880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Disponibilização</a:t>
            </a:r>
            <a:endParaRPr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4" name="Google Shape;664;p77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Cronograma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5" name="Google Shape;665;p77"/>
          <p:cNvSpPr txBox="1"/>
          <p:nvPr/>
        </p:nvSpPr>
        <p:spPr>
          <a:xfrm>
            <a:off x="1163035" y="4038433"/>
            <a:ext cx="8592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6" name="Google Shape;666;p77"/>
          <p:cNvSpPr txBox="1"/>
          <p:nvPr/>
        </p:nvSpPr>
        <p:spPr>
          <a:xfrm>
            <a:off x="2893433" y="4076733"/>
            <a:ext cx="4880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Arquitetura e desenho</a:t>
            </a:r>
            <a:endParaRPr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7" name="Google Shape;667;p77"/>
          <p:cNvSpPr txBox="1"/>
          <p:nvPr/>
        </p:nvSpPr>
        <p:spPr>
          <a:xfrm>
            <a:off x="2893500" y="4435075"/>
            <a:ext cx="56067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4 </a:t>
            </a:r>
            <a:r>
              <a:rPr lang="pt-PT" i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dashboards</a:t>
            </a:r>
            <a:endParaRPr i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28 indicadores</a:t>
            </a:r>
            <a:endParaRPr sz="10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68" name="Google Shape;668;p77"/>
          <p:cNvCxnSpPr/>
          <p:nvPr/>
        </p:nvCxnSpPr>
        <p:spPr>
          <a:xfrm rot="10800000">
            <a:off x="2022062" y="4273572"/>
            <a:ext cx="706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9" name="Google Shape;669;p77"/>
          <p:cNvSpPr txBox="1"/>
          <p:nvPr/>
        </p:nvSpPr>
        <p:spPr>
          <a:xfrm>
            <a:off x="1163035" y="2895433"/>
            <a:ext cx="8592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2021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0" name="Google Shape;670;p77"/>
          <p:cNvSpPr txBox="1"/>
          <p:nvPr/>
        </p:nvSpPr>
        <p:spPr>
          <a:xfrm>
            <a:off x="2893433" y="2933733"/>
            <a:ext cx="4880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Piloto | </a:t>
            </a:r>
            <a:r>
              <a:rPr lang="pt-PT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Fases I e II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Google Shape;671;p77"/>
          <p:cNvSpPr txBox="1"/>
          <p:nvPr/>
        </p:nvSpPr>
        <p:spPr>
          <a:xfrm>
            <a:off x="2893500" y="3292075"/>
            <a:ext cx="56067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Recolha de </a:t>
            </a:r>
            <a:r>
              <a:rPr lang="pt-PT" i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r>
              <a:rPr lang="pt-PT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: documentação e indicadores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24 / 7 participantes</a:t>
            </a:r>
            <a:endParaRPr sz="10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72" name="Google Shape;672;p77"/>
          <p:cNvCxnSpPr/>
          <p:nvPr/>
        </p:nvCxnSpPr>
        <p:spPr>
          <a:xfrm rot="10800000">
            <a:off x="2022062" y="3130572"/>
            <a:ext cx="706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8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8" name="Google Shape;678;p78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900875" y="1826008"/>
            <a:ext cx="3084975" cy="3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8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4671875" y="1826008"/>
            <a:ext cx="3084975" cy="3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8"/>
          <p:cNvPicPr preferRelativeResize="0"/>
          <p:nvPr/>
        </p:nvPicPr>
        <p:blipFill>
          <a:blip r:embed="rId4">
            <a:alphaModFix amt="58999"/>
          </a:blip>
          <a:stretch>
            <a:fillRect/>
          </a:stretch>
        </p:blipFill>
        <p:spPr>
          <a:xfrm>
            <a:off x="8442875" y="1826020"/>
            <a:ext cx="3084975" cy="32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78"/>
          <p:cNvSpPr txBox="1"/>
          <p:nvPr/>
        </p:nvSpPr>
        <p:spPr>
          <a:xfrm>
            <a:off x="7327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Visão geral</a:t>
            </a:r>
            <a:endParaRPr sz="4000" b="0" i="0" u="none" strike="noStrike" cap="none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2" name="Google Shape;682;p78"/>
          <p:cNvSpPr txBox="1"/>
          <p:nvPr/>
        </p:nvSpPr>
        <p:spPr>
          <a:xfrm>
            <a:off x="44248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Cronograma</a:t>
            </a:r>
            <a:endParaRPr sz="4000" b="0" i="0" u="none" strike="noStrike" cap="none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3" name="Google Shape;683;p78"/>
          <p:cNvSpPr txBox="1"/>
          <p:nvPr/>
        </p:nvSpPr>
        <p:spPr>
          <a:xfrm>
            <a:off x="82348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Piloto</a:t>
            </a:r>
            <a:endParaRPr sz="4000"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4" name="Google Shape;684;p78"/>
          <p:cNvPicPr preferRelativeResize="0"/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754982" y="2740619"/>
            <a:ext cx="1376750" cy="13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78"/>
          <p:cNvPicPr preferRelativeResize="0"/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4829509" y="2254947"/>
            <a:ext cx="2882775" cy="23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8"/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9410050" y="2623400"/>
            <a:ext cx="1376750" cy="13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9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Fase I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2" name="Google Shape;6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8040" y="3916187"/>
            <a:ext cx="4556810" cy="23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50" y="3916187"/>
            <a:ext cx="4556810" cy="229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8040" y="1216522"/>
            <a:ext cx="4556810" cy="235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650" y="1216522"/>
            <a:ext cx="4556810" cy="2358579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79"/>
          <p:cNvSpPr txBox="1"/>
          <p:nvPr/>
        </p:nvSpPr>
        <p:spPr>
          <a:xfrm rot="-5400000">
            <a:off x="-760600" y="2131850"/>
            <a:ext cx="2390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MACRO 1</a:t>
            </a:r>
            <a:endParaRPr sz="2000" b="1" u="none" strike="noStrike" cap="none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7" name="Google Shape;697;p79"/>
          <p:cNvSpPr txBox="1"/>
          <p:nvPr/>
        </p:nvSpPr>
        <p:spPr>
          <a:xfrm rot="-5400000">
            <a:off x="4742800" y="2131850"/>
            <a:ext cx="2390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MACRO 2</a:t>
            </a:r>
            <a:endParaRPr sz="2000" b="1" u="none" strike="noStrike" cap="none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8" name="Google Shape;698;p79"/>
          <p:cNvSpPr txBox="1"/>
          <p:nvPr/>
        </p:nvSpPr>
        <p:spPr>
          <a:xfrm rot="-5400000">
            <a:off x="-760600" y="4921925"/>
            <a:ext cx="2390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MACRO 3</a:t>
            </a:r>
            <a:endParaRPr sz="2000" b="1" u="none" strike="noStrike" cap="none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9" name="Google Shape;699;p79"/>
          <p:cNvSpPr txBox="1"/>
          <p:nvPr/>
        </p:nvSpPr>
        <p:spPr>
          <a:xfrm rot="-5400000">
            <a:off x="4742800" y="4786088"/>
            <a:ext cx="2390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MACRO 4</a:t>
            </a:r>
            <a:endParaRPr sz="2000" b="1" u="none" strike="noStrike" cap="none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0" name="Google Shape;700;p79"/>
          <p:cNvSpPr txBox="1"/>
          <p:nvPr/>
        </p:nvSpPr>
        <p:spPr>
          <a:xfrm>
            <a:off x="714650" y="776425"/>
            <a:ext cx="45567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Caracterização da população e formação avançada de recursos humanos</a:t>
            </a:r>
            <a:endParaRPr sz="1200"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1" name="Google Shape;701;p79"/>
          <p:cNvSpPr txBox="1"/>
          <p:nvPr/>
        </p:nvSpPr>
        <p:spPr>
          <a:xfrm>
            <a:off x="6218100" y="776425"/>
            <a:ext cx="45567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Carreiras e financiamento</a:t>
            </a:r>
            <a:endParaRPr sz="1200"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2" name="Google Shape;702;p79"/>
          <p:cNvSpPr txBox="1"/>
          <p:nvPr/>
        </p:nvSpPr>
        <p:spPr>
          <a:xfrm>
            <a:off x="714700" y="3565175"/>
            <a:ext cx="45567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Produção científica</a:t>
            </a:r>
            <a:endParaRPr sz="1200"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3" name="Google Shape;703;p79"/>
          <p:cNvSpPr txBox="1"/>
          <p:nvPr/>
        </p:nvSpPr>
        <p:spPr>
          <a:xfrm>
            <a:off x="6218100" y="3565175"/>
            <a:ext cx="45567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Atividades de disseminação e promoção</a:t>
            </a:r>
            <a:endParaRPr sz="1200"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0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Fase I </a:t>
            </a:r>
            <a:r>
              <a:rPr lang="pt-PT" sz="3700" i="1"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sz="37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9" name="Google Shape;709;p80"/>
          <p:cNvSpPr/>
          <p:nvPr/>
        </p:nvSpPr>
        <p:spPr>
          <a:xfrm>
            <a:off x="1713375" y="2137200"/>
            <a:ext cx="1893600" cy="24708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80"/>
          <p:cNvSpPr txBox="1"/>
          <p:nvPr/>
        </p:nvSpPr>
        <p:spPr>
          <a:xfrm rot="-5400000">
            <a:off x="679900" y="3088225"/>
            <a:ext cx="24438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Relevante</a:t>
            </a:r>
            <a:endParaRPr sz="2000" b="1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1" name="Google Shape;711;p80"/>
          <p:cNvSpPr txBox="1"/>
          <p:nvPr/>
        </p:nvSpPr>
        <p:spPr>
          <a:xfrm>
            <a:off x="2065075" y="2137200"/>
            <a:ext cx="15420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Importância</a:t>
            </a:r>
            <a:endParaRPr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p80"/>
          <p:cNvSpPr/>
          <p:nvPr/>
        </p:nvSpPr>
        <p:spPr>
          <a:xfrm>
            <a:off x="4084125" y="2137200"/>
            <a:ext cx="1893600" cy="24708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80"/>
          <p:cNvSpPr txBox="1"/>
          <p:nvPr/>
        </p:nvSpPr>
        <p:spPr>
          <a:xfrm rot="-5400000">
            <a:off x="3050650" y="3088225"/>
            <a:ext cx="24438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Exacta</a:t>
            </a:r>
            <a:endParaRPr sz="2000" b="1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4" name="Google Shape;714;p80"/>
          <p:cNvSpPr txBox="1"/>
          <p:nvPr/>
        </p:nvSpPr>
        <p:spPr>
          <a:xfrm>
            <a:off x="4435825" y="2137200"/>
            <a:ext cx="15420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Corresponde à população</a:t>
            </a:r>
            <a:endParaRPr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5" name="Google Shape;715;p80"/>
          <p:cNvSpPr/>
          <p:nvPr/>
        </p:nvSpPr>
        <p:spPr>
          <a:xfrm>
            <a:off x="6454875" y="2132725"/>
            <a:ext cx="1893600" cy="24708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80"/>
          <p:cNvSpPr txBox="1"/>
          <p:nvPr/>
        </p:nvSpPr>
        <p:spPr>
          <a:xfrm rot="-5400000">
            <a:off x="5421400" y="3083750"/>
            <a:ext cx="24438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Intuitiva</a:t>
            </a:r>
            <a:endParaRPr sz="2000" b="1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7" name="Google Shape;717;p80"/>
          <p:cNvSpPr txBox="1"/>
          <p:nvPr/>
        </p:nvSpPr>
        <p:spPr>
          <a:xfrm>
            <a:off x="6806575" y="2132725"/>
            <a:ext cx="15420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Informação clara</a:t>
            </a:r>
            <a:endParaRPr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8" name="Google Shape;718;p80"/>
          <p:cNvSpPr/>
          <p:nvPr/>
        </p:nvSpPr>
        <p:spPr>
          <a:xfrm>
            <a:off x="8917000" y="2128250"/>
            <a:ext cx="1893600" cy="24708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80"/>
          <p:cNvSpPr txBox="1"/>
          <p:nvPr/>
        </p:nvSpPr>
        <p:spPr>
          <a:xfrm rot="-5400000">
            <a:off x="7883525" y="3079275"/>
            <a:ext cx="24438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Gráfica</a:t>
            </a:r>
            <a:endParaRPr sz="2000" b="1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0" name="Google Shape;720;p80"/>
          <p:cNvSpPr txBox="1"/>
          <p:nvPr/>
        </p:nvSpPr>
        <p:spPr>
          <a:xfrm>
            <a:off x="9268700" y="2128250"/>
            <a:ext cx="16158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Representação adequada</a:t>
            </a:r>
            <a:endParaRPr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1" name="Google Shape;721;p80"/>
          <p:cNvSpPr/>
          <p:nvPr/>
        </p:nvSpPr>
        <p:spPr>
          <a:xfrm>
            <a:off x="1713375" y="4824500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0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22" name="Google Shape;722;p80"/>
          <p:cNvSpPr/>
          <p:nvPr/>
        </p:nvSpPr>
        <p:spPr>
          <a:xfrm>
            <a:off x="3388820" y="4824500"/>
            <a:ext cx="720000" cy="7200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1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23" name="Google Shape;723;p80"/>
          <p:cNvSpPr/>
          <p:nvPr/>
        </p:nvSpPr>
        <p:spPr>
          <a:xfrm>
            <a:off x="5064265" y="4824500"/>
            <a:ext cx="720000" cy="7200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2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24" name="Google Shape;724;p80"/>
          <p:cNvSpPr/>
          <p:nvPr/>
        </p:nvSpPr>
        <p:spPr>
          <a:xfrm>
            <a:off x="6739710" y="4824500"/>
            <a:ext cx="720000" cy="720000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3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25" name="Google Shape;725;p80"/>
          <p:cNvSpPr/>
          <p:nvPr/>
        </p:nvSpPr>
        <p:spPr>
          <a:xfrm>
            <a:off x="8415155" y="4824500"/>
            <a:ext cx="720000" cy="720000"/>
          </a:xfrm>
          <a:prstGeom prst="ellipse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4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26" name="Google Shape;726;p80"/>
          <p:cNvSpPr/>
          <p:nvPr/>
        </p:nvSpPr>
        <p:spPr>
          <a:xfrm>
            <a:off x="10090600" y="4824500"/>
            <a:ext cx="720000" cy="7200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5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27" name="Google Shape;727;p80"/>
          <p:cNvSpPr txBox="1"/>
          <p:nvPr/>
        </p:nvSpPr>
        <p:spPr>
          <a:xfrm>
            <a:off x="1432725" y="5544500"/>
            <a:ext cx="128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Montserrat"/>
                <a:ea typeface="Montserrat"/>
                <a:cs typeface="Montserrat"/>
                <a:sym typeface="Montserrat"/>
              </a:rPr>
              <a:t>Nada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8" name="Google Shape;728;p80"/>
          <p:cNvSpPr txBox="1"/>
          <p:nvPr/>
        </p:nvSpPr>
        <p:spPr>
          <a:xfrm>
            <a:off x="9809950" y="5544500"/>
            <a:ext cx="128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Montserrat"/>
                <a:ea typeface="Montserrat"/>
                <a:cs typeface="Montserrat"/>
                <a:sym typeface="Montserrat"/>
              </a:rPr>
              <a:t>Muito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1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Fase I </a:t>
            </a:r>
            <a:r>
              <a:rPr lang="pt-PT" sz="3700" i="1"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sz="37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4" name="Google Shape;73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750" y="1111250"/>
            <a:ext cx="4184249" cy="48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925" y="1655528"/>
            <a:ext cx="5005774" cy="375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2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preparação Fase II</a:t>
            </a:r>
            <a:endParaRPr sz="37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1" name="Google Shape;74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8040" y="3916187"/>
            <a:ext cx="4556810" cy="23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50" y="3916187"/>
            <a:ext cx="4556810" cy="229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8040" y="1216522"/>
            <a:ext cx="4556810" cy="235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650" y="1216522"/>
            <a:ext cx="4556810" cy="2358579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82"/>
          <p:cNvSpPr txBox="1"/>
          <p:nvPr/>
        </p:nvSpPr>
        <p:spPr>
          <a:xfrm rot="-5400000">
            <a:off x="-760600" y="2131850"/>
            <a:ext cx="2390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MACRO 1</a:t>
            </a:r>
            <a:endParaRPr sz="2000" b="1" u="none" strike="noStrike" cap="none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6" name="Google Shape;746;p82"/>
          <p:cNvSpPr txBox="1"/>
          <p:nvPr/>
        </p:nvSpPr>
        <p:spPr>
          <a:xfrm rot="-5400000">
            <a:off x="4742800" y="2131850"/>
            <a:ext cx="2390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MACRO 2</a:t>
            </a:r>
            <a:endParaRPr sz="2000" b="1" u="none" strike="noStrike" cap="none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7" name="Google Shape;747;p82"/>
          <p:cNvSpPr txBox="1"/>
          <p:nvPr/>
        </p:nvSpPr>
        <p:spPr>
          <a:xfrm rot="-5400000">
            <a:off x="-760600" y="4921925"/>
            <a:ext cx="2390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MACRO 3</a:t>
            </a:r>
            <a:endParaRPr sz="2000" b="1" u="none" strike="noStrike" cap="none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8" name="Google Shape;748;p82"/>
          <p:cNvSpPr txBox="1"/>
          <p:nvPr/>
        </p:nvSpPr>
        <p:spPr>
          <a:xfrm rot="-5400000">
            <a:off x="4742800" y="4786088"/>
            <a:ext cx="23907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20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MACRO 4</a:t>
            </a:r>
            <a:endParaRPr sz="2000" b="1" u="none" strike="noStrike" cap="none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9" name="Google Shape;749;p82"/>
          <p:cNvSpPr txBox="1"/>
          <p:nvPr/>
        </p:nvSpPr>
        <p:spPr>
          <a:xfrm>
            <a:off x="714650" y="776425"/>
            <a:ext cx="45567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Caracterização da população e formação avançada de recursos humanos</a:t>
            </a:r>
            <a:endParaRPr sz="1200"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0" name="Google Shape;750;p82"/>
          <p:cNvSpPr txBox="1"/>
          <p:nvPr/>
        </p:nvSpPr>
        <p:spPr>
          <a:xfrm>
            <a:off x="6218100" y="776425"/>
            <a:ext cx="45567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Carreiras e financiamento</a:t>
            </a:r>
            <a:endParaRPr sz="1200"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1" name="Google Shape;751;p82"/>
          <p:cNvSpPr txBox="1"/>
          <p:nvPr/>
        </p:nvSpPr>
        <p:spPr>
          <a:xfrm>
            <a:off x="714700" y="3565175"/>
            <a:ext cx="45567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Produção científica</a:t>
            </a:r>
            <a:endParaRPr sz="1200"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2" name="Google Shape;752;p82"/>
          <p:cNvSpPr txBox="1"/>
          <p:nvPr/>
        </p:nvSpPr>
        <p:spPr>
          <a:xfrm>
            <a:off x="6218100" y="3565175"/>
            <a:ext cx="45567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Atividades de disseminação e promoção</a:t>
            </a:r>
            <a:endParaRPr sz="1200" b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3" name="Google Shape;753;p82"/>
          <p:cNvSpPr/>
          <p:nvPr/>
        </p:nvSpPr>
        <p:spPr>
          <a:xfrm>
            <a:off x="-18025" y="910800"/>
            <a:ext cx="10866300" cy="5328600"/>
          </a:xfrm>
          <a:prstGeom prst="rect">
            <a:avLst/>
          </a:prstGeom>
          <a:solidFill>
            <a:srgbClr val="FFFFFF">
              <a:alpha val="88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 </a:t>
            </a:r>
            <a:endParaRPr/>
          </a:p>
        </p:txBody>
      </p:sp>
      <p:sp>
        <p:nvSpPr>
          <p:cNvPr id="754" name="Google Shape;754;p82"/>
          <p:cNvSpPr/>
          <p:nvPr/>
        </p:nvSpPr>
        <p:spPr>
          <a:xfrm>
            <a:off x="714650" y="1902800"/>
            <a:ext cx="1080000" cy="1080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11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55" name="Google Shape;755;p82"/>
          <p:cNvSpPr/>
          <p:nvPr/>
        </p:nvSpPr>
        <p:spPr>
          <a:xfrm>
            <a:off x="2424763" y="1902800"/>
            <a:ext cx="1080000" cy="10800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3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56" name="Google Shape;756;p82"/>
          <p:cNvSpPr/>
          <p:nvPr/>
        </p:nvSpPr>
        <p:spPr>
          <a:xfrm>
            <a:off x="4134875" y="1902800"/>
            <a:ext cx="1080000" cy="10800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dk1"/>
                </a:solidFill>
              </a:rPr>
              <a:t>1</a:t>
            </a:r>
            <a:endParaRPr sz="3400">
              <a:solidFill>
                <a:schemeClr val="dk1"/>
              </a:solidFill>
            </a:endParaRPr>
          </a:p>
        </p:txBody>
      </p:sp>
      <p:sp>
        <p:nvSpPr>
          <p:cNvPr id="757" name="Google Shape;757;p82"/>
          <p:cNvSpPr/>
          <p:nvPr/>
        </p:nvSpPr>
        <p:spPr>
          <a:xfrm>
            <a:off x="6246338" y="1855813"/>
            <a:ext cx="1080000" cy="1080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6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58" name="Google Shape;758;p82"/>
          <p:cNvSpPr/>
          <p:nvPr/>
        </p:nvSpPr>
        <p:spPr>
          <a:xfrm>
            <a:off x="7956450" y="1855813"/>
            <a:ext cx="1080000" cy="10800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5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59" name="Google Shape;759;p82"/>
          <p:cNvSpPr/>
          <p:nvPr/>
        </p:nvSpPr>
        <p:spPr>
          <a:xfrm>
            <a:off x="9666563" y="1855813"/>
            <a:ext cx="1080000" cy="10800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dk1"/>
                </a:solidFill>
              </a:rPr>
              <a:t>4</a:t>
            </a:r>
            <a:endParaRPr sz="3400">
              <a:solidFill>
                <a:schemeClr val="dk1"/>
              </a:solidFill>
            </a:endParaRPr>
          </a:p>
        </p:txBody>
      </p:sp>
      <p:sp>
        <p:nvSpPr>
          <p:cNvPr id="760" name="Google Shape;760;p82"/>
          <p:cNvSpPr/>
          <p:nvPr/>
        </p:nvSpPr>
        <p:spPr>
          <a:xfrm>
            <a:off x="6218038" y="4537763"/>
            <a:ext cx="1080000" cy="1080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1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61" name="Google Shape;761;p82"/>
          <p:cNvSpPr/>
          <p:nvPr/>
        </p:nvSpPr>
        <p:spPr>
          <a:xfrm>
            <a:off x="7928150" y="4537763"/>
            <a:ext cx="1080000" cy="10800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1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62" name="Google Shape;762;p82"/>
          <p:cNvSpPr/>
          <p:nvPr/>
        </p:nvSpPr>
        <p:spPr>
          <a:xfrm>
            <a:off x="9638263" y="4537763"/>
            <a:ext cx="1080000" cy="10800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dk1"/>
                </a:solidFill>
              </a:rPr>
              <a:t>2</a:t>
            </a:r>
            <a:endParaRPr sz="3400">
              <a:solidFill>
                <a:schemeClr val="dk1"/>
              </a:solidFill>
            </a:endParaRPr>
          </a:p>
        </p:txBody>
      </p:sp>
      <p:sp>
        <p:nvSpPr>
          <p:cNvPr id="763" name="Google Shape;763;p82"/>
          <p:cNvSpPr/>
          <p:nvPr/>
        </p:nvSpPr>
        <p:spPr>
          <a:xfrm>
            <a:off x="742925" y="4537763"/>
            <a:ext cx="1080000" cy="1080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3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64" name="Google Shape;764;p82"/>
          <p:cNvSpPr/>
          <p:nvPr/>
        </p:nvSpPr>
        <p:spPr>
          <a:xfrm>
            <a:off x="2453038" y="4537763"/>
            <a:ext cx="1080000" cy="10800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lt1"/>
                </a:solidFill>
              </a:rPr>
              <a:t>5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765" name="Google Shape;765;p82"/>
          <p:cNvSpPr/>
          <p:nvPr/>
        </p:nvSpPr>
        <p:spPr>
          <a:xfrm>
            <a:off x="4163150" y="4537763"/>
            <a:ext cx="1080000" cy="10800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400">
                <a:solidFill>
                  <a:schemeClr val="dk1"/>
                </a:solidFill>
              </a:rPr>
              <a:t>2</a:t>
            </a:r>
            <a:endParaRPr sz="3400">
              <a:solidFill>
                <a:schemeClr val="dk1"/>
              </a:solidFill>
            </a:endParaRPr>
          </a:p>
        </p:txBody>
      </p:sp>
      <p:sp>
        <p:nvSpPr>
          <p:cNvPr id="766" name="Google Shape;766;p82"/>
          <p:cNvSpPr/>
          <p:nvPr/>
        </p:nvSpPr>
        <p:spPr>
          <a:xfrm>
            <a:off x="802488" y="1078825"/>
            <a:ext cx="360000" cy="360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lt1"/>
              </a:solidFill>
            </a:endParaRPr>
          </a:p>
        </p:txBody>
      </p:sp>
      <p:sp>
        <p:nvSpPr>
          <p:cNvPr id="767" name="Google Shape;767;p82"/>
          <p:cNvSpPr txBox="1"/>
          <p:nvPr/>
        </p:nvSpPr>
        <p:spPr>
          <a:xfrm>
            <a:off x="1162500" y="1058725"/>
            <a:ext cx="248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Montserrat"/>
                <a:ea typeface="Montserrat"/>
                <a:cs typeface="Montserrat"/>
                <a:sym typeface="Montserrat"/>
              </a:rPr>
              <a:t>Esclarecimentos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8" name="Google Shape;768;p82"/>
          <p:cNvSpPr/>
          <p:nvPr/>
        </p:nvSpPr>
        <p:spPr>
          <a:xfrm>
            <a:off x="4099138" y="1078825"/>
            <a:ext cx="360000" cy="3600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lt1"/>
              </a:solidFill>
            </a:endParaRPr>
          </a:p>
        </p:txBody>
      </p:sp>
      <p:sp>
        <p:nvSpPr>
          <p:cNvPr id="769" name="Google Shape;769;p82"/>
          <p:cNvSpPr txBox="1"/>
          <p:nvPr/>
        </p:nvSpPr>
        <p:spPr>
          <a:xfrm>
            <a:off x="4459150" y="1058725"/>
            <a:ext cx="248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Montserrat"/>
                <a:ea typeface="Montserrat"/>
                <a:cs typeface="Montserrat"/>
                <a:sym typeface="Montserrat"/>
              </a:rPr>
              <a:t>Melhorias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0" name="Google Shape;770;p82"/>
          <p:cNvSpPr/>
          <p:nvPr/>
        </p:nvSpPr>
        <p:spPr>
          <a:xfrm>
            <a:off x="7533988" y="1078825"/>
            <a:ext cx="360000" cy="3600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lt1"/>
              </a:solidFill>
            </a:endParaRPr>
          </a:p>
        </p:txBody>
      </p:sp>
      <p:sp>
        <p:nvSpPr>
          <p:cNvPr id="771" name="Google Shape;771;p82"/>
          <p:cNvSpPr txBox="1"/>
          <p:nvPr/>
        </p:nvSpPr>
        <p:spPr>
          <a:xfrm>
            <a:off x="7894000" y="1058725"/>
            <a:ext cx="248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Montserrat"/>
                <a:ea typeface="Montserrat"/>
                <a:cs typeface="Montserrat"/>
                <a:sym typeface="Montserrat"/>
              </a:rPr>
              <a:t>Correções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83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Fase II</a:t>
            </a:r>
            <a:endParaRPr sz="37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7" name="Google Shape;77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950" y="1032551"/>
            <a:ext cx="3863300" cy="49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925" y="1655528"/>
            <a:ext cx="5005774" cy="375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7"/>
          <p:cNvSpPr txBox="1"/>
          <p:nvPr/>
        </p:nvSpPr>
        <p:spPr>
          <a:xfrm>
            <a:off x="215554" y="355650"/>
            <a:ext cx="866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57"/>
          <p:cNvSpPr txBox="1"/>
          <p:nvPr/>
        </p:nvSpPr>
        <p:spPr>
          <a:xfrm>
            <a:off x="229200" y="1152475"/>
            <a:ext cx="5571000" cy="4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Parte I</a:t>
            </a:r>
            <a:endParaRPr sz="2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Sessão de Abertura: o ano em análise</a:t>
            </a:r>
            <a:endParaRPr sz="20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Sessão Pilares </a:t>
            </a: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ORGs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Financiamento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Ponto de Situação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Destaques (Demonstração)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57"/>
          <p:cNvSpPr txBox="1"/>
          <p:nvPr/>
        </p:nvSpPr>
        <p:spPr>
          <a:xfrm>
            <a:off x="6099975" y="1296075"/>
            <a:ext cx="5863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Parte II</a:t>
            </a:r>
            <a:endParaRPr sz="2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VITAE (eixo Instituições):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Serviço de Indicadores Institucionais (SII)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SII - uma perspectiva institucional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 (eixo Integrações):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GT “Integração CRIS:CV” - Ponto de Situação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Integração CRIS:CV na perspetiva das instituições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Plano Estratégico </a:t>
            </a: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2000" b="1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84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Acesso e gestão</a:t>
            </a:r>
            <a:endParaRPr sz="37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4" name="Google Shape;78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900" y="1041089"/>
            <a:ext cx="1870075" cy="477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5450" y="2319333"/>
            <a:ext cx="6810375" cy="2219325"/>
          </a:xfrm>
          <a:prstGeom prst="rect">
            <a:avLst/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6" name="Google Shape;786;p84"/>
          <p:cNvSpPr/>
          <p:nvPr/>
        </p:nvSpPr>
        <p:spPr>
          <a:xfrm>
            <a:off x="495975" y="4959775"/>
            <a:ext cx="2606100" cy="1100100"/>
          </a:xfrm>
          <a:prstGeom prst="rect">
            <a:avLst/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84"/>
          <p:cNvSpPr/>
          <p:nvPr/>
        </p:nvSpPr>
        <p:spPr>
          <a:xfrm>
            <a:off x="9342400" y="3588175"/>
            <a:ext cx="1463400" cy="325500"/>
          </a:xfrm>
          <a:prstGeom prst="rect">
            <a:avLst/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5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Acesso e gestão</a:t>
            </a:r>
            <a:endParaRPr sz="37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3" name="Google Shape;79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4413" y="1171875"/>
            <a:ext cx="3725875" cy="496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875" y="2380268"/>
            <a:ext cx="1913325" cy="15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2412" y="2801058"/>
            <a:ext cx="3390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6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latin typeface="Montserrat"/>
                <a:ea typeface="Montserrat"/>
                <a:cs typeface="Montserrat"/>
                <a:sym typeface="Montserrat"/>
              </a:rPr>
              <a:t>SII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Subscrição</a:t>
            </a:r>
            <a:endParaRPr sz="37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1" name="Google Shape;801;p86"/>
          <p:cNvSpPr txBox="1"/>
          <p:nvPr/>
        </p:nvSpPr>
        <p:spPr>
          <a:xfrm>
            <a:off x="0" y="2567100"/>
            <a:ext cx="12192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cienciavitae@fccn.pt</a:t>
            </a:r>
            <a:endParaRPr sz="8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87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latin typeface="Montserrat"/>
                <a:ea typeface="Montserrat"/>
                <a:cs typeface="Montserrat"/>
                <a:sym typeface="Montserrat"/>
              </a:rPr>
              <a:t>Obrigada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7" name="Google Shape;807;p87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900875" y="1826008"/>
            <a:ext cx="3084975" cy="3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7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8442875" y="1826020"/>
            <a:ext cx="3084975" cy="32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87"/>
          <p:cNvSpPr txBox="1"/>
          <p:nvPr/>
        </p:nvSpPr>
        <p:spPr>
          <a:xfrm>
            <a:off x="955938" y="2567100"/>
            <a:ext cx="102801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QUESTÕES?</a:t>
            </a:r>
            <a:endParaRPr sz="10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0" name="Google Shape;810;p87"/>
          <p:cNvPicPr preferRelativeResize="0"/>
          <p:nvPr/>
        </p:nvPicPr>
        <p:blipFill rotWithShape="1">
          <a:blip r:embed="rId4">
            <a:alphaModFix/>
          </a:blip>
          <a:srcRect t="8848" b="8840"/>
          <a:stretch/>
        </p:blipFill>
        <p:spPr>
          <a:xfrm>
            <a:off x="2746554" y="4810825"/>
            <a:ext cx="1130833" cy="1181633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87"/>
          <p:cNvSpPr txBox="1"/>
          <p:nvPr/>
        </p:nvSpPr>
        <p:spPr>
          <a:xfrm>
            <a:off x="3877375" y="4810825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Pedro Lopes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Gestor de Produto (SCRUM Master)</a:t>
            </a:r>
            <a:r>
              <a:rPr lang="pt-PT" sz="1200" b="0" i="1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9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2" name="Google Shape;812;p87"/>
          <p:cNvPicPr preferRelativeResize="0"/>
          <p:nvPr/>
        </p:nvPicPr>
        <p:blipFill rotWithShape="1">
          <a:blip r:embed="rId5">
            <a:alphaModFix/>
          </a:blip>
          <a:srcRect r="7706" b="6393"/>
          <a:stretch/>
        </p:blipFill>
        <p:spPr>
          <a:xfrm>
            <a:off x="6360000" y="4810825"/>
            <a:ext cx="1306634" cy="1181626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87"/>
          <p:cNvSpPr txBox="1"/>
          <p:nvPr/>
        </p:nvSpPr>
        <p:spPr>
          <a:xfrm>
            <a:off x="7666613" y="4810825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António Lopes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Analista-programador</a:t>
            </a:r>
            <a:r>
              <a:rPr lang="pt-PT" sz="1200" b="0" i="1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9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4" name="Google Shape;814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13144" y="5863067"/>
            <a:ext cx="196765" cy="138533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87"/>
          <p:cNvSpPr txBox="1"/>
          <p:nvPr/>
        </p:nvSpPr>
        <p:spPr>
          <a:xfrm>
            <a:off x="7994108" y="5721350"/>
            <a:ext cx="167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641D-800E-0311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6" name="Google Shape;816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5844" y="5853917"/>
            <a:ext cx="196765" cy="138533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87"/>
          <p:cNvSpPr txBox="1"/>
          <p:nvPr/>
        </p:nvSpPr>
        <p:spPr>
          <a:xfrm>
            <a:off x="4109608" y="5735317"/>
            <a:ext cx="167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5F1A-7967-3447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8"/>
          <p:cNvSpPr txBox="1"/>
          <p:nvPr/>
        </p:nvSpPr>
        <p:spPr>
          <a:xfrm>
            <a:off x="215554" y="355650"/>
            <a:ext cx="866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3" name="Google Shape;823;p88"/>
          <p:cNvSpPr txBox="1"/>
          <p:nvPr/>
        </p:nvSpPr>
        <p:spPr>
          <a:xfrm>
            <a:off x="229200" y="1152475"/>
            <a:ext cx="5571000" cy="4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Parte I</a:t>
            </a:r>
            <a:endParaRPr sz="2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Sessão de Abertura: o ano em análise</a:t>
            </a:r>
            <a:endParaRPr sz="20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Sessão Pilares </a:t>
            </a: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ORGs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Financiamento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Ponto de Situação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Destaques (Demonstração)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4" name="Google Shape;824;p88"/>
          <p:cNvSpPr txBox="1"/>
          <p:nvPr/>
        </p:nvSpPr>
        <p:spPr>
          <a:xfrm>
            <a:off x="6099975" y="1296075"/>
            <a:ext cx="5863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Parte II</a:t>
            </a:r>
            <a:endParaRPr sz="2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VITAE (eixo Instituições):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 de Indicadores Institucionais (SII)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SII - uma perspectiva institucional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 (eixo Integrações):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GT “Integração CRIS:CV” - Ponto de Situação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Integração CRIS:CV na perspetiva das instituições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Plano Estratégico </a:t>
            </a: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2000" b="1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89"/>
          <p:cNvSpPr txBox="1"/>
          <p:nvPr/>
        </p:nvSpPr>
        <p:spPr>
          <a:xfrm>
            <a:off x="215554" y="355650"/>
            <a:ext cx="866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0" name="Google Shape;830;p89"/>
          <p:cNvSpPr txBox="1"/>
          <p:nvPr/>
        </p:nvSpPr>
        <p:spPr>
          <a:xfrm>
            <a:off x="229200" y="1152475"/>
            <a:ext cx="5571000" cy="4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Parte I</a:t>
            </a:r>
            <a:endParaRPr sz="2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Sessão de Abertura: o ano em análise</a:t>
            </a:r>
            <a:endParaRPr sz="20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Sessão Pilares </a:t>
            </a: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ORGs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Financiamento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Ponto de Situação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Destaques (Demonstração)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1" name="Google Shape;831;p89"/>
          <p:cNvSpPr txBox="1"/>
          <p:nvPr/>
        </p:nvSpPr>
        <p:spPr>
          <a:xfrm>
            <a:off x="6099975" y="1296075"/>
            <a:ext cx="5863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Parte II</a:t>
            </a:r>
            <a:endParaRPr sz="2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 (eixo Instituições):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 de Indicadores Institucionais (SII)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SII - uma perspectiva institucional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VITAE (eixo Integrações):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GT “Integração CRIS:CV” - Ponto de Situação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Integração CRIS:CV na perspetiva das instituições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Plano Estratégico </a:t>
            </a: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2000" b="1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0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0">
                <a:solidFill>
                  <a:schemeClr val="dk1"/>
                </a:solidFill>
              </a:rPr>
              <a:t>GT Integração CRIS - CV</a:t>
            </a:r>
            <a:endParaRPr b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7" name="Google Shape;83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50" y="1209216"/>
            <a:ext cx="10110065" cy="486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91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0">
                <a:solidFill>
                  <a:schemeClr val="dk1"/>
                </a:solidFill>
              </a:rPr>
              <a:t>GT Integração CRIS - CV</a:t>
            </a:r>
            <a:endParaRPr b="0">
              <a:solidFill>
                <a:schemeClr val="dk1"/>
              </a:solidFill>
            </a:endParaRPr>
          </a:p>
        </p:txBody>
      </p:sp>
      <p:pic>
        <p:nvPicPr>
          <p:cNvPr id="843" name="Google Shape;843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50" y="1197378"/>
            <a:ext cx="10310459" cy="486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2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0">
                <a:solidFill>
                  <a:schemeClr val="dk1"/>
                </a:solidFill>
              </a:rPr>
              <a:t>GT Integração CRIS - CV</a:t>
            </a:r>
            <a:endParaRPr b="0">
              <a:solidFill>
                <a:schemeClr val="dk1"/>
              </a:solidFill>
            </a:endParaRPr>
          </a:p>
        </p:txBody>
      </p:sp>
      <p:pic>
        <p:nvPicPr>
          <p:cNvPr id="849" name="Google Shape;84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50" y="1291278"/>
            <a:ext cx="10245379" cy="486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93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0">
                <a:solidFill>
                  <a:schemeClr val="dk1"/>
                </a:solidFill>
              </a:rPr>
              <a:t>GT Integração CRIS - CV</a:t>
            </a:r>
            <a:endParaRPr b="0">
              <a:solidFill>
                <a:schemeClr val="dk1"/>
              </a:solidFill>
            </a:endParaRPr>
          </a:p>
          <a:p>
            <a:pPr marL="4114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0">
                <a:solidFill>
                  <a:srgbClr val="0000FF"/>
                </a:solidFill>
              </a:rPr>
              <a:t>https://api.ptcris.pt</a:t>
            </a:r>
            <a:endParaRPr sz="2200" b="0">
              <a:solidFill>
                <a:srgbClr val="0000FF"/>
              </a:solidFill>
            </a:endParaRPr>
          </a:p>
        </p:txBody>
      </p:sp>
      <p:pic>
        <p:nvPicPr>
          <p:cNvPr id="855" name="Google Shape;85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700" y="1254453"/>
            <a:ext cx="7898662" cy="486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8"/>
          <p:cNvSpPr/>
          <p:nvPr/>
        </p:nvSpPr>
        <p:spPr>
          <a:xfrm>
            <a:off x="251500" y="6103533"/>
            <a:ext cx="11713500" cy="70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58"/>
          <p:cNvPicPr preferRelativeResize="0"/>
          <p:nvPr/>
        </p:nvPicPr>
        <p:blipFill rotWithShape="1">
          <a:blip r:embed="rId3">
            <a:alphaModFix/>
          </a:blip>
          <a:srcRect l="11645" r="7428" b="30767"/>
          <a:stretch/>
        </p:blipFill>
        <p:spPr>
          <a:xfrm>
            <a:off x="6207200" y="1928500"/>
            <a:ext cx="1490233" cy="4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8"/>
          <p:cNvSpPr txBox="1"/>
          <p:nvPr/>
        </p:nvSpPr>
        <p:spPr>
          <a:xfrm>
            <a:off x="123701" y="0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PT" sz="3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ecossistema integrado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58"/>
          <p:cNvSpPr txBox="1"/>
          <p:nvPr/>
        </p:nvSpPr>
        <p:spPr>
          <a:xfrm>
            <a:off x="2084070" y="5974903"/>
            <a:ext cx="8626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900"/>
          </a:p>
        </p:txBody>
      </p:sp>
      <p:sp>
        <p:nvSpPr>
          <p:cNvPr id="294" name="Google Shape;294;p58"/>
          <p:cNvSpPr/>
          <p:nvPr/>
        </p:nvSpPr>
        <p:spPr>
          <a:xfrm>
            <a:off x="793267" y="4276600"/>
            <a:ext cx="8764248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B7B7B7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latin typeface="Calibri"/>
                <a:ea typeface="Calibri"/>
                <a:cs typeface="Calibri"/>
                <a:sym typeface="Calibri"/>
              </a:rPr>
              <a:t>Sistemas de Gestão Ciência Institucionais 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58"/>
          <p:cNvSpPr/>
          <p:nvPr/>
        </p:nvSpPr>
        <p:spPr>
          <a:xfrm>
            <a:off x="764699" y="4834767"/>
            <a:ext cx="10589144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58"/>
          <p:cNvSpPr/>
          <p:nvPr/>
        </p:nvSpPr>
        <p:spPr>
          <a:xfrm>
            <a:off x="764699" y="5392933"/>
            <a:ext cx="10589144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58"/>
          <p:cNvSpPr/>
          <p:nvPr/>
        </p:nvSpPr>
        <p:spPr>
          <a:xfrm>
            <a:off x="745431" y="16628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58"/>
          <p:cNvSpPr/>
          <p:nvPr/>
        </p:nvSpPr>
        <p:spPr>
          <a:xfrm>
            <a:off x="2543220" y="16628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58"/>
          <p:cNvSpPr/>
          <p:nvPr/>
        </p:nvSpPr>
        <p:spPr>
          <a:xfrm>
            <a:off x="4341007" y="16628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8"/>
          <p:cNvSpPr/>
          <p:nvPr/>
        </p:nvSpPr>
        <p:spPr>
          <a:xfrm>
            <a:off x="6138794" y="16628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58"/>
          <p:cNvSpPr/>
          <p:nvPr/>
        </p:nvSpPr>
        <p:spPr>
          <a:xfrm>
            <a:off x="7936583" y="16628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Outcomes / outputs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58"/>
          <p:cNvSpPr/>
          <p:nvPr/>
        </p:nvSpPr>
        <p:spPr>
          <a:xfrm>
            <a:off x="782821" y="3247967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</a:t>
            </a: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58"/>
          <p:cNvSpPr/>
          <p:nvPr/>
        </p:nvSpPr>
        <p:spPr>
          <a:xfrm>
            <a:off x="782833" y="3756567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58"/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8396569" y="1713367"/>
            <a:ext cx="725166" cy="7251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05" name="Google Shape;305;p58"/>
          <p:cNvSpPr/>
          <p:nvPr/>
        </p:nvSpPr>
        <p:spPr>
          <a:xfrm>
            <a:off x="735600" y="1399033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350" y="1500783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07" name="Google Shape;307;p58"/>
          <p:cNvSpPr/>
          <p:nvPr/>
        </p:nvSpPr>
        <p:spPr>
          <a:xfrm>
            <a:off x="2497568" y="1334733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58"/>
          <p:cNvGrpSpPr/>
          <p:nvPr/>
        </p:nvGrpSpPr>
        <p:grpSpPr>
          <a:xfrm>
            <a:off x="2554577" y="1524525"/>
            <a:ext cx="598842" cy="251717"/>
            <a:chOff x="2431209" y="1296488"/>
            <a:chExt cx="1039115" cy="407375"/>
          </a:xfrm>
        </p:grpSpPr>
        <p:pic>
          <p:nvPicPr>
            <p:cNvPr id="309" name="Google Shape;309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31209" y="1296488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310" name="Google Shape;310;p58"/>
            <p:cNvPicPr preferRelativeResize="0"/>
            <p:nvPr/>
          </p:nvPicPr>
          <p:blipFill rotWithShape="1">
            <a:blip r:embed="rId6">
              <a:alphaModFix amt="50000"/>
            </a:blip>
            <a:srcRect/>
            <a:stretch/>
          </p:blipFill>
          <p:spPr>
            <a:xfrm>
              <a:off x="3109425" y="1319727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311" name="Google Shape;311;p58"/>
            <p:cNvCxnSpPr/>
            <p:nvPr/>
          </p:nvCxnSpPr>
          <p:spPr>
            <a:xfrm>
              <a:off x="2839309" y="1536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sp>
        <p:nvSpPr>
          <p:cNvPr id="312" name="Google Shape;312;p58"/>
          <p:cNvSpPr/>
          <p:nvPr/>
        </p:nvSpPr>
        <p:spPr>
          <a:xfrm>
            <a:off x="6035633" y="1399033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58"/>
          <p:cNvSpPr/>
          <p:nvPr/>
        </p:nvSpPr>
        <p:spPr>
          <a:xfrm>
            <a:off x="4261717" y="1399050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p58"/>
          <p:cNvPicPr preferRelativeResize="0"/>
          <p:nvPr/>
        </p:nvPicPr>
        <p:blipFill rotWithShape="1">
          <a:blip r:embed="rId6">
            <a:alphaModFix amt="50000"/>
          </a:blip>
          <a:srcRect/>
          <a:stretch/>
        </p:blipFill>
        <p:spPr>
          <a:xfrm>
            <a:off x="4432200" y="1436483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15" name="Google Shape;315;p58"/>
          <p:cNvPicPr preferRelativeResize="0"/>
          <p:nvPr/>
        </p:nvPicPr>
        <p:blipFill rotWithShape="1">
          <a:blip r:embed="rId7">
            <a:alphaModFix amt="50000"/>
          </a:blip>
          <a:srcRect/>
          <a:stretch/>
        </p:blipFill>
        <p:spPr>
          <a:xfrm>
            <a:off x="6157633" y="1484729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16" name="Google Shape;316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4367" y="2233467"/>
            <a:ext cx="1388450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90534" y="1807793"/>
            <a:ext cx="1005965" cy="34213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8"/>
          <p:cNvSpPr txBox="1"/>
          <p:nvPr/>
        </p:nvSpPr>
        <p:spPr>
          <a:xfrm>
            <a:off x="2599170" y="1928500"/>
            <a:ext cx="1542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 b="1">
                <a:latin typeface="Calibri"/>
                <a:ea typeface="Calibri"/>
                <a:cs typeface="Calibri"/>
                <a:sym typeface="Calibri"/>
              </a:rPr>
              <a:t>Registo Central Afiliações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5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75351" y="1808469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45600" y="2106013"/>
            <a:ext cx="1053666" cy="33365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8"/>
          <p:cNvSpPr/>
          <p:nvPr/>
        </p:nvSpPr>
        <p:spPr>
          <a:xfrm>
            <a:off x="784033" y="2739380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58"/>
          <p:cNvSpPr/>
          <p:nvPr/>
        </p:nvSpPr>
        <p:spPr>
          <a:xfrm>
            <a:off x="5215831" y="3420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3" name="Google Shape;323;p58"/>
          <p:cNvGrpSpPr/>
          <p:nvPr/>
        </p:nvGrpSpPr>
        <p:grpSpPr>
          <a:xfrm>
            <a:off x="589379" y="1266487"/>
            <a:ext cx="1917152" cy="1348766"/>
            <a:chOff x="3642525" y="-116938"/>
            <a:chExt cx="1437900" cy="1011600"/>
          </a:xfrm>
        </p:grpSpPr>
        <p:sp>
          <p:nvSpPr>
            <p:cNvPr id="324" name="Google Shape;324;p58"/>
            <p:cNvSpPr/>
            <p:nvPr/>
          </p:nvSpPr>
          <p:spPr>
            <a:xfrm>
              <a:off x="3642525" y="-116938"/>
              <a:ext cx="1437900" cy="101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58"/>
            <p:cNvGrpSpPr/>
            <p:nvPr/>
          </p:nvGrpSpPr>
          <p:grpSpPr>
            <a:xfrm>
              <a:off x="3721575" y="172598"/>
              <a:ext cx="1258202" cy="660402"/>
              <a:chOff x="521175" y="1163198"/>
              <a:chExt cx="1258202" cy="660402"/>
            </a:xfrm>
          </p:grpSpPr>
          <p:sp>
            <p:nvSpPr>
              <p:cNvPr id="326" name="Google Shape;326;p58"/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7" name="Google Shape;327;p5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328" name="Google Shape;328;p58"/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1C2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58"/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900">
                    <a:latin typeface="Calibri"/>
                    <a:ea typeface="Calibri"/>
                    <a:cs typeface="Calibri"/>
                    <a:sym typeface="Calibri"/>
                  </a:rPr>
                  <a:t>Investigadores </a:t>
                </a:r>
                <a:endParaRPr sz="1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0" name="Google Shape;330;p58"/>
          <p:cNvGrpSpPr/>
          <p:nvPr/>
        </p:nvGrpSpPr>
        <p:grpSpPr>
          <a:xfrm>
            <a:off x="2431949" y="1314551"/>
            <a:ext cx="1848286" cy="1343966"/>
            <a:chOff x="2281325" y="-538100"/>
            <a:chExt cx="1404900" cy="1008000"/>
          </a:xfrm>
        </p:grpSpPr>
        <p:sp>
          <p:nvSpPr>
            <p:cNvPr id="331" name="Google Shape;331;p58"/>
            <p:cNvSpPr/>
            <p:nvPr/>
          </p:nvSpPr>
          <p:spPr>
            <a:xfrm>
              <a:off x="2281325" y="-538100"/>
              <a:ext cx="14049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8"/>
            <p:cNvSpPr/>
            <p:nvPr/>
          </p:nvSpPr>
          <p:spPr>
            <a:xfrm>
              <a:off x="2364615" y="-270102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3" name="Google Shape;333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31209" y="-220737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334" name="Google Shape;334;p58"/>
            <p:cNvPicPr preferRelativeResize="0"/>
            <p:nvPr/>
          </p:nvPicPr>
          <p:blipFill rotWithShape="1">
            <a:blip r:embed="rId6">
              <a:alphaModFix amt="50000"/>
            </a:blip>
            <a:srcRect/>
            <a:stretch/>
          </p:blipFill>
          <p:spPr>
            <a:xfrm>
              <a:off x="3109425" y="-197498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335" name="Google Shape;335;p58"/>
            <p:cNvCxnSpPr/>
            <p:nvPr/>
          </p:nvCxnSpPr>
          <p:spPr>
            <a:xfrm>
              <a:off x="2839309" y="19025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336" name="Google Shape;336;p58"/>
            <p:cNvSpPr txBox="1"/>
            <p:nvPr/>
          </p:nvSpPr>
          <p:spPr>
            <a:xfrm>
              <a:off x="2349975" y="91275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58"/>
          <p:cNvGrpSpPr/>
          <p:nvPr/>
        </p:nvGrpSpPr>
        <p:grpSpPr>
          <a:xfrm>
            <a:off x="4208005" y="1235110"/>
            <a:ext cx="1892753" cy="1343966"/>
            <a:chOff x="3841900" y="-292875"/>
            <a:chExt cx="1419600" cy="1008000"/>
          </a:xfrm>
        </p:grpSpPr>
        <p:sp>
          <p:nvSpPr>
            <p:cNvPr id="338" name="Google Shape;338;p58"/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8"/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0" name="Google Shape;340;p58"/>
            <p:cNvPicPr preferRelativeResize="0"/>
            <p:nvPr/>
          </p:nvPicPr>
          <p:blipFill rotWithShape="1">
            <a:blip r:embed="rId6">
              <a:alphaModFix amt="50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41" name="Google Shape;341;p58"/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58"/>
          <p:cNvGrpSpPr/>
          <p:nvPr/>
        </p:nvGrpSpPr>
        <p:grpSpPr>
          <a:xfrm>
            <a:off x="6049167" y="1211310"/>
            <a:ext cx="1805955" cy="1391565"/>
            <a:chOff x="4994200" y="-310725"/>
            <a:chExt cx="1354500" cy="1043700"/>
          </a:xfrm>
        </p:grpSpPr>
        <p:sp>
          <p:nvSpPr>
            <p:cNvPr id="343" name="Google Shape;343;p58"/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8"/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Financiamento / projetos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5" name="Google Shape;345;p58"/>
            <p:cNvPicPr preferRelativeResize="0"/>
            <p:nvPr/>
          </p:nvPicPr>
          <p:blipFill rotWithShape="1">
            <a:blip r:embed="rId7">
              <a:alphaModFix amt="50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46" name="Google Shape;346;p58"/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58"/>
          <p:cNvSpPr txBox="1"/>
          <p:nvPr/>
        </p:nvSpPr>
        <p:spPr>
          <a:xfrm>
            <a:off x="7926783" y="2159483"/>
            <a:ext cx="16776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Calibri"/>
                <a:ea typeface="Calibri"/>
                <a:cs typeface="Calibri"/>
                <a:sym typeface="Calibri"/>
              </a:rPr>
              <a:t>Produções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8" name="Google Shape;348;p58"/>
          <p:cNvGrpSpPr/>
          <p:nvPr/>
        </p:nvGrpSpPr>
        <p:grpSpPr>
          <a:xfrm>
            <a:off x="9554865" y="1662792"/>
            <a:ext cx="2047549" cy="870231"/>
            <a:chOff x="7166328" y="1170923"/>
            <a:chExt cx="1535700" cy="652689"/>
          </a:xfrm>
        </p:grpSpPr>
        <p:sp>
          <p:nvSpPr>
            <p:cNvPr id="349" name="Google Shape;349;p58"/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0" name="Google Shape;350;p58"/>
            <p:cNvPicPr preferRelativeResize="0"/>
            <p:nvPr/>
          </p:nvPicPr>
          <p:blipFill rotWithShape="1">
            <a:blip r:embed="rId12">
              <a:alphaModFix amt="50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51" name="Google Shape;351;p58"/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58"/>
          <p:cNvSpPr/>
          <p:nvPr/>
        </p:nvSpPr>
        <p:spPr>
          <a:xfrm>
            <a:off x="772283" y="2739392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Gestão Curricular</a:t>
            </a: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94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0">
                <a:solidFill>
                  <a:schemeClr val="dk1"/>
                </a:solidFill>
              </a:rPr>
              <a:t>GT Integração CRIS - CV</a:t>
            </a:r>
            <a:endParaRPr b="0">
              <a:solidFill>
                <a:schemeClr val="dk1"/>
              </a:solidFill>
            </a:endParaRPr>
          </a:p>
        </p:txBody>
      </p:sp>
      <p:pic>
        <p:nvPicPr>
          <p:cNvPr id="861" name="Google Shape;86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50" y="1185603"/>
            <a:ext cx="10496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4700" y="2254700"/>
            <a:ext cx="3232550" cy="39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95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0">
                <a:solidFill>
                  <a:schemeClr val="dk1"/>
                </a:solidFill>
              </a:rPr>
              <a:t>GT Integração CRIS - CV</a:t>
            </a:r>
            <a:endParaRPr b="0">
              <a:solidFill>
                <a:schemeClr val="dk1"/>
              </a:solidFill>
            </a:endParaRPr>
          </a:p>
        </p:txBody>
      </p:sp>
      <p:pic>
        <p:nvPicPr>
          <p:cNvPr id="868" name="Google Shape;86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50" y="868953"/>
            <a:ext cx="962977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9700" y="1455003"/>
            <a:ext cx="4436239" cy="4684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96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0">
                <a:solidFill>
                  <a:schemeClr val="dk1"/>
                </a:solidFill>
              </a:rPr>
              <a:t>GT Integração CRIS - CV</a:t>
            </a:r>
            <a:endParaRPr b="0">
              <a:solidFill>
                <a:schemeClr val="dk1"/>
              </a:solidFill>
            </a:endParaRPr>
          </a:p>
        </p:txBody>
      </p:sp>
      <p:pic>
        <p:nvPicPr>
          <p:cNvPr id="875" name="Google Shape;87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50" y="868953"/>
            <a:ext cx="962977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850" y="1488078"/>
            <a:ext cx="9896475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7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0">
                <a:solidFill>
                  <a:schemeClr val="dk1"/>
                </a:solidFill>
              </a:rPr>
              <a:t>GT Integração CRIS - CV</a:t>
            </a:r>
            <a:endParaRPr b="0">
              <a:solidFill>
                <a:schemeClr val="dk1"/>
              </a:solidFill>
            </a:endParaRPr>
          </a:p>
        </p:txBody>
      </p:sp>
      <p:pic>
        <p:nvPicPr>
          <p:cNvPr id="882" name="Google Shape;88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50" y="937003"/>
            <a:ext cx="8241159" cy="52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0125" y="1352603"/>
            <a:ext cx="3560919" cy="4862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98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b="0">
                <a:solidFill>
                  <a:schemeClr val="dk1"/>
                </a:solidFill>
              </a:rPr>
              <a:t>GT Integração CRIS - CV</a:t>
            </a:r>
            <a:endParaRPr b="0">
              <a:solidFill>
                <a:schemeClr val="dk1"/>
              </a:solidFill>
            </a:endParaRPr>
          </a:p>
        </p:txBody>
      </p:sp>
      <p:pic>
        <p:nvPicPr>
          <p:cNvPr id="889" name="Google Shape;88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5950" y="1584703"/>
            <a:ext cx="8420100" cy="4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50" y="937003"/>
            <a:ext cx="8241159" cy="529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99"/>
          <p:cNvSpPr txBox="1"/>
          <p:nvPr/>
        </p:nvSpPr>
        <p:spPr>
          <a:xfrm>
            <a:off x="215554" y="355650"/>
            <a:ext cx="866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6" name="Google Shape;896;p99"/>
          <p:cNvSpPr txBox="1"/>
          <p:nvPr/>
        </p:nvSpPr>
        <p:spPr>
          <a:xfrm>
            <a:off x="229200" y="1152475"/>
            <a:ext cx="5571000" cy="4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Parte I</a:t>
            </a:r>
            <a:endParaRPr sz="2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Sessão de Abertura: o ano em análise</a:t>
            </a:r>
            <a:endParaRPr sz="20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Sessão Pilares </a:t>
            </a: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ORGs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Financiamento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Ponto de Situação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Destaques (Demonstração)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7" name="Google Shape;897;p99"/>
          <p:cNvSpPr txBox="1"/>
          <p:nvPr/>
        </p:nvSpPr>
        <p:spPr>
          <a:xfrm>
            <a:off x="6099975" y="1296075"/>
            <a:ext cx="5863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Parte II</a:t>
            </a:r>
            <a:endParaRPr sz="2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 (eixo Instituições):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 de Indicadores Institucionais (SII)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SII - uma perspectiva institucional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VITAE (eixo Integrações):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GT “Integração CRIS:CV” - Ponto de Situação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Integração CRIS:CV na perspetiva das instituições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Plano Estratégico </a:t>
            </a: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2000" b="1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00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>
                <a:solidFill>
                  <a:srgbClr val="FFD246"/>
                </a:solidFill>
              </a:rPr>
              <a:t>Integração CRIS:CV - Politécnico de Leiria</a:t>
            </a:r>
            <a:endParaRPr>
              <a:solidFill>
                <a:srgbClr val="FFD24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solidFill>
                  <a:srgbClr val="FFD246"/>
                </a:solidFill>
              </a:rPr>
              <a:t>Porquê?</a:t>
            </a:r>
            <a:endParaRPr/>
          </a:p>
        </p:txBody>
      </p:sp>
      <p:sp>
        <p:nvSpPr>
          <p:cNvPr id="903" name="Google Shape;903;p100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800" cy="409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b="0"/>
              <a:t>Necessidade</a:t>
            </a:r>
            <a:endParaRPr b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PT" sz="2400"/>
              <a:t>Informação</a:t>
            </a:r>
            <a:r>
              <a:rPr lang="pt-PT" sz="2400" b="0"/>
              <a:t> para listagens e indicadores (relatórios de atividade, avaliação, prémios)</a:t>
            </a:r>
            <a:endParaRPr sz="24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b="0"/>
              <a:t>Oportunidade</a:t>
            </a:r>
            <a:endParaRPr b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PT" sz="2400"/>
              <a:t>Recolha de informação estruturada e completa</a:t>
            </a:r>
            <a:r>
              <a:rPr lang="pt-PT" sz="2400" b="0"/>
              <a:t> dos investigadores associada ao Politécnico de Leiria</a:t>
            </a:r>
            <a:endParaRPr sz="2400" b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PT" sz="2400" b="0"/>
              <a:t>Ecossistema de </a:t>
            </a:r>
            <a:r>
              <a:rPr lang="pt-PT" sz="2400"/>
              <a:t>informação uniformizada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PT" sz="2400" b="0"/>
              <a:t>Contributo para estratégia de adoção do </a:t>
            </a:r>
            <a:r>
              <a:rPr lang="pt-PT" sz="2400"/>
              <a:t>CIÊNCIA</a:t>
            </a:r>
            <a:r>
              <a:rPr lang="pt-PT" sz="2400" b="0"/>
              <a:t>VITAE por parte do SCT Nacional</a:t>
            </a:r>
            <a:endParaRPr sz="2400"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01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D246"/>
                </a:solidFill>
              </a:rPr>
              <a:t>Integração CRIS:CV - Politécnico de Leiria</a:t>
            </a:r>
            <a:endParaRPr>
              <a:solidFill>
                <a:srgbClr val="FFD24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solidFill>
                  <a:srgbClr val="FFD246"/>
                </a:solidFill>
              </a:rPr>
              <a:t>Como?</a:t>
            </a:r>
            <a:endParaRPr/>
          </a:p>
        </p:txBody>
      </p:sp>
      <p:sp>
        <p:nvSpPr>
          <p:cNvPr id="909" name="Google Shape;909;p101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800" cy="409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0"/>
              <a:t>Leitura unidirecional da API do </a:t>
            </a:r>
            <a:r>
              <a:rPr lang="pt-PT"/>
              <a:t>CIÊNCIA</a:t>
            </a:r>
            <a:r>
              <a:rPr lang="pt-PT" b="0"/>
              <a:t>VITAE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0"/>
              <a:t>Pré-requisitos</a:t>
            </a:r>
            <a:endParaRPr b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PT" sz="2400" b="0"/>
              <a:t>Preenchimento do CV no </a:t>
            </a:r>
            <a:r>
              <a:rPr lang="pt-PT" sz="2400"/>
              <a:t>CIÊNCIA</a:t>
            </a:r>
            <a:r>
              <a:rPr lang="pt-PT" sz="2400" b="0"/>
              <a:t>VITAE por parte do investigador</a:t>
            </a:r>
            <a:endParaRPr sz="2400" b="0"/>
          </a:p>
          <a:p>
            <a:pPr marL="13716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pt-PT" sz="2000" b="0"/>
              <a:t>Associação ao Politécnico de Leiria no percurso profissional</a:t>
            </a:r>
            <a:endParaRPr sz="2000" b="0"/>
          </a:p>
          <a:p>
            <a:pPr marL="13716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pt-PT" sz="2000" b="0"/>
              <a:t>Nível de privacidade público</a:t>
            </a:r>
            <a:endParaRPr sz="2000" b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02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D246"/>
                </a:solidFill>
              </a:rPr>
              <a:t>Integração CRIS:CV - Politécnico de Leiria</a:t>
            </a:r>
            <a:endParaRPr>
              <a:solidFill>
                <a:srgbClr val="FFD24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solidFill>
                  <a:srgbClr val="FFD246"/>
                </a:solidFill>
              </a:rPr>
              <a:t>Como?</a:t>
            </a:r>
            <a:endParaRPr/>
          </a:p>
        </p:txBody>
      </p:sp>
      <p:sp>
        <p:nvSpPr>
          <p:cNvPr id="915" name="Google Shape;915;p102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800" cy="409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/>
              <a:t>Projeto em curso - Plataforma local do Politécnico de Leiria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latin typeface="Arial"/>
              <a:ea typeface="Arial"/>
              <a:cs typeface="Arial"/>
              <a:sym typeface="Arial"/>
            </a:endParaRPr>
          </a:p>
          <a:p>
            <a:pPr marL="914400" lvl="0" indent="-37973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PT"/>
              <a:t>Investigador</a:t>
            </a:r>
            <a:endParaRPr/>
          </a:p>
          <a:p>
            <a:pPr marL="1371600" lvl="1" indent="-358139" algn="l" rtl="0">
              <a:spcBef>
                <a:spcPts val="0"/>
              </a:spcBef>
              <a:spcAft>
                <a:spcPts val="0"/>
              </a:spcAft>
              <a:buSzPct val="120000"/>
              <a:buChar char="○"/>
            </a:pPr>
            <a:r>
              <a:rPr lang="pt-PT" sz="2000"/>
              <a:t>Inserção do CiênciaID</a:t>
            </a:r>
            <a:endParaRPr sz="2000"/>
          </a:p>
          <a:p>
            <a:pPr marL="1371600" lvl="1" indent="-358139" algn="l" rtl="0">
              <a:spcBef>
                <a:spcPts val="0"/>
              </a:spcBef>
              <a:spcAft>
                <a:spcPts val="0"/>
              </a:spcAft>
              <a:buSzPct val="120000"/>
              <a:buChar char="○"/>
            </a:pPr>
            <a:r>
              <a:rPr lang="pt-PT" sz="2000"/>
              <a:t>Visualização da produção científica proveniente do </a:t>
            </a:r>
            <a:r>
              <a:rPr lang="pt-PT" sz="2000" b="1"/>
              <a:t>CIÊNCIA</a:t>
            </a:r>
            <a:r>
              <a:rPr lang="pt-PT" sz="2000"/>
              <a:t>VITAE</a:t>
            </a:r>
            <a:endParaRPr sz="2000"/>
          </a:p>
          <a:p>
            <a:pPr marL="1371600" lvl="1" indent="-358139" algn="l" rtl="0">
              <a:spcBef>
                <a:spcPts val="0"/>
              </a:spcBef>
              <a:spcAft>
                <a:spcPts val="0"/>
              </a:spcAft>
              <a:buSzPct val="120000"/>
              <a:buChar char="○"/>
            </a:pPr>
            <a:r>
              <a:rPr lang="pt-PT" sz="2000"/>
              <a:t>Associação a Unidade de Investigação</a:t>
            </a:r>
            <a:endParaRPr sz="2000"/>
          </a:p>
          <a:p>
            <a:pPr marL="1371600" lvl="1" indent="-358139" algn="l" rtl="0">
              <a:spcBef>
                <a:spcPts val="0"/>
              </a:spcBef>
              <a:spcAft>
                <a:spcPts val="0"/>
              </a:spcAft>
              <a:buSzPct val="120000"/>
              <a:buChar char="○"/>
            </a:pPr>
            <a:r>
              <a:rPr lang="pt-PT" sz="2000"/>
              <a:t>Visualização de </a:t>
            </a:r>
            <a:r>
              <a:rPr lang="pt-PT" sz="2000" i="1"/>
              <a:t>dashboard</a:t>
            </a:r>
            <a:r>
              <a:rPr lang="pt-PT" sz="2000"/>
              <a:t> de produção científica</a:t>
            </a:r>
            <a:endParaRPr sz="2000"/>
          </a:p>
          <a:p>
            <a:pPr marL="914400" lvl="0" indent="-358140" algn="l" rtl="0">
              <a:spcBef>
                <a:spcPts val="0"/>
              </a:spcBef>
              <a:spcAft>
                <a:spcPts val="0"/>
              </a:spcAft>
              <a:buSzPct val="85714"/>
              <a:buChar char="●"/>
            </a:pPr>
            <a:r>
              <a:rPr lang="pt-PT"/>
              <a:t>Coordenador de Unidade de Investigação</a:t>
            </a:r>
            <a:endParaRPr/>
          </a:p>
          <a:p>
            <a:pPr marL="1371600" lvl="1" indent="-358139" algn="l" rtl="0">
              <a:spcBef>
                <a:spcPts val="0"/>
              </a:spcBef>
              <a:spcAft>
                <a:spcPts val="0"/>
              </a:spcAft>
              <a:buSzPct val="120000"/>
              <a:buChar char="○"/>
            </a:pPr>
            <a:r>
              <a:rPr lang="pt-PT" sz="2000"/>
              <a:t>Acesso a produção científica dos investigadores</a:t>
            </a:r>
            <a:endParaRPr sz="2000"/>
          </a:p>
          <a:p>
            <a:pPr marL="914400" lvl="0" indent="-358140" algn="l" rtl="0">
              <a:spcBef>
                <a:spcPts val="0"/>
              </a:spcBef>
              <a:spcAft>
                <a:spcPts val="0"/>
              </a:spcAft>
              <a:buSzPct val="85714"/>
              <a:buChar char="●"/>
            </a:pPr>
            <a:r>
              <a:rPr lang="pt-PT"/>
              <a:t>Gestor de ciência</a:t>
            </a:r>
            <a:endParaRPr/>
          </a:p>
          <a:p>
            <a:pPr marL="1371600" lvl="1" indent="-358139" algn="l" rtl="0">
              <a:spcBef>
                <a:spcPts val="0"/>
              </a:spcBef>
              <a:spcAft>
                <a:spcPts val="0"/>
              </a:spcAft>
              <a:buSzPct val="120000"/>
              <a:buChar char="○"/>
            </a:pPr>
            <a:r>
              <a:rPr lang="pt-PT" sz="2000"/>
              <a:t>Acesso a produção científica dos investigadores, desagregado pelas UI</a:t>
            </a:r>
            <a:endParaRPr sz="200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03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D246"/>
                </a:solidFill>
              </a:rPr>
              <a:t>Integração CRIS:CV - Politécnico de Leiria</a:t>
            </a:r>
            <a:endParaRPr>
              <a:solidFill>
                <a:srgbClr val="FFD24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solidFill>
                  <a:srgbClr val="FFD246"/>
                </a:solidFill>
              </a:rPr>
              <a:t>Como?</a:t>
            </a:r>
            <a:endParaRPr/>
          </a:p>
        </p:txBody>
      </p:sp>
      <p:sp>
        <p:nvSpPr>
          <p:cNvPr id="921" name="Google Shape;921;p103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800" cy="409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/>
              <a:t>Plataforma local do Politécnico de Leiria</a:t>
            </a:r>
            <a:endParaRPr sz="200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2" name="Google Shape;92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126" y="2543625"/>
            <a:ext cx="11185300" cy="341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9"/>
          <p:cNvSpPr/>
          <p:nvPr/>
        </p:nvSpPr>
        <p:spPr>
          <a:xfrm>
            <a:off x="251500" y="6103533"/>
            <a:ext cx="11713500" cy="70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9"/>
          <p:cNvSpPr txBox="1"/>
          <p:nvPr/>
        </p:nvSpPr>
        <p:spPr>
          <a:xfrm>
            <a:off x="123701" y="0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PT" sz="3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ecossistema integrado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59"/>
          <p:cNvSpPr txBox="1"/>
          <p:nvPr/>
        </p:nvSpPr>
        <p:spPr>
          <a:xfrm>
            <a:off x="2084070" y="5974903"/>
            <a:ext cx="8626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900"/>
          </a:p>
        </p:txBody>
      </p:sp>
      <p:sp>
        <p:nvSpPr>
          <p:cNvPr id="360" name="Google Shape;360;p59"/>
          <p:cNvSpPr/>
          <p:nvPr/>
        </p:nvSpPr>
        <p:spPr>
          <a:xfrm>
            <a:off x="793267" y="4276600"/>
            <a:ext cx="8764248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Ciência Institucionais</a:t>
            </a: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9"/>
          <p:cNvSpPr/>
          <p:nvPr/>
        </p:nvSpPr>
        <p:spPr>
          <a:xfrm>
            <a:off x="764699" y="4834767"/>
            <a:ext cx="10589144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9"/>
          <p:cNvSpPr/>
          <p:nvPr/>
        </p:nvSpPr>
        <p:spPr>
          <a:xfrm>
            <a:off x="764699" y="5392933"/>
            <a:ext cx="10589144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1C232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59"/>
          <p:cNvSpPr/>
          <p:nvPr/>
        </p:nvSpPr>
        <p:spPr>
          <a:xfrm>
            <a:off x="745431" y="16628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59"/>
          <p:cNvSpPr/>
          <p:nvPr/>
        </p:nvSpPr>
        <p:spPr>
          <a:xfrm>
            <a:off x="2543220" y="16628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59"/>
          <p:cNvSpPr/>
          <p:nvPr/>
        </p:nvSpPr>
        <p:spPr>
          <a:xfrm>
            <a:off x="4341007" y="16628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59"/>
          <p:cNvSpPr/>
          <p:nvPr/>
        </p:nvSpPr>
        <p:spPr>
          <a:xfrm>
            <a:off x="7936583" y="16628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Outcomes / outputs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59"/>
          <p:cNvSpPr/>
          <p:nvPr/>
        </p:nvSpPr>
        <p:spPr>
          <a:xfrm>
            <a:off x="782821" y="3247967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</a:t>
            </a: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59"/>
          <p:cNvSpPr/>
          <p:nvPr/>
        </p:nvSpPr>
        <p:spPr>
          <a:xfrm>
            <a:off x="782833" y="3756567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59"/>
          <p:cNvPicPr preferRelativeResize="0"/>
          <p:nvPr/>
        </p:nvPicPr>
        <p:blipFill rotWithShape="1">
          <a:blip r:embed="rId3">
            <a:alphaModFix amt="17000"/>
          </a:blip>
          <a:srcRect/>
          <a:stretch/>
        </p:blipFill>
        <p:spPr>
          <a:xfrm>
            <a:off x="8396569" y="1713367"/>
            <a:ext cx="725166" cy="7251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70" name="Google Shape;370;p59"/>
          <p:cNvSpPr/>
          <p:nvPr/>
        </p:nvSpPr>
        <p:spPr>
          <a:xfrm>
            <a:off x="735600" y="1399033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1" name="Google Shape;37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350" y="1500783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72" name="Google Shape;372;p59"/>
          <p:cNvSpPr/>
          <p:nvPr/>
        </p:nvSpPr>
        <p:spPr>
          <a:xfrm>
            <a:off x="2497568" y="1334733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59"/>
          <p:cNvGrpSpPr/>
          <p:nvPr/>
        </p:nvGrpSpPr>
        <p:grpSpPr>
          <a:xfrm>
            <a:off x="2554577" y="1524525"/>
            <a:ext cx="598842" cy="251717"/>
            <a:chOff x="2431209" y="1296488"/>
            <a:chExt cx="1039115" cy="407375"/>
          </a:xfrm>
        </p:grpSpPr>
        <p:pic>
          <p:nvPicPr>
            <p:cNvPr id="374" name="Google Shape;374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31209" y="1296488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375" name="Google Shape;375;p59"/>
            <p:cNvPicPr preferRelativeResize="0"/>
            <p:nvPr/>
          </p:nvPicPr>
          <p:blipFill rotWithShape="1">
            <a:blip r:embed="rId5">
              <a:alphaModFix amt="50000"/>
            </a:blip>
            <a:srcRect/>
            <a:stretch/>
          </p:blipFill>
          <p:spPr>
            <a:xfrm>
              <a:off x="3109425" y="1319727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376" name="Google Shape;376;p59"/>
            <p:cNvCxnSpPr/>
            <p:nvPr/>
          </p:nvCxnSpPr>
          <p:spPr>
            <a:xfrm>
              <a:off x="2839309" y="1536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sp>
        <p:nvSpPr>
          <p:cNvPr id="377" name="Google Shape;377;p59"/>
          <p:cNvSpPr/>
          <p:nvPr/>
        </p:nvSpPr>
        <p:spPr>
          <a:xfrm>
            <a:off x="4261717" y="1399050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8" name="Google Shape;378;p59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4432200" y="1436483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79" name="Google Shape;379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4367" y="2233467"/>
            <a:ext cx="1388450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0534" y="1807793"/>
            <a:ext cx="1005965" cy="34213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9"/>
          <p:cNvSpPr txBox="1"/>
          <p:nvPr/>
        </p:nvSpPr>
        <p:spPr>
          <a:xfrm>
            <a:off x="2599170" y="1928500"/>
            <a:ext cx="1542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 b="1">
                <a:latin typeface="Calibri"/>
                <a:ea typeface="Calibri"/>
                <a:cs typeface="Calibri"/>
                <a:sym typeface="Calibri"/>
              </a:rPr>
              <a:t>Registo Central Afiliações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75351" y="1808469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45600" y="2106013"/>
            <a:ext cx="1053666" cy="33365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9"/>
          <p:cNvSpPr/>
          <p:nvPr/>
        </p:nvSpPr>
        <p:spPr>
          <a:xfrm>
            <a:off x="5215831" y="342031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5" name="Google Shape;385;p59"/>
          <p:cNvGrpSpPr/>
          <p:nvPr/>
        </p:nvGrpSpPr>
        <p:grpSpPr>
          <a:xfrm>
            <a:off x="589379" y="1266487"/>
            <a:ext cx="1917152" cy="1348766"/>
            <a:chOff x="3642525" y="-116938"/>
            <a:chExt cx="1437900" cy="1011600"/>
          </a:xfrm>
        </p:grpSpPr>
        <p:sp>
          <p:nvSpPr>
            <p:cNvPr id="386" name="Google Shape;386;p59"/>
            <p:cNvSpPr/>
            <p:nvPr/>
          </p:nvSpPr>
          <p:spPr>
            <a:xfrm>
              <a:off x="3642525" y="-116938"/>
              <a:ext cx="1437900" cy="101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7" name="Google Shape;387;p59"/>
            <p:cNvGrpSpPr/>
            <p:nvPr/>
          </p:nvGrpSpPr>
          <p:grpSpPr>
            <a:xfrm>
              <a:off x="3721575" y="172598"/>
              <a:ext cx="1258202" cy="660402"/>
              <a:chOff x="521175" y="1163198"/>
              <a:chExt cx="1258202" cy="660402"/>
            </a:xfrm>
          </p:grpSpPr>
          <p:sp>
            <p:nvSpPr>
              <p:cNvPr id="388" name="Google Shape;388;p59"/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9" name="Google Shape;389;p59"/>
              <p:cNvPicPr preferRelativeResize="0"/>
              <p:nvPr/>
            </p:nvPicPr>
            <p:blipFill>
              <a:blip r:embed="rId4">
                <a:alphaModFix amt="17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390" name="Google Shape;390;p59"/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59"/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900">
                    <a:solidFill>
                      <a:srgbClr val="D9D9D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 </a:t>
                </a:r>
                <a:endParaRPr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92" name="Google Shape;392;p59"/>
          <p:cNvGrpSpPr/>
          <p:nvPr/>
        </p:nvGrpSpPr>
        <p:grpSpPr>
          <a:xfrm>
            <a:off x="2431949" y="1314551"/>
            <a:ext cx="1848286" cy="1343966"/>
            <a:chOff x="2281325" y="-538100"/>
            <a:chExt cx="1404900" cy="1008000"/>
          </a:xfrm>
        </p:grpSpPr>
        <p:sp>
          <p:nvSpPr>
            <p:cNvPr id="393" name="Google Shape;393;p59"/>
            <p:cNvSpPr/>
            <p:nvPr/>
          </p:nvSpPr>
          <p:spPr>
            <a:xfrm>
              <a:off x="2281325" y="-538100"/>
              <a:ext cx="14049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9"/>
            <p:cNvSpPr/>
            <p:nvPr/>
          </p:nvSpPr>
          <p:spPr>
            <a:xfrm>
              <a:off x="2364615" y="-270102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5" name="Google Shape;395;p59"/>
            <p:cNvPicPr preferRelativeResize="0"/>
            <p:nvPr/>
          </p:nvPicPr>
          <p:blipFill>
            <a:blip r:embed="rId4">
              <a:alphaModFix amt="18000"/>
            </a:blip>
            <a:stretch>
              <a:fillRect/>
            </a:stretch>
          </p:blipFill>
          <p:spPr>
            <a:xfrm>
              <a:off x="2431209" y="-220737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396" name="Google Shape;396;p59"/>
            <p:cNvPicPr preferRelativeResize="0"/>
            <p:nvPr/>
          </p:nvPicPr>
          <p:blipFill rotWithShape="1">
            <a:blip r:embed="rId5">
              <a:alphaModFix amt="16000"/>
            </a:blip>
            <a:srcRect/>
            <a:stretch/>
          </p:blipFill>
          <p:spPr>
            <a:xfrm>
              <a:off x="3109425" y="-197498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397" name="Google Shape;397;p59"/>
            <p:cNvCxnSpPr/>
            <p:nvPr/>
          </p:nvCxnSpPr>
          <p:spPr>
            <a:xfrm>
              <a:off x="2839309" y="19025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398" name="Google Shape;398;p59"/>
            <p:cNvSpPr txBox="1"/>
            <p:nvPr/>
          </p:nvSpPr>
          <p:spPr>
            <a:xfrm>
              <a:off x="2349975" y="91275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59"/>
          <p:cNvGrpSpPr/>
          <p:nvPr/>
        </p:nvGrpSpPr>
        <p:grpSpPr>
          <a:xfrm>
            <a:off x="4208005" y="1235110"/>
            <a:ext cx="1892753" cy="1343966"/>
            <a:chOff x="3841900" y="-292875"/>
            <a:chExt cx="1419600" cy="1008000"/>
          </a:xfrm>
        </p:grpSpPr>
        <p:sp>
          <p:nvSpPr>
            <p:cNvPr id="400" name="Google Shape;400;p59"/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9"/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2857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2" name="Google Shape;402;p59"/>
            <p:cNvPicPr preferRelativeResize="0"/>
            <p:nvPr/>
          </p:nvPicPr>
          <p:blipFill rotWithShape="1">
            <a:blip r:embed="rId5">
              <a:alphaModFix amt="17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403" name="Google Shape;403;p59"/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p59"/>
          <p:cNvSpPr txBox="1"/>
          <p:nvPr/>
        </p:nvSpPr>
        <p:spPr>
          <a:xfrm>
            <a:off x="7926783" y="2159483"/>
            <a:ext cx="16776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Produções</a:t>
            </a:r>
            <a:endParaRPr sz="19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" name="Google Shape;405;p59"/>
          <p:cNvGrpSpPr/>
          <p:nvPr/>
        </p:nvGrpSpPr>
        <p:grpSpPr>
          <a:xfrm>
            <a:off x="9554865" y="1662792"/>
            <a:ext cx="2047549" cy="870231"/>
            <a:chOff x="7166328" y="1170923"/>
            <a:chExt cx="1535700" cy="652689"/>
          </a:xfrm>
        </p:grpSpPr>
        <p:sp>
          <p:nvSpPr>
            <p:cNvPr id="406" name="Google Shape;406;p59"/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7" name="Google Shape;407;p59"/>
            <p:cNvPicPr preferRelativeResize="0"/>
            <p:nvPr/>
          </p:nvPicPr>
          <p:blipFill rotWithShape="1">
            <a:blip r:embed="rId10">
              <a:alphaModFix amt="18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408" name="Google Shape;408;p59"/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9" name="Google Shape;409;p59"/>
          <p:cNvSpPr/>
          <p:nvPr/>
        </p:nvSpPr>
        <p:spPr>
          <a:xfrm>
            <a:off x="772296" y="2739392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 de Gestão Curricular</a:t>
            </a: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0" name="Google Shape;410;p59"/>
          <p:cNvGrpSpPr/>
          <p:nvPr/>
        </p:nvGrpSpPr>
        <p:grpSpPr>
          <a:xfrm>
            <a:off x="6049167" y="1211310"/>
            <a:ext cx="1805955" cy="1391565"/>
            <a:chOff x="4994200" y="-310725"/>
            <a:chExt cx="1354500" cy="1043700"/>
          </a:xfrm>
        </p:grpSpPr>
        <p:sp>
          <p:nvSpPr>
            <p:cNvPr id="411" name="Google Shape;411;p59"/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9"/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Financiamento / projetos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3" name="Google Shape;413;p59"/>
            <p:cNvPicPr preferRelativeResize="0"/>
            <p:nvPr/>
          </p:nvPicPr>
          <p:blipFill rotWithShape="1">
            <a:blip r:embed="rId11">
              <a:alphaModFix amt="18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414" name="Google Shape;414;p59"/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04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</a:rPr>
              <a:t>Integração: ISCTE (Ciência-IUL)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8" name="Google Shape;928;p104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800" cy="409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PT"/>
              <a:t>Apresentação ISCTE</a:t>
            </a:r>
            <a:endParaRPr/>
          </a:p>
        </p:txBody>
      </p:sp>
      <p:pic>
        <p:nvPicPr>
          <p:cNvPr id="929" name="Google Shape;92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025" y="163996"/>
            <a:ext cx="2682725" cy="7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6588" y="2431875"/>
            <a:ext cx="669607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9463" y="4260800"/>
            <a:ext cx="661035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05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</a:rPr>
              <a:t>Integração: ISCTE (Ciência-IUL)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37" name="Google Shape;937;p105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800" cy="409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PT"/>
              <a:t>Porquê integrar?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Princípio básico: preenchimento uma vez, reutilização múltiplas vezes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PT"/>
              <a:t>Como integrar?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Associação de conta Iscte com conta Ciência-ID</a:t>
            </a:r>
            <a:endParaRPr b="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Sincronização entre o nosso sistema e o </a:t>
            </a:r>
            <a:r>
              <a:rPr lang="pt-PT"/>
              <a:t>CIÊNCIA</a:t>
            </a:r>
            <a:r>
              <a:rPr lang="pt-PT" b="0"/>
              <a:t>VITAE</a:t>
            </a:r>
            <a:endParaRPr b="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Princípios de sincronização descritos no documento gerado pelo GT</a:t>
            </a:r>
            <a:endParaRPr b="0"/>
          </a:p>
        </p:txBody>
      </p:sp>
      <p:pic>
        <p:nvPicPr>
          <p:cNvPr id="938" name="Google Shape;93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025" y="163996"/>
            <a:ext cx="2682725" cy="78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06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</a:rPr>
              <a:t>Integração: ISCTE (Ciência-IUL)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4" name="Google Shape;944;p106"/>
          <p:cNvSpPr txBox="1">
            <a:spLocks noGrp="1"/>
          </p:cNvSpPr>
          <p:nvPr>
            <p:ph type="body" idx="1"/>
          </p:nvPr>
        </p:nvSpPr>
        <p:spPr>
          <a:xfrm>
            <a:off x="436550" y="753175"/>
            <a:ext cx="11365800" cy="409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PT"/>
              <a:t>Demonstração</a:t>
            </a:r>
            <a:endParaRPr b="0"/>
          </a:p>
        </p:txBody>
      </p:sp>
      <p:pic>
        <p:nvPicPr>
          <p:cNvPr id="945" name="Google Shape;945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025" y="163996"/>
            <a:ext cx="2682725" cy="7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106" title="demo_ciencia_iul_cv_jornadas_2021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400" y="1326450"/>
            <a:ext cx="9670825" cy="48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07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</a:rPr>
              <a:t>Integração: ISCTE (Ciência-IUL)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52" name="Google Shape;952;p107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800" cy="409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PT"/>
              <a:t>Atualização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Acompanhamento da evolução da API</a:t>
            </a:r>
            <a:endParaRPr/>
          </a:p>
          <a:p>
            <a:pPr marL="9144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Envio de publicações em grupo → mais rápido sincronizar publicações ao início → ganho de 90% na performance da sincronização</a:t>
            </a:r>
            <a:endParaRPr b="0"/>
          </a:p>
          <a:p>
            <a:pPr marL="9144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Obter todos os autores de uma publicação</a:t>
            </a:r>
            <a:endParaRPr b="0"/>
          </a:p>
          <a:p>
            <a:pPr marL="13716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pt-PT"/>
              <a:t>Nova funcionalidade por causa de uma queixa minha o ano passado</a:t>
            </a:r>
            <a:endParaRPr b="0"/>
          </a:p>
        </p:txBody>
      </p:sp>
      <p:pic>
        <p:nvPicPr>
          <p:cNvPr id="953" name="Google Shape;953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025" y="163996"/>
            <a:ext cx="2682725" cy="78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08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</a:rPr>
              <a:t>Integração: ISCTE (Ciência-IUL)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59" name="Google Shape;959;p108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800" cy="409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PT"/>
              <a:t>Resultados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2 anos de integração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550 investigadores com sincronização </a:t>
            </a:r>
            <a:r>
              <a:rPr lang="pt-PT"/>
              <a:t>CIÊNCIA</a:t>
            </a:r>
            <a:r>
              <a:rPr lang="pt-PT" b="0"/>
              <a:t>VITAE, 400 dos quais (só este ano) usaram no contexto dos concursos FCT</a:t>
            </a:r>
            <a:endParaRPr b="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16 800 publicações sincronizadas</a:t>
            </a:r>
            <a:endParaRPr b="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660 projetos sincronizados</a:t>
            </a:r>
            <a:endParaRPr b="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PT" b="0"/>
              <a:t>18 800 atividades sincronizadas</a:t>
            </a:r>
            <a:endParaRPr b="0"/>
          </a:p>
        </p:txBody>
      </p:sp>
      <p:pic>
        <p:nvPicPr>
          <p:cNvPr id="960" name="Google Shape;960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025" y="163996"/>
            <a:ext cx="2682725" cy="7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108"/>
          <p:cNvSpPr/>
          <p:nvPr/>
        </p:nvSpPr>
        <p:spPr>
          <a:xfrm>
            <a:off x="8149975" y="3628125"/>
            <a:ext cx="3194400" cy="21237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/>
              <a:t>1800+ horas poupadas</a:t>
            </a:r>
            <a:endParaRPr sz="33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09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</a:rPr>
              <a:t>Universidade de Aveiro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67" name="Google Shape;967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7525" y="247813"/>
            <a:ext cx="213360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843228"/>
            <a:ext cx="11487150" cy="40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4800" y="3701125"/>
            <a:ext cx="1905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10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</a:rPr>
              <a:t>Universidade de Aveiro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75" name="Google Shape;975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7525" y="247813"/>
            <a:ext cx="213360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843228"/>
            <a:ext cx="11487150" cy="40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113" y="3100388"/>
            <a:ext cx="11458575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11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</a:rPr>
              <a:t>Universidade de Aveiro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83" name="Google Shape;98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7525" y="247813"/>
            <a:ext cx="213360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25" y="1879953"/>
            <a:ext cx="11487150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12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</a:rPr>
              <a:t>Universidade de Aveiro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90" name="Google Shape;9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7525" y="247813"/>
            <a:ext cx="213360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919428"/>
            <a:ext cx="11477625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112"/>
          <p:cNvSpPr txBox="1"/>
          <p:nvPr/>
        </p:nvSpPr>
        <p:spPr>
          <a:xfrm>
            <a:off x="779550" y="1366825"/>
            <a:ext cx="1835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 b="1">
                <a:latin typeface="Calibri"/>
                <a:ea typeface="Calibri"/>
                <a:cs typeface="Calibri"/>
                <a:sym typeface="Calibri"/>
              </a:rPr>
              <a:t>CRIS@IES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13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dk1"/>
                </a:solidFill>
              </a:rPr>
              <a:t>Universidade de Aveiro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98" name="Google Shape;998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7525" y="247813"/>
            <a:ext cx="213360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1919428"/>
            <a:ext cx="11363325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0" name="Google Shape;420;p60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900875" y="1826008"/>
            <a:ext cx="3084975" cy="3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0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4671875" y="1826008"/>
            <a:ext cx="3084975" cy="3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0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8442875" y="1826020"/>
            <a:ext cx="3084975" cy="32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0"/>
          <p:cNvSpPr txBox="1"/>
          <p:nvPr/>
        </p:nvSpPr>
        <p:spPr>
          <a:xfrm>
            <a:off x="7327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Visão geral</a:t>
            </a:r>
            <a:endParaRPr sz="4000" b="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60"/>
          <p:cNvSpPr txBox="1"/>
          <p:nvPr/>
        </p:nvSpPr>
        <p:spPr>
          <a:xfrm>
            <a:off x="44248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Cronograma</a:t>
            </a:r>
            <a:endParaRPr sz="4000" b="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60"/>
          <p:cNvSpPr txBox="1"/>
          <p:nvPr/>
        </p:nvSpPr>
        <p:spPr>
          <a:xfrm>
            <a:off x="82348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Piloto</a:t>
            </a:r>
            <a:endParaRPr sz="4000" b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6" name="Google Shape;426;p60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>
            <a:off x="1754982" y="2740619"/>
            <a:ext cx="1376750" cy="13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0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4829509" y="2254947"/>
            <a:ext cx="2882775" cy="23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0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9410050" y="2623400"/>
            <a:ext cx="1376750" cy="13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0"/>
          <p:cNvSpPr/>
          <p:nvPr/>
        </p:nvSpPr>
        <p:spPr>
          <a:xfrm>
            <a:off x="5200475" y="6599450"/>
            <a:ext cx="533100" cy="21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14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/>
              <a:t>Exportação: NOVA (PURE)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14"/>
          <p:cNvSpPr txBox="1">
            <a:spLocks noGrp="1"/>
          </p:cNvSpPr>
          <p:nvPr>
            <p:ph type="body" idx="1"/>
          </p:nvPr>
        </p:nvSpPr>
        <p:spPr>
          <a:xfrm>
            <a:off x="436550" y="1825625"/>
            <a:ext cx="11365800" cy="409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PT"/>
              <a:t>Gestão de informação científica na NOVA </a:t>
            </a:r>
            <a:br>
              <a:rPr lang="pt-PT"/>
            </a:b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PT"/>
              <a:t>Conector </a:t>
            </a: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PURE</a:t>
            </a:r>
            <a:r>
              <a:rPr lang="pt-PT"/>
              <a:t> – </a:t>
            </a: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 b="0">
                <a:latin typeface="Montserrat"/>
                <a:ea typeface="Montserrat"/>
                <a:cs typeface="Montserrat"/>
                <a:sym typeface="Montserrat"/>
              </a:rPr>
              <a:t>VITAE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PT"/>
              <a:t>Tiago Guedes (tiago.guedes@unl.pt)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PT" b="0"/>
              <a:t>Unidade de Gestão de Informação Científica</a:t>
            </a:r>
            <a:endParaRPr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PT" b="0"/>
              <a:t>Divisão de Apoio à Investigação</a:t>
            </a:r>
            <a:endParaRPr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6" name="Google Shape;100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925" y="301275"/>
            <a:ext cx="2662849" cy="13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1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0386000" cy="128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O atual Sistema de Gestão de Informação Científica da NOVA – </a:t>
            </a: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PURE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 foi implementado em 2015. 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Desde 2018, o sistema encontra-se em funcionamento em todas as 9 Unidades Orgânicas, com o seguinte ciclo de plataformas Elsevier implementado:</a:t>
            </a:r>
            <a:endParaRPr b="0"/>
          </a:p>
        </p:txBody>
      </p:sp>
      <p:pic>
        <p:nvPicPr>
          <p:cNvPr id="1012" name="Google Shape;1012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7087" y="1826500"/>
            <a:ext cx="5797826" cy="34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3125" y="1387825"/>
            <a:ext cx="1838874" cy="92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16"/>
          <p:cNvSpPr txBox="1">
            <a:spLocks noGrp="1"/>
          </p:cNvSpPr>
          <p:nvPr>
            <p:ph type="body" idx="1"/>
          </p:nvPr>
        </p:nvSpPr>
        <p:spPr>
          <a:xfrm>
            <a:off x="5590925" y="151150"/>
            <a:ext cx="5174100" cy="273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Lançamento do portal público </a:t>
            </a: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NOVA Research Portal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 em Fevereiro 2019, o qual permitiu fornecer uma face pública ao projeto, amplificando o impacto internacional da produção científica e aproximando a opinião pública da Ciência realizada na NOVA.</a:t>
            </a:r>
            <a:endParaRPr b="0"/>
          </a:p>
        </p:txBody>
      </p:sp>
      <p:pic>
        <p:nvPicPr>
          <p:cNvPr id="1019" name="Google Shape;1019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25" y="-89"/>
            <a:ext cx="5174100" cy="613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3125" y="1387825"/>
            <a:ext cx="1838874" cy="92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16"/>
          <p:cNvSpPr txBox="1">
            <a:spLocks noGrp="1"/>
          </p:cNvSpPr>
          <p:nvPr>
            <p:ph type="body" idx="1"/>
          </p:nvPr>
        </p:nvSpPr>
        <p:spPr>
          <a:xfrm>
            <a:off x="6298625" y="2733150"/>
            <a:ext cx="4054500" cy="282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9 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Unidades Orgânicas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40 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Unidades de Investigação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8200 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Autores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67600 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Publicações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11790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 Actividades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17"/>
          <p:cNvSpPr txBox="1">
            <a:spLocks noGrp="1"/>
          </p:cNvSpPr>
          <p:nvPr>
            <p:ph type="body" idx="1"/>
          </p:nvPr>
        </p:nvSpPr>
        <p:spPr>
          <a:xfrm>
            <a:off x="87325" y="161525"/>
            <a:ext cx="10386000" cy="164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Um dos objectivos do projecto NOVA CRIS é estar alinhado com as políticas nacionais de Ciência Aberta e permitir à comunidade NOVA </a:t>
            </a: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reutilizar os seus dados validados no sistema PURE,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 para cumprimento das políticas nacionais</a:t>
            </a:r>
            <a:endParaRPr b="0"/>
          </a:p>
        </p:txBody>
      </p:sp>
      <p:pic>
        <p:nvPicPr>
          <p:cNvPr id="1027" name="Google Shape;1027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3125" y="1387825"/>
            <a:ext cx="1838874" cy="9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2300" y="1387825"/>
            <a:ext cx="6697350" cy="461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1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0386000" cy="175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Neste momento é estabelecida a ligação ao Ciência Vitae através de uma </a:t>
            </a: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subscrição institucional ORCID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, que permite à comunidade científica e académica da NOVA reutilizar os seus dados PURE para preenchimento das “Produções”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b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4" name="Google Shape;103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3125" y="1387825"/>
            <a:ext cx="1838874" cy="9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4375" y="1187013"/>
            <a:ext cx="5435150" cy="13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118"/>
          <p:cNvSpPr txBox="1">
            <a:spLocks noGrp="1"/>
          </p:cNvSpPr>
          <p:nvPr>
            <p:ph type="body" idx="1"/>
          </p:nvPr>
        </p:nvSpPr>
        <p:spPr>
          <a:xfrm>
            <a:off x="76850" y="2553600"/>
            <a:ext cx="11183100" cy="175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Pretende-se agora desenvolver um conector directo entre o PURE e o Ciência Vitae, inicialmente num formato de exportação e, numa segunda fase, de </a:t>
            </a: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sincronização (conceito “only once”)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b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7" name="Google Shape;1037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3450" y="3429000"/>
            <a:ext cx="3559083" cy="13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118"/>
          <p:cNvSpPr txBox="1">
            <a:spLocks noGrp="1"/>
          </p:cNvSpPr>
          <p:nvPr>
            <p:ph type="body" idx="1"/>
          </p:nvPr>
        </p:nvSpPr>
        <p:spPr>
          <a:xfrm>
            <a:off x="76850" y="4879725"/>
            <a:ext cx="11296500" cy="175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Já existe uma </a:t>
            </a: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primeira versão em ambiente de desenvolvimento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, tendo sido testada em colaboração com o grupo de trabalho NOVA CRIS, que envolve a Reitoria e elementos das duas maiores unidades orgânicas da NOVA (FCT e FCSH)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b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1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0386000" cy="92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Interface Conector </a:t>
            </a: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PURE</a:t>
            </a: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 – </a:t>
            </a: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 b="0">
                <a:latin typeface="Montserrat"/>
                <a:ea typeface="Montserrat"/>
                <a:cs typeface="Montserrat"/>
                <a:sym typeface="Montserrat"/>
              </a:rPr>
              <a:t>VITAE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b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4" name="Google Shape;104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1350" y="329850"/>
            <a:ext cx="1838874" cy="9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32975"/>
            <a:ext cx="6412600" cy="33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475" y="1398050"/>
            <a:ext cx="4931900" cy="48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105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1350" y="329850"/>
            <a:ext cx="1838874" cy="9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7600"/>
            <a:ext cx="5150100" cy="50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1275" y="5374350"/>
            <a:ext cx="1404975" cy="4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6900" y="1536600"/>
            <a:ext cx="6525099" cy="46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21"/>
          <p:cNvSpPr txBox="1">
            <a:spLocks noGrp="1"/>
          </p:cNvSpPr>
          <p:nvPr>
            <p:ph type="body" idx="1"/>
          </p:nvPr>
        </p:nvSpPr>
        <p:spPr>
          <a:xfrm>
            <a:off x="75550" y="314225"/>
            <a:ext cx="10386000" cy="164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Área de administração Conector </a:t>
            </a: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PURE</a:t>
            </a:r>
            <a:r>
              <a:rPr lang="pt-PT"/>
              <a:t> – </a:t>
            </a: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 b="0">
                <a:latin typeface="Montserrat"/>
                <a:ea typeface="Montserrat"/>
                <a:cs typeface="Montserrat"/>
                <a:sym typeface="Montserrat"/>
              </a:rPr>
              <a:t>VITAE</a:t>
            </a: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 e ponto de situação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b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0" name="Google Shape;1060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3125" y="1387825"/>
            <a:ext cx="1838874" cy="92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121"/>
          <p:cNvSpPr txBox="1">
            <a:spLocks noGrp="1"/>
          </p:cNvSpPr>
          <p:nvPr>
            <p:ph type="body" idx="1"/>
          </p:nvPr>
        </p:nvSpPr>
        <p:spPr>
          <a:xfrm>
            <a:off x="75550" y="1448425"/>
            <a:ext cx="10386000" cy="550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-"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Modo Sandbox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, sincronizado com ambiente QA do Ciência Vitae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258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Montserrat"/>
              <a:buChar char="-"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Criação de job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 para sincronização automática de novos registos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258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Montserrat"/>
              <a:buChar char="-"/>
            </a:pP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Restrição de dados com o </a:t>
            </a: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nível de workflow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 (apenas conteúdo validado)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258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Montserrat"/>
              <a:buChar char="-"/>
            </a:pP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Carregamento de ficheiro xml, com </a:t>
            </a: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matching de campos parametrizável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258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Montserrat"/>
              <a:buChar char="-"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Desenvolvimento de versão 2.0 em curso</a:t>
            </a:r>
            <a:r>
              <a:rPr lang="pt-PT" sz="1600" b="0">
                <a:latin typeface="Montserrat"/>
                <a:ea typeface="Montserrat"/>
                <a:cs typeface="Montserrat"/>
                <a:sym typeface="Montserrat"/>
              </a:rPr>
              <a:t> para previsível lançamento em produção</a:t>
            </a: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b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b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22"/>
          <p:cNvSpPr txBox="1"/>
          <p:nvPr/>
        </p:nvSpPr>
        <p:spPr>
          <a:xfrm>
            <a:off x="215554" y="355650"/>
            <a:ext cx="866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7" name="Google Shape;1067;p122"/>
          <p:cNvSpPr txBox="1"/>
          <p:nvPr/>
        </p:nvSpPr>
        <p:spPr>
          <a:xfrm>
            <a:off x="229200" y="1152475"/>
            <a:ext cx="5571000" cy="4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Parte I</a:t>
            </a:r>
            <a:endParaRPr sz="26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Sessão de Abertura: o ano em análise</a:t>
            </a:r>
            <a:endParaRPr sz="20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Sessão Pilares </a:t>
            </a: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ORGs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Serviços para Gestão de Financiamento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libri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Ponto de Situação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Destaques (Demonstração)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8" name="Google Shape;1068;p122"/>
          <p:cNvSpPr txBox="1"/>
          <p:nvPr/>
        </p:nvSpPr>
        <p:spPr>
          <a:xfrm>
            <a:off x="6099975" y="1296075"/>
            <a:ext cx="5863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Parte II</a:t>
            </a:r>
            <a:endParaRPr sz="2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 (eixo Instituições):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Serviço de Indicadores Institucionais (SII)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SII - uma perspectiva institucional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Montserrat"/>
              <a:buAutoNum type="arabicPeriod"/>
            </a:pPr>
            <a:r>
              <a:rPr lang="pt-PT" sz="2000" b="1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VITAE (eixo Integrações):</a:t>
            </a:r>
            <a:endParaRPr sz="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GT “Integração CRIS:CV” - Ponto de Situação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Montserrat"/>
              <a:buAutoNum type="alphaLcPeriod"/>
            </a:pPr>
            <a:r>
              <a:rPr lang="pt-PT" sz="16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Integração CRIS:CV na perspetiva das instituições</a:t>
            </a:r>
            <a:endParaRPr sz="16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pt-P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Plano Estratégico </a:t>
            </a:r>
            <a:r>
              <a:rPr lang="pt-PT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23"/>
          <p:cNvSpPr/>
          <p:nvPr/>
        </p:nvSpPr>
        <p:spPr>
          <a:xfrm>
            <a:off x="219500" y="6086333"/>
            <a:ext cx="11972400" cy="7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23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macroplano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5" name="Google Shape;1075;p123"/>
          <p:cNvSpPr/>
          <p:nvPr/>
        </p:nvSpPr>
        <p:spPr>
          <a:xfrm>
            <a:off x="1054267" y="1233900"/>
            <a:ext cx="793200" cy="488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23"/>
          <p:cNvSpPr txBox="1"/>
          <p:nvPr/>
        </p:nvSpPr>
        <p:spPr>
          <a:xfrm rot="-5400000">
            <a:off x="50667" y="3382700"/>
            <a:ext cx="27816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WP 1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 Coordenação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7" name="Google Shape;1077;p123"/>
          <p:cNvSpPr/>
          <p:nvPr/>
        </p:nvSpPr>
        <p:spPr>
          <a:xfrm>
            <a:off x="9699267" y="1233900"/>
            <a:ext cx="793200" cy="488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23"/>
          <p:cNvSpPr txBox="1"/>
          <p:nvPr/>
        </p:nvSpPr>
        <p:spPr>
          <a:xfrm rot="5400000">
            <a:off x="8026000" y="3442867"/>
            <a:ext cx="42660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WP 8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 Com &amp; Diss &amp; Formação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9" name="Google Shape;1079;p123"/>
          <p:cNvSpPr/>
          <p:nvPr/>
        </p:nvSpPr>
        <p:spPr>
          <a:xfrm>
            <a:off x="3016467" y="1688928"/>
            <a:ext cx="5846800" cy="686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23"/>
          <p:cNvSpPr txBox="1"/>
          <p:nvPr/>
        </p:nvSpPr>
        <p:spPr>
          <a:xfrm>
            <a:off x="3961400" y="1672683"/>
            <a:ext cx="43424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WP 2 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QN &amp;Infraestruturas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1" name="Google Shape;1081;p123"/>
          <p:cNvSpPr/>
          <p:nvPr/>
        </p:nvSpPr>
        <p:spPr>
          <a:xfrm>
            <a:off x="2767267" y="4638567"/>
            <a:ext cx="6345200" cy="436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>
                  <a:alpha val="67040"/>
                </a:srgbClr>
              </a:gs>
              <a:gs pos="100000">
                <a:srgbClr val="FAD25C">
                  <a:alpha val="6704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23"/>
          <p:cNvSpPr/>
          <p:nvPr/>
        </p:nvSpPr>
        <p:spPr>
          <a:xfrm>
            <a:off x="6920633" y="3040567"/>
            <a:ext cx="2230000" cy="12372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23"/>
          <p:cNvSpPr/>
          <p:nvPr/>
        </p:nvSpPr>
        <p:spPr>
          <a:xfrm>
            <a:off x="2755533" y="2989450"/>
            <a:ext cx="2230000" cy="1237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23"/>
          <p:cNvSpPr/>
          <p:nvPr/>
        </p:nvSpPr>
        <p:spPr>
          <a:xfrm>
            <a:off x="6044200" y="5523467"/>
            <a:ext cx="3526800" cy="611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C002"/>
              </a:gs>
              <a:gs pos="100000">
                <a:srgbClr val="795B04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23"/>
          <p:cNvSpPr/>
          <p:nvPr/>
        </p:nvSpPr>
        <p:spPr>
          <a:xfrm>
            <a:off x="2349133" y="5523467"/>
            <a:ext cx="3138800" cy="611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C002"/>
              </a:gs>
              <a:gs pos="100000">
                <a:srgbClr val="795B04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23"/>
          <p:cNvSpPr txBox="1"/>
          <p:nvPr/>
        </p:nvSpPr>
        <p:spPr>
          <a:xfrm>
            <a:off x="2784250" y="3183650"/>
            <a:ext cx="2230000" cy="1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WP 3 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Adaptação de SI nacionais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87" name="Google Shape;1087;p123"/>
          <p:cNvGrpSpPr/>
          <p:nvPr/>
        </p:nvGrpSpPr>
        <p:grpSpPr>
          <a:xfrm>
            <a:off x="2784250" y="1418282"/>
            <a:ext cx="793225" cy="738829"/>
            <a:chOff x="1451950" y="2706850"/>
            <a:chExt cx="733200" cy="725100"/>
          </a:xfrm>
        </p:grpSpPr>
        <p:sp>
          <p:nvSpPr>
            <p:cNvPr id="1088" name="Google Shape;1088;p123"/>
            <p:cNvSpPr/>
            <p:nvPr/>
          </p:nvSpPr>
          <p:spPr>
            <a:xfrm>
              <a:off x="1451950" y="2706850"/>
              <a:ext cx="733200" cy="7251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89" name="Google Shape;1089;p123"/>
            <p:cNvPicPr preferRelativeResize="0"/>
            <p:nvPr/>
          </p:nvPicPr>
          <p:blipFill rotWithShape="1">
            <a:blip r:embed="rId3">
              <a:alphaModFix/>
            </a:blip>
            <a:srcRect l="21776" t="7673" r="20245" b="9811"/>
            <a:stretch/>
          </p:blipFill>
          <p:spPr>
            <a:xfrm>
              <a:off x="1618450" y="2784610"/>
              <a:ext cx="400199" cy="5695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0" name="Google Shape;1090;p123"/>
          <p:cNvGrpSpPr/>
          <p:nvPr/>
        </p:nvGrpSpPr>
        <p:grpSpPr>
          <a:xfrm>
            <a:off x="2450771" y="2681877"/>
            <a:ext cx="793225" cy="738836"/>
            <a:chOff x="8038625" y="2292600"/>
            <a:chExt cx="733200" cy="671100"/>
          </a:xfrm>
        </p:grpSpPr>
        <p:sp>
          <p:nvSpPr>
            <p:cNvPr id="1091" name="Google Shape;1091;p123"/>
            <p:cNvSpPr/>
            <p:nvPr/>
          </p:nvSpPr>
          <p:spPr>
            <a:xfrm>
              <a:off x="8038625" y="2292600"/>
              <a:ext cx="733200" cy="6711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92" name="Google Shape;1092;p1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79250" y="2361900"/>
              <a:ext cx="478800" cy="4788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93" name="Google Shape;1093;p123"/>
          <p:cNvCxnSpPr>
            <a:endCxn id="1082" idx="0"/>
          </p:cNvCxnSpPr>
          <p:nvPr/>
        </p:nvCxnSpPr>
        <p:spPr>
          <a:xfrm>
            <a:off x="6093133" y="2769667"/>
            <a:ext cx="1942500" cy="270900"/>
          </a:xfrm>
          <a:prstGeom prst="bentConnector2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94" name="Google Shape;1094;p123"/>
          <p:cNvCxnSpPr/>
          <p:nvPr/>
        </p:nvCxnSpPr>
        <p:spPr>
          <a:xfrm>
            <a:off x="5728367" y="2401567"/>
            <a:ext cx="10800" cy="3788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5" name="Google Shape;1095;p123"/>
          <p:cNvCxnSpPr/>
          <p:nvPr/>
        </p:nvCxnSpPr>
        <p:spPr>
          <a:xfrm flipH="1">
            <a:off x="3870700" y="2769933"/>
            <a:ext cx="1878800" cy="156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6" name="Google Shape;1096;p123"/>
          <p:cNvCxnSpPr/>
          <p:nvPr/>
        </p:nvCxnSpPr>
        <p:spPr>
          <a:xfrm>
            <a:off x="3870767" y="2792217"/>
            <a:ext cx="0" cy="2316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097" name="Google Shape;1097;p123"/>
          <p:cNvSpPr txBox="1"/>
          <p:nvPr/>
        </p:nvSpPr>
        <p:spPr>
          <a:xfrm>
            <a:off x="6976983" y="3285250"/>
            <a:ext cx="2230000" cy="1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WP 4 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Adaptação de SI institucionais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98" name="Google Shape;1098;p123"/>
          <p:cNvCxnSpPr/>
          <p:nvPr/>
        </p:nvCxnSpPr>
        <p:spPr>
          <a:xfrm>
            <a:off x="4883933" y="4226667"/>
            <a:ext cx="224000" cy="3732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099" name="Google Shape;1099;p123"/>
          <p:cNvCxnSpPr/>
          <p:nvPr/>
        </p:nvCxnSpPr>
        <p:spPr>
          <a:xfrm flipH="1">
            <a:off x="6766633" y="4226667"/>
            <a:ext cx="238000" cy="3732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00" name="Google Shape;1100;p123"/>
          <p:cNvSpPr txBox="1"/>
          <p:nvPr/>
        </p:nvSpPr>
        <p:spPr>
          <a:xfrm>
            <a:off x="4091167" y="4638333"/>
            <a:ext cx="37024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WP 5 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Data warehouse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1" name="Google Shape;1101;p123"/>
          <p:cNvSpPr/>
          <p:nvPr/>
        </p:nvSpPr>
        <p:spPr>
          <a:xfrm>
            <a:off x="3755033" y="5100000"/>
            <a:ext cx="178800" cy="373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2" name="Google Shape;1102;p123"/>
          <p:cNvGrpSpPr/>
          <p:nvPr/>
        </p:nvGrpSpPr>
        <p:grpSpPr>
          <a:xfrm>
            <a:off x="2044371" y="5377210"/>
            <a:ext cx="793225" cy="738836"/>
            <a:chOff x="7665578" y="3365670"/>
            <a:chExt cx="594918" cy="554127"/>
          </a:xfrm>
        </p:grpSpPr>
        <p:sp>
          <p:nvSpPr>
            <p:cNvPr id="1103" name="Google Shape;1103;p123"/>
            <p:cNvSpPr/>
            <p:nvPr/>
          </p:nvSpPr>
          <p:spPr>
            <a:xfrm>
              <a:off x="7665578" y="3365670"/>
              <a:ext cx="594918" cy="55412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04" name="Google Shape;1104;p1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726288" y="3500688"/>
              <a:ext cx="473499" cy="284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5" name="Google Shape;1105;p123"/>
          <p:cNvGrpSpPr/>
          <p:nvPr/>
        </p:nvGrpSpPr>
        <p:grpSpPr>
          <a:xfrm>
            <a:off x="10032264" y="1027240"/>
            <a:ext cx="793166" cy="686661"/>
            <a:chOff x="7504300" y="894950"/>
            <a:chExt cx="666900" cy="614700"/>
          </a:xfrm>
        </p:grpSpPr>
        <p:sp>
          <p:nvSpPr>
            <p:cNvPr id="1106" name="Google Shape;1106;p123"/>
            <p:cNvSpPr/>
            <p:nvPr/>
          </p:nvSpPr>
          <p:spPr>
            <a:xfrm>
              <a:off x="7504300" y="894950"/>
              <a:ext cx="666900" cy="614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07" name="Google Shape;1107;p123"/>
            <p:cNvPicPr preferRelativeResize="0"/>
            <p:nvPr/>
          </p:nvPicPr>
          <p:blipFill rotWithShape="1">
            <a:blip r:embed="rId6">
              <a:alphaModFix/>
            </a:blip>
            <a:srcRect l="18863" r="16356"/>
            <a:stretch/>
          </p:blipFill>
          <p:spPr>
            <a:xfrm>
              <a:off x="7600265" y="981067"/>
              <a:ext cx="474975" cy="442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8" name="Google Shape;1108;p123"/>
          <p:cNvGrpSpPr/>
          <p:nvPr/>
        </p:nvGrpSpPr>
        <p:grpSpPr>
          <a:xfrm>
            <a:off x="6672387" y="2769944"/>
            <a:ext cx="793225" cy="738836"/>
            <a:chOff x="8038625" y="2292600"/>
            <a:chExt cx="733200" cy="671100"/>
          </a:xfrm>
        </p:grpSpPr>
        <p:sp>
          <p:nvSpPr>
            <p:cNvPr id="1109" name="Google Shape;1109;p123"/>
            <p:cNvSpPr/>
            <p:nvPr/>
          </p:nvSpPr>
          <p:spPr>
            <a:xfrm>
              <a:off x="8038625" y="2292600"/>
              <a:ext cx="733200" cy="6711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10" name="Google Shape;1110;p1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79250" y="2361900"/>
              <a:ext cx="478800" cy="478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1" name="Google Shape;1111;p123"/>
          <p:cNvSpPr/>
          <p:nvPr/>
        </p:nvSpPr>
        <p:spPr>
          <a:xfrm>
            <a:off x="8045200" y="5112817"/>
            <a:ext cx="178800" cy="373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B7B7"/>
          </a:solidFill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12" name="Google Shape;1112;p123"/>
          <p:cNvCxnSpPr/>
          <p:nvPr/>
        </p:nvCxnSpPr>
        <p:spPr>
          <a:xfrm>
            <a:off x="6090600" y="2401567"/>
            <a:ext cx="10800" cy="3788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3" name="Google Shape;1113;p123"/>
          <p:cNvSpPr txBox="1"/>
          <p:nvPr/>
        </p:nvSpPr>
        <p:spPr>
          <a:xfrm>
            <a:off x="2790333" y="5482000"/>
            <a:ext cx="26888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WP 6 </a:t>
            </a:r>
            <a:r>
              <a:rPr lang="pt-PT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Sistema de BI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4" name="Google Shape;1114;p123"/>
          <p:cNvSpPr txBox="1"/>
          <p:nvPr/>
        </p:nvSpPr>
        <p:spPr>
          <a:xfrm>
            <a:off x="6395400" y="5523500"/>
            <a:ext cx="35932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WP 7 </a:t>
            </a:r>
            <a:r>
              <a:rPr lang="pt-PT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Portal Investigação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5" name="Google Shape;1115;p123"/>
          <p:cNvSpPr/>
          <p:nvPr/>
        </p:nvSpPr>
        <p:spPr>
          <a:xfrm>
            <a:off x="5699404" y="5459677"/>
            <a:ext cx="793200" cy="7388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6" name="Google Shape;1116;p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9633" y="5523467"/>
            <a:ext cx="611201" cy="61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1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5" name="Google Shape;435;p61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900875" y="1826008"/>
            <a:ext cx="3084975" cy="3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1"/>
          <p:cNvPicPr preferRelativeResize="0"/>
          <p:nvPr/>
        </p:nvPicPr>
        <p:blipFill>
          <a:blip r:embed="rId4">
            <a:alphaModFix amt="58999"/>
          </a:blip>
          <a:stretch>
            <a:fillRect/>
          </a:stretch>
        </p:blipFill>
        <p:spPr>
          <a:xfrm>
            <a:off x="4671875" y="1826008"/>
            <a:ext cx="3084975" cy="3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1"/>
          <p:cNvPicPr preferRelativeResize="0"/>
          <p:nvPr/>
        </p:nvPicPr>
        <p:blipFill>
          <a:blip r:embed="rId4">
            <a:alphaModFix amt="58999"/>
          </a:blip>
          <a:stretch>
            <a:fillRect/>
          </a:stretch>
        </p:blipFill>
        <p:spPr>
          <a:xfrm>
            <a:off x="8442875" y="1826020"/>
            <a:ext cx="3084975" cy="32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1"/>
          <p:cNvSpPr txBox="1"/>
          <p:nvPr/>
        </p:nvSpPr>
        <p:spPr>
          <a:xfrm>
            <a:off x="7327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Visão geral</a:t>
            </a:r>
            <a:endParaRPr sz="4000" b="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61"/>
          <p:cNvSpPr txBox="1"/>
          <p:nvPr/>
        </p:nvSpPr>
        <p:spPr>
          <a:xfrm>
            <a:off x="44248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Cronograma</a:t>
            </a:r>
            <a:endParaRPr sz="4000" b="0" i="0" u="none" strike="noStrike" cap="none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61"/>
          <p:cNvSpPr txBox="1"/>
          <p:nvPr/>
        </p:nvSpPr>
        <p:spPr>
          <a:xfrm>
            <a:off x="8234847" y="4823758"/>
            <a:ext cx="36921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40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Piloto</a:t>
            </a:r>
            <a:endParaRPr sz="4000" b="0" u="none" strike="noStrike" cap="none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1" name="Google Shape;441;p61"/>
          <p:cNvPicPr preferRelativeResize="0"/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1754982" y="2740619"/>
            <a:ext cx="1376750" cy="13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1"/>
          <p:cNvPicPr preferRelativeResize="0"/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4829509" y="2254947"/>
            <a:ext cx="2882775" cy="23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1"/>
          <p:cNvPicPr preferRelativeResize="0"/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9410050" y="2623400"/>
            <a:ext cx="1376750" cy="13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24"/>
          <p:cNvSpPr/>
          <p:nvPr/>
        </p:nvSpPr>
        <p:spPr>
          <a:xfrm>
            <a:off x="189333" y="6037567"/>
            <a:ext cx="11896400" cy="8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24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principais realizações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23" name="Google Shape;1123;p124"/>
          <p:cNvGrpSpPr/>
          <p:nvPr/>
        </p:nvGrpSpPr>
        <p:grpSpPr>
          <a:xfrm>
            <a:off x="121629" y="1289097"/>
            <a:ext cx="5833472" cy="1656119"/>
            <a:chOff x="3977400" y="897493"/>
            <a:chExt cx="4375104" cy="1242090"/>
          </a:xfrm>
        </p:grpSpPr>
        <p:grpSp>
          <p:nvGrpSpPr>
            <p:cNvPr id="1124" name="Google Shape;1124;p124"/>
            <p:cNvGrpSpPr/>
            <p:nvPr/>
          </p:nvGrpSpPr>
          <p:grpSpPr>
            <a:xfrm>
              <a:off x="4732925" y="1140987"/>
              <a:ext cx="529800" cy="998596"/>
              <a:chOff x="4318975" y="1083450"/>
              <a:chExt cx="529800" cy="591305"/>
            </a:xfrm>
          </p:grpSpPr>
          <p:sp>
            <p:nvSpPr>
              <p:cNvPr id="1125" name="Google Shape;1125;p124"/>
              <p:cNvSpPr/>
              <p:nvPr/>
            </p:nvSpPr>
            <p:spPr>
              <a:xfrm>
                <a:off x="4517129" y="1083455"/>
                <a:ext cx="133500" cy="591300"/>
              </a:xfrm>
              <a:prstGeom prst="rect">
                <a:avLst/>
              </a:prstGeom>
              <a:solidFill>
                <a:srgbClr val="FFD966"/>
              </a:solidFill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26" name="Google Shape;1126;p124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127" name="Google Shape;1127;p124"/>
            <p:cNvSpPr txBox="1"/>
            <p:nvPr/>
          </p:nvSpPr>
          <p:spPr>
            <a:xfrm>
              <a:off x="5343504" y="945995"/>
              <a:ext cx="3009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Novos Serviços &amp; Integrações</a:t>
              </a:r>
              <a:endParaRPr sz="1900" b="1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28" name="Google Shape;1128;p124"/>
            <p:cNvSpPr txBox="1"/>
            <p:nvPr/>
          </p:nvSpPr>
          <p:spPr>
            <a:xfrm>
              <a:off x="53435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Lorem ipsum dolor sit amet, consectetur adipiscing. Donec risus dolor, porta venenatis neque sit amet, pharetra luctus felis.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9" name="Google Shape;1129;p124"/>
            <p:cNvSpPr txBox="1"/>
            <p:nvPr/>
          </p:nvSpPr>
          <p:spPr>
            <a:xfrm>
              <a:off x="3977400" y="8974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100" b="1">
                  <a:solidFill>
                    <a:srgbClr val="E6AF00"/>
                  </a:solidFill>
                  <a:latin typeface="Roboto"/>
                  <a:ea typeface="Roboto"/>
                  <a:cs typeface="Roboto"/>
                  <a:sym typeface="Roboto"/>
                </a:rPr>
                <a:t>2021</a:t>
              </a:r>
              <a:endParaRPr sz="2100" b="1">
                <a:solidFill>
                  <a:srgbClr val="E6A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30" name="Google Shape;1130;p124"/>
          <p:cNvGrpSpPr/>
          <p:nvPr/>
        </p:nvGrpSpPr>
        <p:grpSpPr>
          <a:xfrm>
            <a:off x="121629" y="2697367"/>
            <a:ext cx="8770271" cy="1591317"/>
            <a:chOff x="3977400" y="946002"/>
            <a:chExt cx="6577703" cy="1193488"/>
          </a:xfrm>
        </p:grpSpPr>
        <p:grpSp>
          <p:nvGrpSpPr>
            <p:cNvPr id="1131" name="Google Shape;1131;p124"/>
            <p:cNvGrpSpPr/>
            <p:nvPr/>
          </p:nvGrpSpPr>
          <p:grpSpPr>
            <a:xfrm>
              <a:off x="4732925" y="1140987"/>
              <a:ext cx="529800" cy="998503"/>
              <a:chOff x="4318975" y="1083450"/>
              <a:chExt cx="529800" cy="591250"/>
            </a:xfrm>
          </p:grpSpPr>
          <p:sp>
            <p:nvSpPr>
              <p:cNvPr id="1132" name="Google Shape;1132;p124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33" name="Google Shape;1133;p124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134" name="Google Shape;1134;p124"/>
            <p:cNvSpPr txBox="1"/>
            <p:nvPr/>
          </p:nvSpPr>
          <p:spPr>
            <a:xfrm>
              <a:off x="5343504" y="946002"/>
              <a:ext cx="52116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Adoção do QN &amp; Consolidação &amp; Integrações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35" name="Google Shape;1135;p124"/>
            <p:cNvSpPr txBox="1"/>
            <p:nvPr/>
          </p:nvSpPr>
          <p:spPr>
            <a:xfrm>
              <a:off x="5343504" y="1222252"/>
              <a:ext cx="33717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CIÊNCIAVITAE @ MyFCT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CIÊNCIAVITAE @ Portal Inovação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Lorem ipsum dolor sit amet, consectetur adipiscing. Donec risus dolor, porta venenatis neque sit amet, pharetra luctus felis.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36" name="Google Shape;1136;p124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2019-20</a:t>
              </a:r>
              <a:endParaRPr sz="12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37" name="Google Shape;1137;p124"/>
          <p:cNvGrpSpPr/>
          <p:nvPr/>
        </p:nvGrpSpPr>
        <p:grpSpPr>
          <a:xfrm>
            <a:off x="121629" y="5364230"/>
            <a:ext cx="5833472" cy="1595360"/>
            <a:chOff x="3977400" y="946003"/>
            <a:chExt cx="4375104" cy="1196520"/>
          </a:xfrm>
        </p:grpSpPr>
        <p:grpSp>
          <p:nvGrpSpPr>
            <p:cNvPr id="1138" name="Google Shape;1138;p124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1139" name="Google Shape;1139;p124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40" name="Google Shape;1140;p124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141" name="Google Shape;1141;p124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Desenvolvimento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2" name="Google Shape;1142;p124"/>
            <p:cNvSpPr txBox="1"/>
            <p:nvPr/>
          </p:nvSpPr>
          <p:spPr>
            <a:xfrm>
              <a:off x="5343504" y="1222256"/>
              <a:ext cx="30090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Referencial normativo e infraestruturas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3" name="Google Shape;1143;p124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2017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44" name="Google Shape;1144;p124"/>
          <p:cNvGrpSpPr/>
          <p:nvPr/>
        </p:nvGrpSpPr>
        <p:grpSpPr>
          <a:xfrm>
            <a:off x="121629" y="4029826"/>
            <a:ext cx="7338271" cy="1591316"/>
            <a:chOff x="3977400" y="946003"/>
            <a:chExt cx="5503703" cy="1193487"/>
          </a:xfrm>
        </p:grpSpPr>
        <p:grpSp>
          <p:nvGrpSpPr>
            <p:cNvPr id="1145" name="Google Shape;1145;p124"/>
            <p:cNvGrpSpPr/>
            <p:nvPr/>
          </p:nvGrpSpPr>
          <p:grpSpPr>
            <a:xfrm>
              <a:off x="4732925" y="1142460"/>
              <a:ext cx="529800" cy="997030"/>
              <a:chOff x="4318975" y="1084322"/>
              <a:chExt cx="529800" cy="590378"/>
            </a:xfrm>
          </p:grpSpPr>
          <p:sp>
            <p:nvSpPr>
              <p:cNvPr id="1146" name="Google Shape;1146;p124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47" name="Google Shape;1147;p124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148" name="Google Shape;1148;p124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&amp; Serviços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9" name="Google Shape;1149;p124"/>
            <p:cNvSpPr txBox="1"/>
            <p:nvPr/>
          </p:nvSpPr>
          <p:spPr>
            <a:xfrm>
              <a:off x="5343503" y="1222259"/>
              <a:ext cx="41376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ORGs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Financiamento - SciPROJ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50" name="Google Shape;1150;p124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2018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51" name="Google Shape;1151;p124"/>
          <p:cNvGrpSpPr/>
          <p:nvPr/>
        </p:nvGrpSpPr>
        <p:grpSpPr>
          <a:xfrm>
            <a:off x="121629" y="6380230"/>
            <a:ext cx="5459067" cy="499320"/>
            <a:chOff x="3977400" y="946003"/>
            <a:chExt cx="4094300" cy="374490"/>
          </a:xfrm>
        </p:grpSpPr>
        <p:cxnSp>
          <p:nvCxnSpPr>
            <p:cNvPr id="1152" name="Google Shape;1152;p124"/>
            <p:cNvCxnSpPr/>
            <p:nvPr/>
          </p:nvCxnSpPr>
          <p:spPr>
            <a:xfrm rot="10800000">
              <a:off x="4732925" y="114246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53" name="Google Shape;1153;p124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Conceito &amp; Estratégia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54" name="Google Shape;1154;p124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2016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55" name="Google Shape;1155;p124"/>
          <p:cNvSpPr/>
          <p:nvPr/>
        </p:nvSpPr>
        <p:spPr>
          <a:xfrm>
            <a:off x="1404467" y="1614500"/>
            <a:ext cx="155200" cy="3648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24"/>
          <p:cNvSpPr/>
          <p:nvPr/>
        </p:nvSpPr>
        <p:spPr>
          <a:xfrm>
            <a:off x="189325" y="1289100"/>
            <a:ext cx="10116000" cy="419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" name="Google Shape;1157;p124"/>
          <p:cNvGrpSpPr/>
          <p:nvPr/>
        </p:nvGrpSpPr>
        <p:grpSpPr>
          <a:xfrm>
            <a:off x="4874850" y="1074267"/>
            <a:ext cx="6513649" cy="4352999"/>
            <a:chOff x="3656138" y="805700"/>
            <a:chExt cx="4885236" cy="3264749"/>
          </a:xfrm>
        </p:grpSpPr>
        <p:pic>
          <p:nvPicPr>
            <p:cNvPr id="1158" name="Google Shape;1158;p1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56175" y="1944400"/>
              <a:ext cx="4885199" cy="212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9" name="Google Shape;1159;p1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56175" y="805700"/>
              <a:ext cx="4509826" cy="113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124"/>
            <p:cNvSpPr/>
            <p:nvPr/>
          </p:nvSpPr>
          <p:spPr>
            <a:xfrm>
              <a:off x="3656138" y="805700"/>
              <a:ext cx="4509900" cy="3255600"/>
            </a:xfrm>
            <a:prstGeom prst="rect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24"/>
            <p:cNvSpPr/>
            <p:nvPr/>
          </p:nvSpPr>
          <p:spPr>
            <a:xfrm>
              <a:off x="5041850" y="3771550"/>
              <a:ext cx="279600" cy="2016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25"/>
          <p:cNvSpPr/>
          <p:nvPr/>
        </p:nvSpPr>
        <p:spPr>
          <a:xfrm>
            <a:off x="189333" y="6037567"/>
            <a:ext cx="11896400" cy="8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25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principais realizações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68" name="Google Shape;1168;p125"/>
          <p:cNvGrpSpPr/>
          <p:nvPr/>
        </p:nvGrpSpPr>
        <p:grpSpPr>
          <a:xfrm>
            <a:off x="121629" y="1289097"/>
            <a:ext cx="5833472" cy="1656119"/>
            <a:chOff x="3977400" y="897493"/>
            <a:chExt cx="4375104" cy="1242090"/>
          </a:xfrm>
        </p:grpSpPr>
        <p:grpSp>
          <p:nvGrpSpPr>
            <p:cNvPr id="1169" name="Google Shape;1169;p125"/>
            <p:cNvGrpSpPr/>
            <p:nvPr/>
          </p:nvGrpSpPr>
          <p:grpSpPr>
            <a:xfrm>
              <a:off x="4732925" y="1140987"/>
              <a:ext cx="529800" cy="998596"/>
              <a:chOff x="4318975" y="1083450"/>
              <a:chExt cx="529800" cy="591305"/>
            </a:xfrm>
          </p:grpSpPr>
          <p:sp>
            <p:nvSpPr>
              <p:cNvPr id="1170" name="Google Shape;1170;p125"/>
              <p:cNvSpPr/>
              <p:nvPr/>
            </p:nvSpPr>
            <p:spPr>
              <a:xfrm>
                <a:off x="4517129" y="1083455"/>
                <a:ext cx="133500" cy="591300"/>
              </a:xfrm>
              <a:prstGeom prst="rect">
                <a:avLst/>
              </a:prstGeom>
              <a:solidFill>
                <a:srgbClr val="FFD966"/>
              </a:solidFill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71" name="Google Shape;1171;p125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172" name="Google Shape;1172;p125"/>
            <p:cNvSpPr txBox="1"/>
            <p:nvPr/>
          </p:nvSpPr>
          <p:spPr>
            <a:xfrm>
              <a:off x="5343504" y="945995"/>
              <a:ext cx="3009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Novos Serviços &amp; Integrações</a:t>
              </a:r>
              <a:endParaRPr sz="1900" b="1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73" name="Google Shape;1173;p125"/>
            <p:cNvSpPr txBox="1"/>
            <p:nvPr/>
          </p:nvSpPr>
          <p:spPr>
            <a:xfrm>
              <a:off x="53435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Lorem ipsum dolor sit amet, consectetur adipiscing. Donec risus dolor, porta venenatis neque sit amet, pharetra luctus felis.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4" name="Google Shape;1174;p125"/>
            <p:cNvSpPr txBox="1"/>
            <p:nvPr/>
          </p:nvSpPr>
          <p:spPr>
            <a:xfrm>
              <a:off x="3977400" y="8974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100" b="1">
                  <a:solidFill>
                    <a:srgbClr val="E6AF00"/>
                  </a:solidFill>
                  <a:latin typeface="Roboto"/>
                  <a:ea typeface="Roboto"/>
                  <a:cs typeface="Roboto"/>
                  <a:sym typeface="Roboto"/>
                </a:rPr>
                <a:t>2021</a:t>
              </a:r>
              <a:endParaRPr sz="2100" b="1">
                <a:solidFill>
                  <a:srgbClr val="E6A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75" name="Google Shape;1175;p125"/>
          <p:cNvGrpSpPr/>
          <p:nvPr/>
        </p:nvGrpSpPr>
        <p:grpSpPr>
          <a:xfrm>
            <a:off x="121629" y="2697367"/>
            <a:ext cx="8770271" cy="1591317"/>
            <a:chOff x="3977400" y="946002"/>
            <a:chExt cx="6577703" cy="1193488"/>
          </a:xfrm>
        </p:grpSpPr>
        <p:grpSp>
          <p:nvGrpSpPr>
            <p:cNvPr id="1176" name="Google Shape;1176;p125"/>
            <p:cNvGrpSpPr/>
            <p:nvPr/>
          </p:nvGrpSpPr>
          <p:grpSpPr>
            <a:xfrm>
              <a:off x="4732925" y="1140987"/>
              <a:ext cx="529800" cy="998503"/>
              <a:chOff x="4318975" y="1083450"/>
              <a:chExt cx="529800" cy="591250"/>
            </a:xfrm>
          </p:grpSpPr>
          <p:sp>
            <p:nvSpPr>
              <p:cNvPr id="1177" name="Google Shape;1177;p125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78" name="Google Shape;1178;p125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179" name="Google Shape;1179;p125"/>
            <p:cNvSpPr txBox="1"/>
            <p:nvPr/>
          </p:nvSpPr>
          <p:spPr>
            <a:xfrm>
              <a:off x="5343504" y="946002"/>
              <a:ext cx="52116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Adoção do QN &amp; Consolidação &amp; Integrações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80" name="Google Shape;1180;p125"/>
            <p:cNvSpPr txBox="1"/>
            <p:nvPr/>
          </p:nvSpPr>
          <p:spPr>
            <a:xfrm>
              <a:off x="5343504" y="1222252"/>
              <a:ext cx="33717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CIÊNCIAVITAE @ MyFCT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CIÊNCIAVITAE @ Portal Inovação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Lorem ipsum dolor sit amet, consectetur adipiscing. Donec risus dolor, porta venenatis neque sit amet, pharetra luctus felis.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81" name="Google Shape;1181;p125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2019-20</a:t>
              </a:r>
              <a:endParaRPr sz="12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82" name="Google Shape;1182;p125"/>
          <p:cNvGrpSpPr/>
          <p:nvPr/>
        </p:nvGrpSpPr>
        <p:grpSpPr>
          <a:xfrm>
            <a:off x="121629" y="5364230"/>
            <a:ext cx="5833472" cy="1595360"/>
            <a:chOff x="3977400" y="946003"/>
            <a:chExt cx="4375104" cy="1196520"/>
          </a:xfrm>
        </p:grpSpPr>
        <p:grpSp>
          <p:nvGrpSpPr>
            <p:cNvPr id="1183" name="Google Shape;1183;p125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1184" name="Google Shape;1184;p125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85" name="Google Shape;1185;p125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186" name="Google Shape;1186;p125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Desenvolvimento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87" name="Google Shape;1187;p125"/>
            <p:cNvSpPr txBox="1"/>
            <p:nvPr/>
          </p:nvSpPr>
          <p:spPr>
            <a:xfrm>
              <a:off x="5343504" y="1222256"/>
              <a:ext cx="30090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Referencial normativo e infraestruturas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88" name="Google Shape;1188;p125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2017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89" name="Google Shape;1189;p125"/>
          <p:cNvGrpSpPr/>
          <p:nvPr/>
        </p:nvGrpSpPr>
        <p:grpSpPr>
          <a:xfrm>
            <a:off x="121629" y="4029826"/>
            <a:ext cx="7338271" cy="1591316"/>
            <a:chOff x="3977400" y="946003"/>
            <a:chExt cx="5503703" cy="1193487"/>
          </a:xfrm>
        </p:grpSpPr>
        <p:grpSp>
          <p:nvGrpSpPr>
            <p:cNvPr id="1190" name="Google Shape;1190;p125"/>
            <p:cNvGrpSpPr/>
            <p:nvPr/>
          </p:nvGrpSpPr>
          <p:grpSpPr>
            <a:xfrm>
              <a:off x="4732925" y="1142460"/>
              <a:ext cx="529800" cy="997030"/>
              <a:chOff x="4318975" y="1084322"/>
              <a:chExt cx="529800" cy="590378"/>
            </a:xfrm>
          </p:grpSpPr>
          <p:sp>
            <p:nvSpPr>
              <p:cNvPr id="1191" name="Google Shape;1191;p125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92" name="Google Shape;1192;p125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193" name="Google Shape;1193;p125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&amp; Serviços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94" name="Google Shape;1194;p125"/>
            <p:cNvSpPr txBox="1"/>
            <p:nvPr/>
          </p:nvSpPr>
          <p:spPr>
            <a:xfrm>
              <a:off x="5343503" y="1222259"/>
              <a:ext cx="41376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ORGs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Financiamento - SciPROJ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5" name="Google Shape;1195;p125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2018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96" name="Google Shape;1196;p125"/>
          <p:cNvGrpSpPr/>
          <p:nvPr/>
        </p:nvGrpSpPr>
        <p:grpSpPr>
          <a:xfrm>
            <a:off x="121629" y="6380230"/>
            <a:ext cx="5459067" cy="499320"/>
            <a:chOff x="3977400" y="946003"/>
            <a:chExt cx="4094300" cy="374490"/>
          </a:xfrm>
        </p:grpSpPr>
        <p:cxnSp>
          <p:nvCxnSpPr>
            <p:cNvPr id="1197" name="Google Shape;1197;p125"/>
            <p:cNvCxnSpPr/>
            <p:nvPr/>
          </p:nvCxnSpPr>
          <p:spPr>
            <a:xfrm rot="10800000">
              <a:off x="4732925" y="114246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98" name="Google Shape;1198;p125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Conceito &amp; Estratégia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99" name="Google Shape;1199;p125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2016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00" name="Google Shape;1200;p125"/>
          <p:cNvSpPr/>
          <p:nvPr/>
        </p:nvSpPr>
        <p:spPr>
          <a:xfrm>
            <a:off x="1404467" y="1614500"/>
            <a:ext cx="155200" cy="3648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25"/>
          <p:cNvSpPr/>
          <p:nvPr/>
        </p:nvSpPr>
        <p:spPr>
          <a:xfrm>
            <a:off x="189325" y="969424"/>
            <a:ext cx="10116000" cy="32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2" name="Google Shape;1202;p125"/>
          <p:cNvPicPr preferRelativeResize="0"/>
          <p:nvPr/>
        </p:nvPicPr>
        <p:blipFill rotWithShape="1">
          <a:blip r:embed="rId3">
            <a:alphaModFix/>
          </a:blip>
          <a:srcRect l="10255" t="41717" r="15642" b="44184"/>
          <a:stretch/>
        </p:blipFill>
        <p:spPr>
          <a:xfrm>
            <a:off x="5490067" y="2089833"/>
            <a:ext cx="5743254" cy="8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26"/>
          <p:cNvSpPr/>
          <p:nvPr/>
        </p:nvSpPr>
        <p:spPr>
          <a:xfrm>
            <a:off x="189333" y="6037567"/>
            <a:ext cx="11896400" cy="8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26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principais realizações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09" name="Google Shape;1209;p126"/>
          <p:cNvGrpSpPr/>
          <p:nvPr/>
        </p:nvGrpSpPr>
        <p:grpSpPr>
          <a:xfrm>
            <a:off x="121629" y="2697367"/>
            <a:ext cx="5742271" cy="1591317"/>
            <a:chOff x="3977400" y="946002"/>
            <a:chExt cx="4306703" cy="1193488"/>
          </a:xfrm>
        </p:grpSpPr>
        <p:grpSp>
          <p:nvGrpSpPr>
            <p:cNvPr id="1210" name="Google Shape;1210;p126"/>
            <p:cNvGrpSpPr/>
            <p:nvPr/>
          </p:nvGrpSpPr>
          <p:grpSpPr>
            <a:xfrm>
              <a:off x="4732925" y="1140987"/>
              <a:ext cx="529800" cy="998503"/>
              <a:chOff x="4318975" y="1083450"/>
              <a:chExt cx="529800" cy="591250"/>
            </a:xfrm>
          </p:grpSpPr>
          <p:sp>
            <p:nvSpPr>
              <p:cNvPr id="1211" name="Google Shape;1211;p126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12" name="Google Shape;1212;p126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213" name="Google Shape;1213;p126"/>
            <p:cNvSpPr txBox="1"/>
            <p:nvPr/>
          </p:nvSpPr>
          <p:spPr>
            <a:xfrm>
              <a:off x="5343504" y="946002"/>
              <a:ext cx="29406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Adoção do QN &amp; Consolidação &amp; Integrações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14" name="Google Shape;1214;p126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2019-20</a:t>
              </a:r>
              <a:endParaRPr sz="12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15" name="Google Shape;1215;p126"/>
          <p:cNvGrpSpPr/>
          <p:nvPr/>
        </p:nvGrpSpPr>
        <p:grpSpPr>
          <a:xfrm>
            <a:off x="121629" y="5364230"/>
            <a:ext cx="5833472" cy="1595360"/>
            <a:chOff x="3977400" y="946003"/>
            <a:chExt cx="4375104" cy="1196520"/>
          </a:xfrm>
        </p:grpSpPr>
        <p:grpSp>
          <p:nvGrpSpPr>
            <p:cNvPr id="1216" name="Google Shape;1216;p126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1217" name="Google Shape;1217;p126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18" name="Google Shape;1218;p126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219" name="Google Shape;1219;p126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Desenvolvimento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0" name="Google Shape;1220;p126"/>
            <p:cNvSpPr txBox="1"/>
            <p:nvPr/>
          </p:nvSpPr>
          <p:spPr>
            <a:xfrm>
              <a:off x="5343504" y="1222256"/>
              <a:ext cx="30090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Referencial normativo e infraestruturas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1" name="Google Shape;1221;p126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2017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22" name="Google Shape;1222;p126"/>
          <p:cNvGrpSpPr/>
          <p:nvPr/>
        </p:nvGrpSpPr>
        <p:grpSpPr>
          <a:xfrm>
            <a:off x="121629" y="4029826"/>
            <a:ext cx="7338271" cy="1591316"/>
            <a:chOff x="3977400" y="946003"/>
            <a:chExt cx="5503703" cy="1193487"/>
          </a:xfrm>
        </p:grpSpPr>
        <p:grpSp>
          <p:nvGrpSpPr>
            <p:cNvPr id="1223" name="Google Shape;1223;p126"/>
            <p:cNvGrpSpPr/>
            <p:nvPr/>
          </p:nvGrpSpPr>
          <p:grpSpPr>
            <a:xfrm>
              <a:off x="4732925" y="1142460"/>
              <a:ext cx="529800" cy="997030"/>
              <a:chOff x="4318975" y="1084322"/>
              <a:chExt cx="529800" cy="590378"/>
            </a:xfrm>
          </p:grpSpPr>
          <p:sp>
            <p:nvSpPr>
              <p:cNvPr id="1224" name="Google Shape;1224;p126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25" name="Google Shape;1225;p126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226" name="Google Shape;1226;p126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&amp; Serviços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7" name="Google Shape;1227;p126"/>
            <p:cNvSpPr txBox="1"/>
            <p:nvPr/>
          </p:nvSpPr>
          <p:spPr>
            <a:xfrm>
              <a:off x="5343503" y="1222259"/>
              <a:ext cx="41376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ORGs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Financiamento - SciPROJ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8" name="Google Shape;1228;p126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2018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29" name="Google Shape;1229;p126"/>
          <p:cNvGrpSpPr/>
          <p:nvPr/>
        </p:nvGrpSpPr>
        <p:grpSpPr>
          <a:xfrm>
            <a:off x="121629" y="6380230"/>
            <a:ext cx="5459067" cy="499320"/>
            <a:chOff x="3977400" y="946003"/>
            <a:chExt cx="4094300" cy="374490"/>
          </a:xfrm>
        </p:grpSpPr>
        <p:cxnSp>
          <p:nvCxnSpPr>
            <p:cNvPr id="1230" name="Google Shape;1230;p126"/>
            <p:cNvCxnSpPr/>
            <p:nvPr/>
          </p:nvCxnSpPr>
          <p:spPr>
            <a:xfrm rot="10800000">
              <a:off x="4732925" y="114246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31" name="Google Shape;1231;p126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Conceito &amp; Estratégia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32" name="Google Shape;1232;p126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2016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33" name="Google Shape;1233;p126"/>
          <p:cNvSpPr/>
          <p:nvPr/>
        </p:nvSpPr>
        <p:spPr>
          <a:xfrm rot="10800000">
            <a:off x="6250167" y="1857337"/>
            <a:ext cx="5848000" cy="36800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126"/>
          <p:cNvSpPr/>
          <p:nvPr/>
        </p:nvSpPr>
        <p:spPr>
          <a:xfrm>
            <a:off x="6249967" y="1857305"/>
            <a:ext cx="5848000" cy="36800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126"/>
          <p:cNvSpPr/>
          <p:nvPr/>
        </p:nvSpPr>
        <p:spPr>
          <a:xfrm>
            <a:off x="6249967" y="1857296"/>
            <a:ext cx="2869600" cy="18524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26"/>
          <p:cNvSpPr/>
          <p:nvPr/>
        </p:nvSpPr>
        <p:spPr>
          <a:xfrm flipH="1">
            <a:off x="6250062" y="3709682"/>
            <a:ext cx="2869600" cy="18280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26"/>
          <p:cNvSpPr/>
          <p:nvPr/>
        </p:nvSpPr>
        <p:spPr>
          <a:xfrm rot="10800000">
            <a:off x="9103460" y="3703337"/>
            <a:ext cx="2985200" cy="18340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26"/>
          <p:cNvSpPr/>
          <p:nvPr/>
        </p:nvSpPr>
        <p:spPr>
          <a:xfrm rot="10800000" flipH="1">
            <a:off x="9119564" y="1857282"/>
            <a:ext cx="2853200" cy="18524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9" name="Google Shape;1239;p126"/>
          <p:cNvPicPr preferRelativeResize="0"/>
          <p:nvPr/>
        </p:nvPicPr>
        <p:blipFill rotWithShape="1">
          <a:blip r:embed="rId3">
            <a:alphaModFix/>
          </a:blip>
          <a:srcRect l="10255" t="41717" r="15642" b="44184"/>
          <a:stretch/>
        </p:blipFill>
        <p:spPr>
          <a:xfrm>
            <a:off x="8032236" y="3524436"/>
            <a:ext cx="1912059" cy="29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26"/>
          <p:cNvSpPr txBox="1"/>
          <p:nvPr/>
        </p:nvSpPr>
        <p:spPr>
          <a:xfrm>
            <a:off x="7862332" y="2309500"/>
            <a:ext cx="11444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1900" i="0" u="none" strike="noStrike" cap="none">
                <a:latin typeface="Montserrat"/>
                <a:ea typeface="Montserrat"/>
                <a:cs typeface="Montserrat"/>
                <a:sym typeface="Montserrat"/>
              </a:rPr>
              <a:t>DGES</a:t>
            </a:r>
            <a:endParaRPr sz="19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1" name="Google Shape;1241;p126"/>
          <p:cNvSpPr txBox="1"/>
          <p:nvPr/>
        </p:nvSpPr>
        <p:spPr>
          <a:xfrm>
            <a:off x="6646973" y="3033767"/>
            <a:ext cx="1073600" cy="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1900" i="0" u="none" strike="noStrike" cap="none">
                <a:latin typeface="Montserrat"/>
                <a:ea typeface="Montserrat"/>
                <a:cs typeface="Montserrat"/>
                <a:sym typeface="Montserrat"/>
              </a:rPr>
              <a:t>A3ES</a:t>
            </a:r>
            <a:endParaRPr sz="19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2" name="Google Shape;1242;p126"/>
          <p:cNvSpPr txBox="1"/>
          <p:nvPr/>
        </p:nvSpPr>
        <p:spPr>
          <a:xfrm>
            <a:off x="6778000" y="4157800"/>
            <a:ext cx="13040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1900" i="0" u="none" strike="noStrike" cap="none">
                <a:latin typeface="Montserrat"/>
                <a:ea typeface="Montserrat"/>
                <a:cs typeface="Montserrat"/>
                <a:sym typeface="Montserrat"/>
              </a:rPr>
              <a:t>DGEEC</a:t>
            </a:r>
            <a:endParaRPr sz="19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3" name="Google Shape;1243;p126"/>
          <p:cNvSpPr txBox="1"/>
          <p:nvPr/>
        </p:nvSpPr>
        <p:spPr>
          <a:xfrm>
            <a:off x="6925225" y="4836304"/>
            <a:ext cx="22628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1900" i="0" u="none" strike="noStrike" cap="none">
                <a:latin typeface="Montserrat"/>
                <a:ea typeface="Montserrat"/>
                <a:cs typeface="Montserrat"/>
                <a:sym typeface="Montserrat"/>
              </a:rPr>
              <a:t>Europa /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 Mundo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4" name="Google Shape;1244;p126"/>
          <p:cNvSpPr txBox="1"/>
          <p:nvPr/>
        </p:nvSpPr>
        <p:spPr>
          <a:xfrm>
            <a:off x="9249699" y="4826700"/>
            <a:ext cx="16116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1900" i="0" u="none" strike="noStrike" cap="none"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19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5" name="Google Shape;1245;p126"/>
          <p:cNvSpPr txBox="1"/>
          <p:nvPr/>
        </p:nvSpPr>
        <p:spPr>
          <a:xfrm>
            <a:off x="10704600" y="4008933"/>
            <a:ext cx="733600" cy="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1900" i="0" u="none" strike="noStrike" cap="none">
                <a:latin typeface="Montserrat"/>
                <a:ea typeface="Montserrat"/>
                <a:cs typeface="Montserrat"/>
                <a:sym typeface="Montserrat"/>
              </a:rPr>
              <a:t>IES</a:t>
            </a:r>
            <a:endParaRPr sz="19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6" name="Google Shape;1246;p126"/>
          <p:cNvSpPr txBox="1"/>
          <p:nvPr/>
        </p:nvSpPr>
        <p:spPr>
          <a:xfrm>
            <a:off x="9249700" y="2408900"/>
            <a:ext cx="21372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1900" i="0" u="none" strike="noStrike" cap="none">
                <a:latin typeface="Montserrat"/>
                <a:ea typeface="Montserrat"/>
                <a:cs typeface="Montserrat"/>
                <a:sym typeface="Montserrat"/>
              </a:rPr>
              <a:t>Financiador</a:t>
            </a:r>
            <a:endParaRPr sz="19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7" name="Google Shape;1247;p126"/>
          <p:cNvSpPr txBox="1"/>
          <p:nvPr/>
        </p:nvSpPr>
        <p:spPr>
          <a:xfrm>
            <a:off x="10720649" y="3033756"/>
            <a:ext cx="505600" cy="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b="1" i="0" u="none" strike="noStrike" cap="none">
                <a:latin typeface="Montserrat"/>
                <a:ea typeface="Montserrat"/>
                <a:cs typeface="Montserrat"/>
                <a:sym typeface="Montserrat"/>
              </a:rPr>
              <a:t>...</a:t>
            </a:r>
            <a:endParaRPr sz="2400" b="1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8" name="Google Shape;1248;p126"/>
          <p:cNvSpPr txBox="1"/>
          <p:nvPr/>
        </p:nvSpPr>
        <p:spPr>
          <a:xfrm>
            <a:off x="10069153" y="1851868"/>
            <a:ext cx="808400" cy="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1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FCT</a:t>
            </a: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9" name="Google Shape;1249;p126"/>
          <p:cNvSpPr txBox="1"/>
          <p:nvPr/>
        </p:nvSpPr>
        <p:spPr>
          <a:xfrm>
            <a:off x="10667195" y="2145849"/>
            <a:ext cx="808400" cy="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1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ANI</a:t>
            </a: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0" name="Google Shape;1250;p126"/>
          <p:cNvSpPr txBox="1"/>
          <p:nvPr/>
        </p:nvSpPr>
        <p:spPr>
          <a:xfrm>
            <a:off x="10369567" y="4552200"/>
            <a:ext cx="1912000" cy="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1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Ciência-IUL</a:t>
            </a: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1" name="Google Shape;1251;p126"/>
          <p:cNvSpPr/>
          <p:nvPr/>
        </p:nvSpPr>
        <p:spPr>
          <a:xfrm>
            <a:off x="7105875" y="2350683"/>
            <a:ext cx="4012000" cy="2727600"/>
          </a:xfrm>
          <a:prstGeom prst="ellipse">
            <a:avLst/>
          </a:prstGeom>
          <a:noFill/>
          <a:ln w="9525" cap="flat" cmpd="sng">
            <a:solidFill>
              <a:srgbClr val="FF99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27"/>
          <p:cNvSpPr/>
          <p:nvPr/>
        </p:nvSpPr>
        <p:spPr>
          <a:xfrm>
            <a:off x="189333" y="6037567"/>
            <a:ext cx="11896400" cy="8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27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principais realizações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58" name="Google Shape;1258;p127"/>
          <p:cNvGrpSpPr/>
          <p:nvPr/>
        </p:nvGrpSpPr>
        <p:grpSpPr>
          <a:xfrm>
            <a:off x="121629" y="1289097"/>
            <a:ext cx="5833472" cy="1656119"/>
            <a:chOff x="3977400" y="897493"/>
            <a:chExt cx="4375104" cy="1242090"/>
          </a:xfrm>
        </p:grpSpPr>
        <p:grpSp>
          <p:nvGrpSpPr>
            <p:cNvPr id="1259" name="Google Shape;1259;p127"/>
            <p:cNvGrpSpPr/>
            <p:nvPr/>
          </p:nvGrpSpPr>
          <p:grpSpPr>
            <a:xfrm>
              <a:off x="4732925" y="1140987"/>
              <a:ext cx="529800" cy="998596"/>
              <a:chOff x="4318975" y="1083450"/>
              <a:chExt cx="529800" cy="591305"/>
            </a:xfrm>
          </p:grpSpPr>
          <p:sp>
            <p:nvSpPr>
              <p:cNvPr id="1260" name="Google Shape;1260;p127"/>
              <p:cNvSpPr/>
              <p:nvPr/>
            </p:nvSpPr>
            <p:spPr>
              <a:xfrm>
                <a:off x="4517129" y="1083455"/>
                <a:ext cx="133500" cy="591300"/>
              </a:xfrm>
              <a:prstGeom prst="rect">
                <a:avLst/>
              </a:prstGeom>
              <a:solidFill>
                <a:srgbClr val="FFD966"/>
              </a:solidFill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61" name="Google Shape;1261;p12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262" name="Google Shape;1262;p127"/>
            <p:cNvSpPr txBox="1"/>
            <p:nvPr/>
          </p:nvSpPr>
          <p:spPr>
            <a:xfrm>
              <a:off x="5343504" y="945995"/>
              <a:ext cx="3009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Novos Serviços &amp; Integrações</a:t>
              </a:r>
              <a:endParaRPr sz="1900" b="1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63" name="Google Shape;1263;p127"/>
            <p:cNvSpPr txBox="1"/>
            <p:nvPr/>
          </p:nvSpPr>
          <p:spPr>
            <a:xfrm>
              <a:off x="3977400" y="8974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100" b="1">
                  <a:solidFill>
                    <a:srgbClr val="E6AF00"/>
                  </a:solidFill>
                  <a:latin typeface="Roboto"/>
                  <a:ea typeface="Roboto"/>
                  <a:cs typeface="Roboto"/>
                  <a:sym typeface="Roboto"/>
                </a:rPr>
                <a:t>2021</a:t>
              </a:r>
              <a:endParaRPr sz="2100" b="1">
                <a:solidFill>
                  <a:srgbClr val="E6A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64" name="Google Shape;1264;p127"/>
          <p:cNvGrpSpPr/>
          <p:nvPr/>
        </p:nvGrpSpPr>
        <p:grpSpPr>
          <a:xfrm>
            <a:off x="121629" y="2697367"/>
            <a:ext cx="8770271" cy="1591317"/>
            <a:chOff x="3977400" y="946002"/>
            <a:chExt cx="6577703" cy="1193488"/>
          </a:xfrm>
        </p:grpSpPr>
        <p:grpSp>
          <p:nvGrpSpPr>
            <p:cNvPr id="1265" name="Google Shape;1265;p127"/>
            <p:cNvGrpSpPr/>
            <p:nvPr/>
          </p:nvGrpSpPr>
          <p:grpSpPr>
            <a:xfrm>
              <a:off x="4732925" y="1140987"/>
              <a:ext cx="529800" cy="998503"/>
              <a:chOff x="4318975" y="1083450"/>
              <a:chExt cx="529800" cy="591250"/>
            </a:xfrm>
          </p:grpSpPr>
          <p:sp>
            <p:nvSpPr>
              <p:cNvPr id="1266" name="Google Shape;1266;p127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67" name="Google Shape;1267;p127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268" name="Google Shape;1268;p127"/>
            <p:cNvSpPr txBox="1"/>
            <p:nvPr/>
          </p:nvSpPr>
          <p:spPr>
            <a:xfrm>
              <a:off x="5343504" y="946002"/>
              <a:ext cx="52116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Adoção do QN &amp; Consolidação &amp; Integrações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69" name="Google Shape;1269;p127"/>
            <p:cNvSpPr txBox="1"/>
            <p:nvPr/>
          </p:nvSpPr>
          <p:spPr>
            <a:xfrm>
              <a:off x="5343504" y="1222252"/>
              <a:ext cx="33717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@ MyFCT</a:t>
              </a:r>
              <a:endParaRPr sz="150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@ Portal Inovação</a:t>
              </a:r>
              <a:endParaRPr sz="150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@ Ciência-IUL</a:t>
              </a:r>
              <a:endParaRPr sz="150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0" name="Google Shape;1270;p127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2019-20</a:t>
              </a:r>
              <a:endParaRPr sz="12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71" name="Google Shape;1271;p127"/>
          <p:cNvGrpSpPr/>
          <p:nvPr/>
        </p:nvGrpSpPr>
        <p:grpSpPr>
          <a:xfrm>
            <a:off x="121629" y="5364230"/>
            <a:ext cx="5833472" cy="1595360"/>
            <a:chOff x="3977400" y="946003"/>
            <a:chExt cx="4375104" cy="1196520"/>
          </a:xfrm>
        </p:grpSpPr>
        <p:grpSp>
          <p:nvGrpSpPr>
            <p:cNvPr id="1272" name="Google Shape;1272;p127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1273" name="Google Shape;1273;p127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74" name="Google Shape;1274;p127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275" name="Google Shape;1275;p127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Desenvolvimento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76" name="Google Shape;1276;p127"/>
            <p:cNvSpPr txBox="1"/>
            <p:nvPr/>
          </p:nvSpPr>
          <p:spPr>
            <a:xfrm>
              <a:off x="5343504" y="1222256"/>
              <a:ext cx="30090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Referencial normativo e infraestruturas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77" name="Google Shape;1277;p127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2017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78" name="Google Shape;1278;p127"/>
          <p:cNvGrpSpPr/>
          <p:nvPr/>
        </p:nvGrpSpPr>
        <p:grpSpPr>
          <a:xfrm>
            <a:off x="121629" y="4029826"/>
            <a:ext cx="7338271" cy="1591316"/>
            <a:chOff x="3977400" y="946003"/>
            <a:chExt cx="5503703" cy="1193487"/>
          </a:xfrm>
        </p:grpSpPr>
        <p:grpSp>
          <p:nvGrpSpPr>
            <p:cNvPr id="1279" name="Google Shape;1279;p127"/>
            <p:cNvGrpSpPr/>
            <p:nvPr/>
          </p:nvGrpSpPr>
          <p:grpSpPr>
            <a:xfrm>
              <a:off x="4732925" y="1142460"/>
              <a:ext cx="529800" cy="997030"/>
              <a:chOff x="4318975" y="1084322"/>
              <a:chExt cx="529800" cy="590378"/>
            </a:xfrm>
          </p:grpSpPr>
          <p:sp>
            <p:nvSpPr>
              <p:cNvPr id="1280" name="Google Shape;1280;p127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81" name="Google Shape;1281;p127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282" name="Google Shape;1282;p127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&amp; Serviços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83" name="Google Shape;1283;p127"/>
            <p:cNvSpPr txBox="1"/>
            <p:nvPr/>
          </p:nvSpPr>
          <p:spPr>
            <a:xfrm>
              <a:off x="5343503" y="1222259"/>
              <a:ext cx="41376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ORGs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Financiamento - SciPROJ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4" name="Google Shape;1284;p127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2018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85" name="Google Shape;1285;p127"/>
          <p:cNvGrpSpPr/>
          <p:nvPr/>
        </p:nvGrpSpPr>
        <p:grpSpPr>
          <a:xfrm>
            <a:off x="121629" y="6380230"/>
            <a:ext cx="5459067" cy="499320"/>
            <a:chOff x="3977400" y="946003"/>
            <a:chExt cx="4094300" cy="374490"/>
          </a:xfrm>
        </p:grpSpPr>
        <p:cxnSp>
          <p:nvCxnSpPr>
            <p:cNvPr id="1286" name="Google Shape;1286;p127"/>
            <p:cNvCxnSpPr/>
            <p:nvPr/>
          </p:nvCxnSpPr>
          <p:spPr>
            <a:xfrm rot="10800000">
              <a:off x="4732925" y="114246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87" name="Google Shape;1287;p127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Conceito &amp; Estratégia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88" name="Google Shape;1288;p127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2016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89" name="Google Shape;1289;p127"/>
          <p:cNvSpPr/>
          <p:nvPr/>
        </p:nvSpPr>
        <p:spPr>
          <a:xfrm>
            <a:off x="1404467" y="1614500"/>
            <a:ext cx="155200" cy="3648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0" name="Google Shape;1290;p127"/>
          <p:cNvPicPr preferRelativeResize="0"/>
          <p:nvPr/>
        </p:nvPicPr>
        <p:blipFill rotWithShape="1">
          <a:blip r:embed="rId3">
            <a:alphaModFix amt="94000"/>
          </a:blip>
          <a:srcRect l="10255" t="41717" r="15642" b="44184"/>
          <a:stretch/>
        </p:blipFill>
        <p:spPr>
          <a:xfrm>
            <a:off x="9167808" y="2407758"/>
            <a:ext cx="2150495" cy="28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127"/>
          <p:cNvSpPr txBox="1"/>
          <p:nvPr/>
        </p:nvSpPr>
        <p:spPr>
          <a:xfrm>
            <a:off x="8711076" y="1961325"/>
            <a:ext cx="403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Serviço Indicadores Institucionais</a:t>
            </a:r>
            <a:endParaRPr sz="19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2" name="Google Shape;1292;p127"/>
          <p:cNvPicPr preferRelativeResize="0"/>
          <p:nvPr/>
        </p:nvPicPr>
        <p:blipFill rotWithShape="1">
          <a:blip r:embed="rId3">
            <a:alphaModFix amt="94000"/>
          </a:blip>
          <a:srcRect l="10255" t="41717" r="15642" b="44184"/>
          <a:stretch/>
        </p:blipFill>
        <p:spPr>
          <a:xfrm>
            <a:off x="8225067" y="3547467"/>
            <a:ext cx="2150496" cy="28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127"/>
          <p:cNvSpPr txBox="1"/>
          <p:nvPr/>
        </p:nvSpPr>
        <p:spPr>
          <a:xfrm>
            <a:off x="8005067" y="3102567"/>
            <a:ext cx="35596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Serviço Nome-CIÊNCIA ID</a:t>
            </a:r>
            <a:endParaRPr sz="19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28"/>
          <p:cNvSpPr/>
          <p:nvPr/>
        </p:nvSpPr>
        <p:spPr>
          <a:xfrm>
            <a:off x="189333" y="6037567"/>
            <a:ext cx="11896400" cy="8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28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principais realizações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00" name="Google Shape;1300;p128"/>
          <p:cNvGrpSpPr/>
          <p:nvPr/>
        </p:nvGrpSpPr>
        <p:grpSpPr>
          <a:xfrm>
            <a:off x="121629" y="1289097"/>
            <a:ext cx="5833472" cy="1656119"/>
            <a:chOff x="3977400" y="897493"/>
            <a:chExt cx="4375104" cy="1242090"/>
          </a:xfrm>
        </p:grpSpPr>
        <p:grpSp>
          <p:nvGrpSpPr>
            <p:cNvPr id="1301" name="Google Shape;1301;p128"/>
            <p:cNvGrpSpPr/>
            <p:nvPr/>
          </p:nvGrpSpPr>
          <p:grpSpPr>
            <a:xfrm>
              <a:off x="4732925" y="1140987"/>
              <a:ext cx="529800" cy="998596"/>
              <a:chOff x="4318975" y="1083450"/>
              <a:chExt cx="529800" cy="591305"/>
            </a:xfrm>
          </p:grpSpPr>
          <p:sp>
            <p:nvSpPr>
              <p:cNvPr id="1302" name="Google Shape;1302;p128"/>
              <p:cNvSpPr/>
              <p:nvPr/>
            </p:nvSpPr>
            <p:spPr>
              <a:xfrm>
                <a:off x="4517129" y="1083455"/>
                <a:ext cx="133500" cy="591300"/>
              </a:xfrm>
              <a:prstGeom prst="rect">
                <a:avLst/>
              </a:prstGeom>
              <a:solidFill>
                <a:srgbClr val="FFD966"/>
              </a:solidFill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03" name="Google Shape;1303;p12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04" name="Google Shape;1304;p128"/>
            <p:cNvSpPr txBox="1"/>
            <p:nvPr/>
          </p:nvSpPr>
          <p:spPr>
            <a:xfrm>
              <a:off x="5343504" y="945995"/>
              <a:ext cx="3009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Novos Serviços &amp; Integrações</a:t>
              </a:r>
              <a:endParaRPr sz="1900" b="1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05" name="Google Shape;1305;p128"/>
            <p:cNvSpPr txBox="1"/>
            <p:nvPr/>
          </p:nvSpPr>
          <p:spPr>
            <a:xfrm>
              <a:off x="3977400" y="8974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100" b="1">
                  <a:solidFill>
                    <a:srgbClr val="E6AF00"/>
                  </a:solidFill>
                  <a:latin typeface="Roboto"/>
                  <a:ea typeface="Roboto"/>
                  <a:cs typeface="Roboto"/>
                  <a:sym typeface="Roboto"/>
                </a:rPr>
                <a:t>2021</a:t>
              </a:r>
              <a:endParaRPr sz="2100" b="1">
                <a:solidFill>
                  <a:srgbClr val="E6A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06" name="Google Shape;1306;p128"/>
          <p:cNvGrpSpPr/>
          <p:nvPr/>
        </p:nvGrpSpPr>
        <p:grpSpPr>
          <a:xfrm>
            <a:off x="121629" y="2697367"/>
            <a:ext cx="8770271" cy="1591317"/>
            <a:chOff x="3977400" y="946002"/>
            <a:chExt cx="6577703" cy="1193488"/>
          </a:xfrm>
        </p:grpSpPr>
        <p:grpSp>
          <p:nvGrpSpPr>
            <p:cNvPr id="1307" name="Google Shape;1307;p128"/>
            <p:cNvGrpSpPr/>
            <p:nvPr/>
          </p:nvGrpSpPr>
          <p:grpSpPr>
            <a:xfrm>
              <a:off x="4732925" y="1140987"/>
              <a:ext cx="529800" cy="998503"/>
              <a:chOff x="4318975" y="1083450"/>
              <a:chExt cx="529800" cy="591250"/>
            </a:xfrm>
          </p:grpSpPr>
          <p:sp>
            <p:nvSpPr>
              <p:cNvPr id="1308" name="Google Shape;1308;p128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09" name="Google Shape;1309;p128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10" name="Google Shape;1310;p128"/>
            <p:cNvSpPr txBox="1"/>
            <p:nvPr/>
          </p:nvSpPr>
          <p:spPr>
            <a:xfrm>
              <a:off x="5343504" y="946002"/>
              <a:ext cx="52116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Adoção do QN &amp; Consolidação &amp; Integrações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11" name="Google Shape;1311;p128"/>
            <p:cNvSpPr txBox="1"/>
            <p:nvPr/>
          </p:nvSpPr>
          <p:spPr>
            <a:xfrm>
              <a:off x="5343504" y="1222252"/>
              <a:ext cx="33717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@ MyFCT</a:t>
              </a:r>
              <a:endParaRPr sz="150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@ Portal Inovação</a:t>
              </a:r>
              <a:endParaRPr sz="150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@ Ciência-IUL</a:t>
              </a:r>
              <a:endParaRPr sz="150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2" name="Google Shape;1312;p128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2019-20</a:t>
              </a:r>
              <a:endParaRPr sz="12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13" name="Google Shape;1313;p128"/>
          <p:cNvGrpSpPr/>
          <p:nvPr/>
        </p:nvGrpSpPr>
        <p:grpSpPr>
          <a:xfrm>
            <a:off x="121629" y="5364230"/>
            <a:ext cx="5833472" cy="1595360"/>
            <a:chOff x="3977400" y="946003"/>
            <a:chExt cx="4375104" cy="1196520"/>
          </a:xfrm>
        </p:grpSpPr>
        <p:grpSp>
          <p:nvGrpSpPr>
            <p:cNvPr id="1314" name="Google Shape;1314;p128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1315" name="Google Shape;1315;p128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16" name="Google Shape;1316;p128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17" name="Google Shape;1317;p128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Desenvolvimento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18" name="Google Shape;1318;p128"/>
            <p:cNvSpPr txBox="1"/>
            <p:nvPr/>
          </p:nvSpPr>
          <p:spPr>
            <a:xfrm>
              <a:off x="5343504" y="1222256"/>
              <a:ext cx="30090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Referencial normativo e infraestruturas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19" name="Google Shape;1319;p128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2017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20" name="Google Shape;1320;p128"/>
          <p:cNvGrpSpPr/>
          <p:nvPr/>
        </p:nvGrpSpPr>
        <p:grpSpPr>
          <a:xfrm>
            <a:off x="121629" y="4029826"/>
            <a:ext cx="7338271" cy="1591316"/>
            <a:chOff x="3977400" y="946003"/>
            <a:chExt cx="5503703" cy="1193487"/>
          </a:xfrm>
        </p:grpSpPr>
        <p:grpSp>
          <p:nvGrpSpPr>
            <p:cNvPr id="1321" name="Google Shape;1321;p128"/>
            <p:cNvGrpSpPr/>
            <p:nvPr/>
          </p:nvGrpSpPr>
          <p:grpSpPr>
            <a:xfrm>
              <a:off x="4732925" y="1142460"/>
              <a:ext cx="529800" cy="997030"/>
              <a:chOff x="4318975" y="1084322"/>
              <a:chExt cx="529800" cy="590378"/>
            </a:xfrm>
          </p:grpSpPr>
          <p:sp>
            <p:nvSpPr>
              <p:cNvPr id="1322" name="Google Shape;1322;p128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23" name="Google Shape;1323;p128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24" name="Google Shape;1324;p128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&amp; Serviços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25" name="Google Shape;1325;p128"/>
            <p:cNvSpPr txBox="1"/>
            <p:nvPr/>
          </p:nvSpPr>
          <p:spPr>
            <a:xfrm>
              <a:off x="5343503" y="1222259"/>
              <a:ext cx="41376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ORGs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Financiamento - SciPROJ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6" name="Google Shape;1326;p128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2018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27" name="Google Shape;1327;p128"/>
          <p:cNvGrpSpPr/>
          <p:nvPr/>
        </p:nvGrpSpPr>
        <p:grpSpPr>
          <a:xfrm>
            <a:off x="121629" y="6380230"/>
            <a:ext cx="5459067" cy="499320"/>
            <a:chOff x="3977400" y="946003"/>
            <a:chExt cx="4094300" cy="374490"/>
          </a:xfrm>
        </p:grpSpPr>
        <p:cxnSp>
          <p:nvCxnSpPr>
            <p:cNvPr id="1328" name="Google Shape;1328;p128"/>
            <p:cNvCxnSpPr/>
            <p:nvPr/>
          </p:nvCxnSpPr>
          <p:spPr>
            <a:xfrm rot="10800000">
              <a:off x="4732925" y="114246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29" name="Google Shape;1329;p128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Conceito &amp; Estratégia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30" name="Google Shape;1330;p128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2016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31" name="Google Shape;1331;p128"/>
          <p:cNvSpPr/>
          <p:nvPr/>
        </p:nvSpPr>
        <p:spPr>
          <a:xfrm>
            <a:off x="1404467" y="1614500"/>
            <a:ext cx="155200" cy="3648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2" name="Google Shape;1332;p128"/>
          <p:cNvGrpSpPr/>
          <p:nvPr/>
        </p:nvGrpSpPr>
        <p:grpSpPr>
          <a:xfrm>
            <a:off x="7522133" y="1803867"/>
            <a:ext cx="4563600" cy="3125667"/>
            <a:chOff x="2748375" y="689975"/>
            <a:chExt cx="3422700" cy="2344250"/>
          </a:xfrm>
        </p:grpSpPr>
        <p:pic>
          <p:nvPicPr>
            <p:cNvPr id="1333" name="Google Shape;1333;p128"/>
            <p:cNvPicPr preferRelativeResize="0"/>
            <p:nvPr/>
          </p:nvPicPr>
          <p:blipFill rotWithShape="1">
            <a:blip r:embed="rId3">
              <a:alphaModFix/>
            </a:blip>
            <a:srcRect r="31903"/>
            <a:stretch/>
          </p:blipFill>
          <p:spPr>
            <a:xfrm>
              <a:off x="2748375" y="689975"/>
              <a:ext cx="3422700" cy="2344250"/>
            </a:xfrm>
            <a:prstGeom prst="rect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334" name="Google Shape;1334;p128"/>
            <p:cNvSpPr/>
            <p:nvPr/>
          </p:nvSpPr>
          <p:spPr>
            <a:xfrm>
              <a:off x="4827600" y="1783050"/>
              <a:ext cx="707400" cy="1581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9"/>
          <p:cNvSpPr/>
          <p:nvPr/>
        </p:nvSpPr>
        <p:spPr>
          <a:xfrm>
            <a:off x="189333" y="6037567"/>
            <a:ext cx="11896400" cy="8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29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principais realizações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41" name="Google Shape;1341;p129"/>
          <p:cNvGrpSpPr/>
          <p:nvPr/>
        </p:nvGrpSpPr>
        <p:grpSpPr>
          <a:xfrm>
            <a:off x="121629" y="1289097"/>
            <a:ext cx="5833472" cy="1656119"/>
            <a:chOff x="3977400" y="897493"/>
            <a:chExt cx="4375104" cy="1242090"/>
          </a:xfrm>
        </p:grpSpPr>
        <p:grpSp>
          <p:nvGrpSpPr>
            <p:cNvPr id="1342" name="Google Shape;1342;p129"/>
            <p:cNvGrpSpPr/>
            <p:nvPr/>
          </p:nvGrpSpPr>
          <p:grpSpPr>
            <a:xfrm>
              <a:off x="4732925" y="1140987"/>
              <a:ext cx="529800" cy="998596"/>
              <a:chOff x="4318975" y="1083450"/>
              <a:chExt cx="529800" cy="591305"/>
            </a:xfrm>
          </p:grpSpPr>
          <p:sp>
            <p:nvSpPr>
              <p:cNvPr id="1343" name="Google Shape;1343;p129"/>
              <p:cNvSpPr/>
              <p:nvPr/>
            </p:nvSpPr>
            <p:spPr>
              <a:xfrm>
                <a:off x="4517129" y="1083455"/>
                <a:ext cx="133500" cy="591300"/>
              </a:xfrm>
              <a:prstGeom prst="rect">
                <a:avLst/>
              </a:prstGeom>
              <a:solidFill>
                <a:srgbClr val="FFD966"/>
              </a:solidFill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44" name="Google Shape;1344;p12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45" name="Google Shape;1345;p129"/>
            <p:cNvSpPr txBox="1"/>
            <p:nvPr/>
          </p:nvSpPr>
          <p:spPr>
            <a:xfrm>
              <a:off x="5343504" y="945995"/>
              <a:ext cx="3009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Novos Serviços &amp; Integrações</a:t>
              </a:r>
              <a:endParaRPr sz="1900" b="1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46" name="Google Shape;1346;p129"/>
            <p:cNvSpPr txBox="1"/>
            <p:nvPr/>
          </p:nvSpPr>
          <p:spPr>
            <a:xfrm>
              <a:off x="3977400" y="8974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100" b="1">
                  <a:solidFill>
                    <a:srgbClr val="E6AF00"/>
                  </a:solidFill>
                  <a:latin typeface="Roboto"/>
                  <a:ea typeface="Roboto"/>
                  <a:cs typeface="Roboto"/>
                  <a:sym typeface="Roboto"/>
                </a:rPr>
                <a:t>2021</a:t>
              </a:r>
              <a:endParaRPr sz="2100" b="1">
                <a:solidFill>
                  <a:srgbClr val="E6A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47" name="Google Shape;1347;p129"/>
          <p:cNvGrpSpPr/>
          <p:nvPr/>
        </p:nvGrpSpPr>
        <p:grpSpPr>
          <a:xfrm>
            <a:off x="121629" y="2697367"/>
            <a:ext cx="8770271" cy="1591317"/>
            <a:chOff x="3977400" y="946002"/>
            <a:chExt cx="6577703" cy="1193488"/>
          </a:xfrm>
        </p:grpSpPr>
        <p:grpSp>
          <p:nvGrpSpPr>
            <p:cNvPr id="1348" name="Google Shape;1348;p129"/>
            <p:cNvGrpSpPr/>
            <p:nvPr/>
          </p:nvGrpSpPr>
          <p:grpSpPr>
            <a:xfrm>
              <a:off x="4732925" y="1140987"/>
              <a:ext cx="529800" cy="998503"/>
              <a:chOff x="4318975" y="1083450"/>
              <a:chExt cx="529800" cy="591250"/>
            </a:xfrm>
          </p:grpSpPr>
          <p:sp>
            <p:nvSpPr>
              <p:cNvPr id="1349" name="Google Shape;1349;p129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50" name="Google Shape;1350;p12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F9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51" name="Google Shape;1351;p129"/>
            <p:cNvSpPr txBox="1"/>
            <p:nvPr/>
          </p:nvSpPr>
          <p:spPr>
            <a:xfrm>
              <a:off x="5343504" y="946002"/>
              <a:ext cx="52116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Adoção do QN &amp; Consolidação &amp; Integrações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52" name="Google Shape;1352;p129"/>
            <p:cNvSpPr txBox="1"/>
            <p:nvPr/>
          </p:nvSpPr>
          <p:spPr>
            <a:xfrm>
              <a:off x="5343504" y="1222252"/>
              <a:ext cx="33717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@ MyFCT</a:t>
              </a:r>
              <a:endParaRPr sz="150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@ Portal Inovação</a:t>
              </a:r>
              <a:endParaRPr sz="150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2F2F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@ Ciência-IUL</a:t>
              </a:r>
              <a:endParaRPr sz="150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9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9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3" name="Google Shape;1353;p129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2019-20</a:t>
              </a:r>
              <a:endParaRPr sz="12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54" name="Google Shape;1354;p129"/>
          <p:cNvGrpSpPr/>
          <p:nvPr/>
        </p:nvGrpSpPr>
        <p:grpSpPr>
          <a:xfrm>
            <a:off x="121629" y="5364230"/>
            <a:ext cx="5833472" cy="1595360"/>
            <a:chOff x="3977400" y="946003"/>
            <a:chExt cx="4375104" cy="1196520"/>
          </a:xfrm>
        </p:grpSpPr>
        <p:grpSp>
          <p:nvGrpSpPr>
            <p:cNvPr id="1355" name="Google Shape;1355;p129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1356" name="Google Shape;1356;p129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57" name="Google Shape;1357;p129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58" name="Google Shape;1358;p129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Desenvolvimento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59" name="Google Shape;1359;p129"/>
            <p:cNvSpPr txBox="1"/>
            <p:nvPr/>
          </p:nvSpPr>
          <p:spPr>
            <a:xfrm>
              <a:off x="5343504" y="1222256"/>
              <a:ext cx="30090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Referencial normativo e infraestruturas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60" name="Google Shape;1360;p129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2017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61" name="Google Shape;1361;p129"/>
          <p:cNvGrpSpPr/>
          <p:nvPr/>
        </p:nvGrpSpPr>
        <p:grpSpPr>
          <a:xfrm>
            <a:off x="121629" y="4029826"/>
            <a:ext cx="7338271" cy="1591316"/>
            <a:chOff x="3977400" y="946003"/>
            <a:chExt cx="5503703" cy="1193487"/>
          </a:xfrm>
        </p:grpSpPr>
        <p:grpSp>
          <p:nvGrpSpPr>
            <p:cNvPr id="1362" name="Google Shape;1362;p129"/>
            <p:cNvGrpSpPr/>
            <p:nvPr/>
          </p:nvGrpSpPr>
          <p:grpSpPr>
            <a:xfrm>
              <a:off x="4732925" y="1142460"/>
              <a:ext cx="529800" cy="997030"/>
              <a:chOff x="4318975" y="1084322"/>
              <a:chExt cx="529800" cy="590378"/>
            </a:xfrm>
          </p:grpSpPr>
          <p:sp>
            <p:nvSpPr>
              <p:cNvPr id="1363" name="Google Shape;1363;p129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64" name="Google Shape;1364;p129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65" name="Google Shape;1365;p129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&amp; Serviços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66" name="Google Shape;1366;p129"/>
            <p:cNvSpPr txBox="1"/>
            <p:nvPr/>
          </p:nvSpPr>
          <p:spPr>
            <a:xfrm>
              <a:off x="5343503" y="1222259"/>
              <a:ext cx="41376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ORGs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500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Infraestruturas para gestão de Financiamento - SciPROJ</a:t>
              </a:r>
              <a:endParaRPr sz="1500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endPara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7" name="Google Shape;1367;p129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2018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68" name="Google Shape;1368;p129"/>
          <p:cNvGrpSpPr/>
          <p:nvPr/>
        </p:nvGrpSpPr>
        <p:grpSpPr>
          <a:xfrm>
            <a:off x="121629" y="6380230"/>
            <a:ext cx="5459067" cy="499320"/>
            <a:chOff x="3977400" y="946003"/>
            <a:chExt cx="4094300" cy="374490"/>
          </a:xfrm>
        </p:grpSpPr>
        <p:cxnSp>
          <p:nvCxnSpPr>
            <p:cNvPr id="1369" name="Google Shape;1369;p129"/>
            <p:cNvCxnSpPr/>
            <p:nvPr/>
          </p:nvCxnSpPr>
          <p:spPr>
            <a:xfrm rot="10800000">
              <a:off x="4732925" y="114246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70" name="Google Shape;1370;p129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700" b="1">
                  <a:solidFill>
                    <a:srgbClr val="85858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Conceito &amp; Estratégia</a:t>
              </a:r>
              <a:endParaRPr sz="1700" b="1">
                <a:solidFill>
                  <a:srgbClr val="85858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71" name="Google Shape;1371;p129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2016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72" name="Google Shape;1372;p129"/>
          <p:cNvSpPr/>
          <p:nvPr/>
        </p:nvSpPr>
        <p:spPr>
          <a:xfrm>
            <a:off x="1404467" y="1614500"/>
            <a:ext cx="155200" cy="3648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3" name="Google Shape;1373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2893" y="3456087"/>
            <a:ext cx="2094472" cy="51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p129"/>
          <p:cNvSpPr/>
          <p:nvPr/>
        </p:nvSpPr>
        <p:spPr>
          <a:xfrm>
            <a:off x="7560767" y="3288123"/>
            <a:ext cx="801600" cy="7916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5" name="Google Shape;1375;p129"/>
          <p:cNvPicPr preferRelativeResize="0"/>
          <p:nvPr/>
        </p:nvPicPr>
        <p:blipFill rotWithShape="1">
          <a:blip r:embed="rId4">
            <a:alphaModFix/>
          </a:blip>
          <a:srcRect l="25687" t="21172" r="29537" b="18969"/>
          <a:stretch/>
        </p:blipFill>
        <p:spPr>
          <a:xfrm>
            <a:off x="9443261" y="1684610"/>
            <a:ext cx="693448" cy="685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76" name="Google Shape;1376;p129"/>
          <p:cNvSpPr/>
          <p:nvPr/>
        </p:nvSpPr>
        <p:spPr>
          <a:xfrm>
            <a:off x="8713967" y="2673955"/>
            <a:ext cx="2152000" cy="2062400"/>
          </a:xfrm>
          <a:prstGeom prst="ellipse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377" name="Google Shape;1377;p129"/>
          <p:cNvSpPr/>
          <p:nvPr/>
        </p:nvSpPr>
        <p:spPr>
          <a:xfrm>
            <a:off x="9389132" y="1631633"/>
            <a:ext cx="801600" cy="791600"/>
          </a:xfrm>
          <a:prstGeom prst="ellipse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29"/>
          <p:cNvSpPr/>
          <p:nvPr/>
        </p:nvSpPr>
        <p:spPr>
          <a:xfrm>
            <a:off x="11217498" y="3309440"/>
            <a:ext cx="801600" cy="7916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29"/>
          <p:cNvSpPr/>
          <p:nvPr/>
        </p:nvSpPr>
        <p:spPr>
          <a:xfrm>
            <a:off x="9389132" y="4987247"/>
            <a:ext cx="801600" cy="7916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80" name="Google Shape;1380;p129"/>
          <p:cNvCxnSpPr>
            <a:stCxn id="1376" idx="0"/>
            <a:endCxn id="1377" idx="4"/>
          </p:cNvCxnSpPr>
          <p:nvPr/>
        </p:nvCxnSpPr>
        <p:spPr>
          <a:xfrm rot="10800000">
            <a:off x="9789967" y="2423155"/>
            <a:ext cx="0" cy="2508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1" name="Google Shape;1381;p129"/>
          <p:cNvCxnSpPr>
            <a:stCxn id="1376" idx="6"/>
            <a:endCxn id="1378" idx="2"/>
          </p:cNvCxnSpPr>
          <p:nvPr/>
        </p:nvCxnSpPr>
        <p:spPr>
          <a:xfrm>
            <a:off x="10865967" y="3705155"/>
            <a:ext cx="351600" cy="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2" name="Google Shape;1382;p129"/>
          <p:cNvCxnSpPr>
            <a:stCxn id="1376" idx="2"/>
          </p:cNvCxnSpPr>
          <p:nvPr/>
        </p:nvCxnSpPr>
        <p:spPr>
          <a:xfrm rot="10800000">
            <a:off x="8362367" y="3701555"/>
            <a:ext cx="351600" cy="36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3" name="Google Shape;1383;p129"/>
          <p:cNvCxnSpPr>
            <a:stCxn id="1376" idx="4"/>
            <a:endCxn id="1379" idx="0"/>
          </p:cNvCxnSpPr>
          <p:nvPr/>
        </p:nvCxnSpPr>
        <p:spPr>
          <a:xfrm>
            <a:off x="9789967" y="4736355"/>
            <a:ext cx="0" cy="2508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84" name="Google Shape;1384;p129"/>
          <p:cNvPicPr preferRelativeResize="0"/>
          <p:nvPr/>
        </p:nvPicPr>
        <p:blipFill rotWithShape="1">
          <a:blip r:embed="rId5">
            <a:alphaModFix/>
          </a:blip>
          <a:srcRect r="76809"/>
          <a:stretch/>
        </p:blipFill>
        <p:spPr>
          <a:xfrm>
            <a:off x="7597111" y="3479433"/>
            <a:ext cx="765356" cy="4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07315" y="5248163"/>
            <a:ext cx="765356" cy="26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1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17500" y="3536163"/>
            <a:ext cx="801699" cy="295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30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Prioridades estratégicas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92" name="Google Shape;1392;p130"/>
          <p:cNvGrpSpPr/>
          <p:nvPr/>
        </p:nvGrpSpPr>
        <p:grpSpPr>
          <a:xfrm>
            <a:off x="787527" y="2512023"/>
            <a:ext cx="10624333" cy="2089633"/>
            <a:chOff x="590645" y="1884017"/>
            <a:chExt cx="7968250" cy="1567225"/>
          </a:xfrm>
        </p:grpSpPr>
        <p:sp>
          <p:nvSpPr>
            <p:cNvPr id="1393" name="Google Shape;1393;p130"/>
            <p:cNvSpPr/>
            <p:nvPr/>
          </p:nvSpPr>
          <p:spPr>
            <a:xfrm>
              <a:off x="3374020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Oe2</a:t>
              </a:r>
              <a:endParaRPr sz="2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Consolidação do posicionamento do CV no ecossistema de C&amp;T</a:t>
              </a:r>
              <a:endParaRPr sz="1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94" name="Google Shape;1394;p130"/>
            <p:cNvSpPr/>
            <p:nvPr/>
          </p:nvSpPr>
          <p:spPr>
            <a:xfrm>
              <a:off x="590645" y="1884017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Oe1</a:t>
              </a:r>
              <a:endParaRPr sz="27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Promoção da adoção do quadro normativo </a:t>
              </a:r>
              <a:r>
                <a:rPr lang="pt-PT" sz="1900" b="1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PTCRIS</a:t>
              </a:r>
              <a:endParaRPr sz="19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95" name="Google Shape;1395;p130"/>
            <p:cNvSpPr/>
            <p:nvPr/>
          </p:nvSpPr>
          <p:spPr>
            <a:xfrm>
              <a:off x="6157395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Oe3</a:t>
              </a:r>
              <a:endParaRPr sz="27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Desenvolvimento de serviços de valor acrescentado</a:t>
              </a:r>
              <a:endParaRPr sz="1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396" name="Google Shape;1396;p130"/>
          <p:cNvGrpSpPr/>
          <p:nvPr/>
        </p:nvGrpSpPr>
        <p:grpSpPr>
          <a:xfrm>
            <a:off x="5200475" y="6284067"/>
            <a:ext cx="1705141" cy="534083"/>
            <a:chOff x="5200475" y="6284067"/>
            <a:chExt cx="1705141" cy="534083"/>
          </a:xfrm>
        </p:grpSpPr>
        <p:pic>
          <p:nvPicPr>
            <p:cNvPr id="1397" name="Google Shape;1397;p1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86366" y="6284067"/>
              <a:ext cx="1619250" cy="32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8" name="Google Shape;1398;p130"/>
            <p:cNvSpPr/>
            <p:nvPr/>
          </p:nvSpPr>
          <p:spPr>
            <a:xfrm>
              <a:off x="5200475" y="6599450"/>
              <a:ext cx="533100" cy="21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31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Prioridades estratégicas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04" name="Google Shape;1404;p131"/>
          <p:cNvGrpSpPr/>
          <p:nvPr/>
        </p:nvGrpSpPr>
        <p:grpSpPr>
          <a:xfrm>
            <a:off x="787527" y="2512023"/>
            <a:ext cx="10624333" cy="2089633"/>
            <a:chOff x="590645" y="1884017"/>
            <a:chExt cx="7968250" cy="1567225"/>
          </a:xfrm>
        </p:grpSpPr>
        <p:sp>
          <p:nvSpPr>
            <p:cNvPr id="1405" name="Google Shape;1405;p131"/>
            <p:cNvSpPr/>
            <p:nvPr/>
          </p:nvSpPr>
          <p:spPr>
            <a:xfrm>
              <a:off x="3374020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Oe2</a:t>
              </a:r>
              <a:endParaRPr sz="27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Consolidação do posicionamento do CV no ecossistema de C&amp;T</a:t>
              </a:r>
              <a:endParaRPr sz="1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06" name="Google Shape;1406;p131"/>
            <p:cNvSpPr/>
            <p:nvPr/>
          </p:nvSpPr>
          <p:spPr>
            <a:xfrm>
              <a:off x="590645" y="1884017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Oe1</a:t>
              </a:r>
              <a:endParaRPr sz="27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Promoção da adoção do quadro normativo </a:t>
              </a:r>
              <a:r>
                <a:rPr lang="pt-PT" sz="1900" b="1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PTCRIS</a:t>
              </a:r>
              <a:endParaRPr sz="19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07" name="Google Shape;1407;p131"/>
            <p:cNvSpPr/>
            <p:nvPr/>
          </p:nvSpPr>
          <p:spPr>
            <a:xfrm>
              <a:off x="6157395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Oe3</a:t>
              </a:r>
              <a:endParaRPr sz="27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Desenvolvimento de serviços de valor acrescentado</a:t>
              </a:r>
              <a:endParaRPr sz="1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08" name="Google Shape;1408;p131"/>
          <p:cNvGrpSpPr/>
          <p:nvPr/>
        </p:nvGrpSpPr>
        <p:grpSpPr>
          <a:xfrm>
            <a:off x="5200475" y="6284067"/>
            <a:ext cx="1705141" cy="534083"/>
            <a:chOff x="5200475" y="6284067"/>
            <a:chExt cx="1705141" cy="534083"/>
          </a:xfrm>
        </p:grpSpPr>
        <p:pic>
          <p:nvPicPr>
            <p:cNvPr id="1409" name="Google Shape;1409;p1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86366" y="6284067"/>
              <a:ext cx="1619250" cy="32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0" name="Google Shape;1410;p131"/>
            <p:cNvSpPr/>
            <p:nvPr/>
          </p:nvSpPr>
          <p:spPr>
            <a:xfrm>
              <a:off x="5200475" y="6599450"/>
              <a:ext cx="533100" cy="21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32"/>
          <p:cNvSpPr/>
          <p:nvPr/>
        </p:nvSpPr>
        <p:spPr>
          <a:xfrm>
            <a:off x="189333" y="6037567"/>
            <a:ext cx="11896400" cy="8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32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Identificadores - ORGs</a:t>
            </a:r>
            <a:endParaRPr sz="3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7" name="Google Shape;1417;p132"/>
          <p:cNvSpPr txBox="1"/>
          <p:nvPr/>
        </p:nvSpPr>
        <p:spPr>
          <a:xfrm>
            <a:off x="10555200" y="11541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Oe1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Quadro Normativo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18" name="Google Shape;1418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67" y="1245863"/>
            <a:ext cx="2168100" cy="775333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132"/>
          <p:cNvSpPr txBox="1"/>
          <p:nvPr/>
        </p:nvSpPr>
        <p:spPr>
          <a:xfrm>
            <a:off x="2672067" y="1344667"/>
            <a:ext cx="63292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700" b="1">
                <a:latin typeface="Montserrat"/>
                <a:ea typeface="Montserrat"/>
                <a:cs typeface="Montserrat"/>
                <a:sym typeface="Montserrat"/>
              </a:rPr>
              <a:t>Research Organisation Registry</a:t>
            </a:r>
            <a:endParaRPr sz="27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1" name="Google Shape;1421;p132"/>
          <p:cNvSpPr txBox="1"/>
          <p:nvPr/>
        </p:nvSpPr>
        <p:spPr>
          <a:xfrm>
            <a:off x="674867" y="2376700"/>
            <a:ext cx="7596800" cy="4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Foco nas </a:t>
            </a: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afiliações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 dos investigadores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Registo </a:t>
            </a: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não comercial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 (CC0)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Iniciativa da </a:t>
            </a: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comunidade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 (DataCite, California Digital Library, CrossRef)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Transição GRID - ROR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 até final 2021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&gt; 102 000 registos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 de ORGs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Integrações: ORCID, Dryad, CrossRef, OJS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PTCRIS @ Community Advisory Group</a:t>
            </a:r>
            <a:endParaRPr sz="1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2" name="Google Shape;1422;p132"/>
          <p:cNvPicPr preferRelativeResize="0"/>
          <p:nvPr/>
        </p:nvPicPr>
        <p:blipFill rotWithShape="1">
          <a:blip r:embed="rId5">
            <a:alphaModFix/>
          </a:blip>
          <a:srcRect t="7348" b="4218"/>
          <a:stretch/>
        </p:blipFill>
        <p:spPr>
          <a:xfrm>
            <a:off x="7990667" y="2331067"/>
            <a:ext cx="4018934" cy="41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p132"/>
          <p:cNvSpPr txBox="1"/>
          <p:nvPr/>
        </p:nvSpPr>
        <p:spPr>
          <a:xfrm>
            <a:off x="7863967" y="6451167"/>
            <a:ext cx="438360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 i="1">
                <a:latin typeface="Calibri"/>
                <a:ea typeface="Calibri"/>
                <a:cs typeface="Calibri"/>
                <a:sym typeface="Calibri"/>
              </a:rPr>
              <a:t>(de Maria Gould, California Digital Library)</a:t>
            </a:r>
            <a:endParaRPr sz="15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33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Identificadores - financiamento</a:t>
            </a:r>
            <a:endParaRPr sz="3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9" name="Google Shape;1429;p133"/>
          <p:cNvSpPr txBox="1"/>
          <p:nvPr/>
        </p:nvSpPr>
        <p:spPr>
          <a:xfrm>
            <a:off x="10555200" y="11541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Oe1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Quadro Normativo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0" name="Google Shape;1430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1" name="Google Shape;1431;p133"/>
          <p:cNvGrpSpPr/>
          <p:nvPr/>
        </p:nvGrpSpPr>
        <p:grpSpPr>
          <a:xfrm>
            <a:off x="3878417" y="1670696"/>
            <a:ext cx="3672900" cy="3693824"/>
            <a:chOff x="2902488" y="902232"/>
            <a:chExt cx="3339000" cy="3339000"/>
          </a:xfrm>
        </p:grpSpPr>
        <p:sp>
          <p:nvSpPr>
            <p:cNvPr id="1432" name="Google Shape;1432;p133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F1C23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62525" tIns="162525" rIns="162525" bIns="1625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33"/>
            <p:cNvSpPr/>
            <p:nvPr/>
          </p:nvSpPr>
          <p:spPr>
            <a:xfrm>
              <a:off x="3123738" y="1123632"/>
              <a:ext cx="2896500" cy="2896200"/>
            </a:xfrm>
            <a:prstGeom prst="pie">
              <a:avLst>
                <a:gd name="adj1" fmla="val 21577108"/>
                <a:gd name="adj2" fmla="val 16214886"/>
              </a:avLst>
            </a:prstGeom>
            <a:solidFill>
              <a:srgbClr val="F1C232">
                <a:alpha val="41340"/>
              </a:srgbClr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25" tIns="162525" rIns="162525" bIns="1625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4" name="Google Shape;1434;p133"/>
          <p:cNvSpPr/>
          <p:nvPr/>
        </p:nvSpPr>
        <p:spPr>
          <a:xfrm>
            <a:off x="4716050" y="2513218"/>
            <a:ext cx="1997200" cy="20092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33"/>
          <p:cNvSpPr/>
          <p:nvPr/>
        </p:nvSpPr>
        <p:spPr>
          <a:xfrm>
            <a:off x="5131955" y="1165849"/>
            <a:ext cx="1175600" cy="11824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33"/>
          <p:cNvSpPr txBox="1"/>
          <p:nvPr/>
        </p:nvSpPr>
        <p:spPr>
          <a:xfrm>
            <a:off x="5198567" y="1351967"/>
            <a:ext cx="10656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cfFund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7" name="Google Shape;1437;p133"/>
          <p:cNvSpPr/>
          <p:nvPr/>
        </p:nvSpPr>
        <p:spPr>
          <a:xfrm>
            <a:off x="5121228" y="4692240"/>
            <a:ext cx="1175600" cy="11824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33"/>
          <p:cNvSpPr txBox="1"/>
          <p:nvPr/>
        </p:nvSpPr>
        <p:spPr>
          <a:xfrm>
            <a:off x="5126302" y="4873711"/>
            <a:ext cx="11756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cfOrgUnit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9" name="Google Shape;1439;p133"/>
          <p:cNvSpPr/>
          <p:nvPr/>
        </p:nvSpPr>
        <p:spPr>
          <a:xfrm>
            <a:off x="3376305" y="2930711"/>
            <a:ext cx="1175600" cy="11824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33"/>
          <p:cNvSpPr txBox="1"/>
          <p:nvPr/>
        </p:nvSpPr>
        <p:spPr>
          <a:xfrm>
            <a:off x="3544526" y="3116823"/>
            <a:ext cx="8388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cfProj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1" name="Google Shape;1441;p133"/>
          <p:cNvSpPr/>
          <p:nvPr/>
        </p:nvSpPr>
        <p:spPr>
          <a:xfrm>
            <a:off x="6880294" y="2930711"/>
            <a:ext cx="1175600" cy="11824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33"/>
          <p:cNvSpPr txBox="1"/>
          <p:nvPr/>
        </p:nvSpPr>
        <p:spPr>
          <a:xfrm>
            <a:off x="7048498" y="3116833"/>
            <a:ext cx="9404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cfPers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3" name="Google Shape;1443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5069" y="3303847"/>
            <a:ext cx="1854924" cy="46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0261" y="3310634"/>
            <a:ext cx="414239" cy="414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133"/>
          <p:cNvPicPr preferRelativeResize="0"/>
          <p:nvPr/>
        </p:nvPicPr>
        <p:blipFill rotWithShape="1">
          <a:blip r:embed="rId6">
            <a:alphaModFix/>
          </a:blip>
          <a:srcRect t="10283" r="46924" b="48334"/>
          <a:stretch/>
        </p:blipFill>
        <p:spPr>
          <a:xfrm>
            <a:off x="7578377" y="4209062"/>
            <a:ext cx="489012" cy="19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133"/>
          <p:cNvSpPr txBox="1"/>
          <p:nvPr/>
        </p:nvSpPr>
        <p:spPr>
          <a:xfrm>
            <a:off x="3918167" y="5322250"/>
            <a:ext cx="1280400" cy="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ISNI+</a:t>
            </a:r>
            <a:endParaRPr sz="2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7" name="Google Shape;1447;p133"/>
          <p:cNvPicPr preferRelativeResize="0"/>
          <p:nvPr/>
        </p:nvPicPr>
        <p:blipFill rotWithShape="1">
          <a:blip r:embed="rId7">
            <a:alphaModFix/>
          </a:blip>
          <a:srcRect t="37991" r="57979" b="37958"/>
          <a:stretch/>
        </p:blipFill>
        <p:spPr>
          <a:xfrm>
            <a:off x="5397782" y="5891661"/>
            <a:ext cx="632827" cy="20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33"/>
          <p:cNvPicPr preferRelativeResize="0"/>
          <p:nvPr/>
        </p:nvPicPr>
        <p:blipFill rotWithShape="1">
          <a:blip r:embed="rId8">
            <a:alphaModFix/>
          </a:blip>
          <a:srcRect l="31172" t="32621" r="33981" b="39950"/>
          <a:stretch/>
        </p:blipFill>
        <p:spPr>
          <a:xfrm>
            <a:off x="6326491" y="5386931"/>
            <a:ext cx="763512" cy="20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133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5460812" y="1305246"/>
            <a:ext cx="522368" cy="50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133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5412226" y="4823969"/>
            <a:ext cx="593463" cy="50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133"/>
          <p:cNvPicPr preferRelativeResize="0"/>
          <p:nvPr/>
        </p:nvPicPr>
        <p:blipFill>
          <a:blip r:embed="rId11">
            <a:alphaModFix amt="50000"/>
          </a:blip>
          <a:stretch>
            <a:fillRect/>
          </a:stretch>
        </p:blipFill>
        <p:spPr>
          <a:xfrm>
            <a:off x="7296149" y="3067593"/>
            <a:ext cx="376069" cy="50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133"/>
          <p:cNvPicPr preferRelativeResize="0"/>
          <p:nvPr/>
        </p:nvPicPr>
        <p:blipFill>
          <a:blip r:embed="rId12">
            <a:alphaModFix amt="50000"/>
          </a:blip>
          <a:stretch>
            <a:fillRect/>
          </a:stretch>
        </p:blipFill>
        <p:spPr>
          <a:xfrm>
            <a:off x="3521593" y="3091821"/>
            <a:ext cx="891674" cy="502434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p133"/>
          <p:cNvSpPr txBox="1"/>
          <p:nvPr/>
        </p:nvSpPr>
        <p:spPr>
          <a:xfrm>
            <a:off x="1609165" y="2974233"/>
            <a:ext cx="1854800" cy="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Referência FCT</a:t>
            </a:r>
            <a:endParaRPr sz="17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4" name="Google Shape;1454;p133"/>
          <p:cNvSpPr txBox="1"/>
          <p:nvPr/>
        </p:nvSpPr>
        <p:spPr>
          <a:xfrm>
            <a:off x="2692772" y="3724700"/>
            <a:ext cx="891600" cy="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IDs</a:t>
            </a:r>
            <a:endParaRPr sz="2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5" name="Google Shape;1455;p1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672233" y="2590733"/>
            <a:ext cx="414233" cy="291638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1456;p133"/>
          <p:cNvSpPr txBox="1"/>
          <p:nvPr/>
        </p:nvSpPr>
        <p:spPr>
          <a:xfrm>
            <a:off x="6326500" y="1032667"/>
            <a:ext cx="1450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PID?</a:t>
            </a:r>
            <a:endParaRPr sz="21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57" name="Google Shape;1457;p133"/>
          <p:cNvGrpSpPr/>
          <p:nvPr/>
        </p:nvGrpSpPr>
        <p:grpSpPr>
          <a:xfrm>
            <a:off x="5200475" y="6284067"/>
            <a:ext cx="1705141" cy="534083"/>
            <a:chOff x="5200475" y="6284067"/>
            <a:chExt cx="1705141" cy="534083"/>
          </a:xfrm>
        </p:grpSpPr>
        <p:pic>
          <p:nvPicPr>
            <p:cNvPr id="1458" name="Google Shape;1458;p13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286366" y="6284067"/>
              <a:ext cx="1619250" cy="32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9" name="Google Shape;1459;p133"/>
            <p:cNvSpPr/>
            <p:nvPr/>
          </p:nvSpPr>
          <p:spPr>
            <a:xfrm>
              <a:off x="5200475" y="6599450"/>
              <a:ext cx="533100" cy="21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2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 i="1">
                <a:latin typeface="Montserrat"/>
                <a:ea typeface="Montserrat"/>
                <a:cs typeface="Montserrat"/>
                <a:sym typeface="Montserrat"/>
              </a:rPr>
              <a:t>Reporting</a:t>
            </a:r>
            <a:r>
              <a:rPr lang="pt-PT" sz="4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Resumir uma comunidade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9" name="Google Shape;449;p6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283373" y="1986213"/>
            <a:ext cx="1623475" cy="16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2"/>
          <p:cNvSpPr txBox="1"/>
          <p:nvPr/>
        </p:nvSpPr>
        <p:spPr>
          <a:xfrm>
            <a:off x="1739700" y="3727913"/>
            <a:ext cx="2769000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Sistema de gestão de ciência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Tempo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1" name="Google Shape;451;p6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312463" y="1986200"/>
            <a:ext cx="1623475" cy="162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2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8887025" y="1743188"/>
            <a:ext cx="1077900" cy="10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2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8160725" y="1743222"/>
            <a:ext cx="1077900" cy="10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2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8103117" y="2781350"/>
            <a:ext cx="783900" cy="7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2"/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9238622" y="2806226"/>
            <a:ext cx="734100" cy="7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2"/>
          <p:cNvSpPr txBox="1"/>
          <p:nvPr/>
        </p:nvSpPr>
        <p:spPr>
          <a:xfrm>
            <a:off x="7683304" y="3727913"/>
            <a:ext cx="27690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Tempo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Recursos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2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(resiliência)</a:t>
            </a:r>
            <a:endParaRPr sz="2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7" name="Google Shape;457;p62"/>
          <p:cNvSpPr/>
          <p:nvPr/>
        </p:nvSpPr>
        <p:spPr>
          <a:xfrm>
            <a:off x="4241450" y="2686650"/>
            <a:ext cx="9138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2"/>
          <p:cNvSpPr/>
          <p:nvPr/>
        </p:nvSpPr>
        <p:spPr>
          <a:xfrm>
            <a:off x="7034975" y="2686625"/>
            <a:ext cx="9138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34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Identificadores - financiamento</a:t>
            </a:r>
            <a:endParaRPr sz="3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5" name="Google Shape;1465;p134"/>
          <p:cNvSpPr txBox="1"/>
          <p:nvPr/>
        </p:nvSpPr>
        <p:spPr>
          <a:xfrm>
            <a:off x="10555200" y="11541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Oe1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Quadro Normativo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6" name="Google Shape;1466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7" name="Google Shape;1467;p134"/>
          <p:cNvGrpSpPr/>
          <p:nvPr/>
        </p:nvGrpSpPr>
        <p:grpSpPr>
          <a:xfrm>
            <a:off x="2354417" y="1670696"/>
            <a:ext cx="3672900" cy="3693824"/>
            <a:chOff x="2902488" y="902232"/>
            <a:chExt cx="3339000" cy="3339000"/>
          </a:xfrm>
        </p:grpSpPr>
        <p:sp>
          <p:nvSpPr>
            <p:cNvPr id="1468" name="Google Shape;1468;p134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F1C23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62525" tIns="162525" rIns="162525" bIns="1625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34"/>
            <p:cNvSpPr/>
            <p:nvPr/>
          </p:nvSpPr>
          <p:spPr>
            <a:xfrm>
              <a:off x="3123738" y="1123632"/>
              <a:ext cx="2896500" cy="2896200"/>
            </a:xfrm>
            <a:prstGeom prst="pie">
              <a:avLst>
                <a:gd name="adj1" fmla="val 21577108"/>
                <a:gd name="adj2" fmla="val 16214886"/>
              </a:avLst>
            </a:prstGeom>
            <a:solidFill>
              <a:srgbClr val="F1C232">
                <a:alpha val="41340"/>
              </a:srgbClr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62525" tIns="162525" rIns="162525" bIns="1625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134"/>
          <p:cNvSpPr/>
          <p:nvPr/>
        </p:nvSpPr>
        <p:spPr>
          <a:xfrm>
            <a:off x="3192050" y="2513218"/>
            <a:ext cx="1997200" cy="20092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134"/>
          <p:cNvSpPr/>
          <p:nvPr/>
        </p:nvSpPr>
        <p:spPr>
          <a:xfrm>
            <a:off x="3607955" y="1165849"/>
            <a:ext cx="1175600" cy="11824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134"/>
          <p:cNvSpPr txBox="1"/>
          <p:nvPr/>
        </p:nvSpPr>
        <p:spPr>
          <a:xfrm>
            <a:off x="3674567" y="1351967"/>
            <a:ext cx="10656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cfFund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3" name="Google Shape;1473;p134"/>
          <p:cNvSpPr/>
          <p:nvPr/>
        </p:nvSpPr>
        <p:spPr>
          <a:xfrm>
            <a:off x="3597228" y="4692240"/>
            <a:ext cx="1175600" cy="11824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34"/>
          <p:cNvSpPr txBox="1"/>
          <p:nvPr/>
        </p:nvSpPr>
        <p:spPr>
          <a:xfrm>
            <a:off x="3602302" y="4873711"/>
            <a:ext cx="11756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cfOrgUnit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5" name="Google Shape;1475;p134"/>
          <p:cNvSpPr/>
          <p:nvPr/>
        </p:nvSpPr>
        <p:spPr>
          <a:xfrm>
            <a:off x="1852305" y="2930711"/>
            <a:ext cx="1175600" cy="11824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134"/>
          <p:cNvSpPr txBox="1"/>
          <p:nvPr/>
        </p:nvSpPr>
        <p:spPr>
          <a:xfrm>
            <a:off x="2020526" y="3116823"/>
            <a:ext cx="8388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cfProj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7" name="Google Shape;1477;p134"/>
          <p:cNvSpPr/>
          <p:nvPr/>
        </p:nvSpPr>
        <p:spPr>
          <a:xfrm>
            <a:off x="5356294" y="2930711"/>
            <a:ext cx="1175600" cy="11824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134"/>
          <p:cNvSpPr txBox="1"/>
          <p:nvPr/>
        </p:nvSpPr>
        <p:spPr>
          <a:xfrm>
            <a:off x="5524498" y="3116833"/>
            <a:ext cx="9404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cfPers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9" name="Google Shape;1479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1069" y="3303847"/>
            <a:ext cx="1854924" cy="46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Google Shape;1480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6261" y="3310634"/>
            <a:ext cx="414239" cy="414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Google Shape;1481;p134"/>
          <p:cNvPicPr preferRelativeResize="0"/>
          <p:nvPr/>
        </p:nvPicPr>
        <p:blipFill rotWithShape="1">
          <a:blip r:embed="rId6">
            <a:alphaModFix/>
          </a:blip>
          <a:srcRect t="10283" r="46924" b="48334"/>
          <a:stretch/>
        </p:blipFill>
        <p:spPr>
          <a:xfrm>
            <a:off x="6054377" y="4209062"/>
            <a:ext cx="489012" cy="19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134"/>
          <p:cNvSpPr txBox="1"/>
          <p:nvPr/>
        </p:nvSpPr>
        <p:spPr>
          <a:xfrm>
            <a:off x="2394167" y="5322250"/>
            <a:ext cx="1280400" cy="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ISNI+</a:t>
            </a:r>
            <a:endParaRPr sz="2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3" name="Google Shape;1483;p134"/>
          <p:cNvPicPr preferRelativeResize="0"/>
          <p:nvPr/>
        </p:nvPicPr>
        <p:blipFill rotWithShape="1">
          <a:blip r:embed="rId7">
            <a:alphaModFix/>
          </a:blip>
          <a:srcRect t="37991" r="57979" b="37958"/>
          <a:stretch/>
        </p:blipFill>
        <p:spPr>
          <a:xfrm>
            <a:off x="3873782" y="5891661"/>
            <a:ext cx="632827" cy="20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34"/>
          <p:cNvPicPr preferRelativeResize="0"/>
          <p:nvPr/>
        </p:nvPicPr>
        <p:blipFill rotWithShape="1">
          <a:blip r:embed="rId8">
            <a:alphaModFix/>
          </a:blip>
          <a:srcRect l="31172" t="32621" r="33981" b="39950"/>
          <a:stretch/>
        </p:blipFill>
        <p:spPr>
          <a:xfrm>
            <a:off x="4802491" y="5386931"/>
            <a:ext cx="763512" cy="20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134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936812" y="1305246"/>
            <a:ext cx="522368" cy="50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34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888226" y="4823969"/>
            <a:ext cx="593463" cy="50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134"/>
          <p:cNvPicPr preferRelativeResize="0"/>
          <p:nvPr/>
        </p:nvPicPr>
        <p:blipFill>
          <a:blip r:embed="rId11">
            <a:alphaModFix amt="50000"/>
          </a:blip>
          <a:stretch>
            <a:fillRect/>
          </a:stretch>
        </p:blipFill>
        <p:spPr>
          <a:xfrm>
            <a:off x="5772149" y="3067593"/>
            <a:ext cx="376069" cy="50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134"/>
          <p:cNvPicPr preferRelativeResize="0"/>
          <p:nvPr/>
        </p:nvPicPr>
        <p:blipFill>
          <a:blip r:embed="rId12">
            <a:alphaModFix amt="50000"/>
          </a:blip>
          <a:stretch>
            <a:fillRect/>
          </a:stretch>
        </p:blipFill>
        <p:spPr>
          <a:xfrm>
            <a:off x="1997593" y="3091821"/>
            <a:ext cx="891674" cy="502434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134"/>
          <p:cNvSpPr txBox="1"/>
          <p:nvPr/>
        </p:nvSpPr>
        <p:spPr>
          <a:xfrm>
            <a:off x="85165" y="2974233"/>
            <a:ext cx="1854800" cy="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Referência FCT</a:t>
            </a:r>
            <a:endParaRPr sz="17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0" name="Google Shape;1490;p134"/>
          <p:cNvSpPr txBox="1"/>
          <p:nvPr/>
        </p:nvSpPr>
        <p:spPr>
          <a:xfrm>
            <a:off x="1168772" y="3724700"/>
            <a:ext cx="891600" cy="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IDs</a:t>
            </a:r>
            <a:endParaRPr sz="2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1" name="Google Shape;1491;p13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48233" y="2590733"/>
            <a:ext cx="414233" cy="29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1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024883" y="1041767"/>
            <a:ext cx="580032" cy="580032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p134"/>
          <p:cNvSpPr txBox="1"/>
          <p:nvPr/>
        </p:nvSpPr>
        <p:spPr>
          <a:xfrm>
            <a:off x="7785068" y="1672900"/>
            <a:ext cx="4636000" cy="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i="1"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pt-PT" sz="2400" i="1">
                <a:latin typeface="Montserrat"/>
                <a:ea typeface="Montserrat"/>
                <a:cs typeface="Montserrat"/>
                <a:sym typeface="Montserrat"/>
              </a:rPr>
              <a:t>igital </a:t>
            </a:r>
            <a:r>
              <a:rPr lang="pt-PT" sz="2400" b="1" i="1"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pt-PT" sz="2400" i="1">
                <a:latin typeface="Montserrat"/>
                <a:ea typeface="Montserrat"/>
                <a:cs typeface="Montserrat"/>
                <a:sym typeface="Montserrat"/>
              </a:rPr>
              <a:t>bject </a:t>
            </a:r>
            <a:r>
              <a:rPr lang="pt-PT" sz="2400" b="1" i="1"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pt-PT" sz="2400" i="1">
                <a:latin typeface="Montserrat"/>
                <a:ea typeface="Montserrat"/>
                <a:cs typeface="Montserrat"/>
                <a:sym typeface="Montserrat"/>
              </a:rPr>
              <a:t>dentifier</a:t>
            </a:r>
            <a:endParaRPr sz="2400" i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94" name="Google Shape;1494;p134"/>
          <p:cNvCxnSpPr/>
          <p:nvPr/>
        </p:nvCxnSpPr>
        <p:spPr>
          <a:xfrm rot="10800000">
            <a:off x="5604867" y="1331567"/>
            <a:ext cx="1778000" cy="120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95" name="Google Shape;1495;p134"/>
          <p:cNvSpPr txBox="1"/>
          <p:nvPr/>
        </p:nvSpPr>
        <p:spPr>
          <a:xfrm>
            <a:off x="7716967" y="3067600"/>
            <a:ext cx="4291600" cy="6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A adopção de </a:t>
            </a: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PIDs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 permite associar o financiamento aos restantes elementos da tríade científica: investigadores/organizações/projetos 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96" name="Google Shape;1496;p134"/>
          <p:cNvCxnSpPr/>
          <p:nvPr/>
        </p:nvCxnSpPr>
        <p:spPr>
          <a:xfrm rot="10800000">
            <a:off x="7382860" y="1452367"/>
            <a:ext cx="469600" cy="477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1497" name="Google Shape;1497;p134"/>
          <p:cNvGrpSpPr/>
          <p:nvPr/>
        </p:nvGrpSpPr>
        <p:grpSpPr>
          <a:xfrm>
            <a:off x="5200475" y="6284067"/>
            <a:ext cx="1705141" cy="534083"/>
            <a:chOff x="5200475" y="6284067"/>
            <a:chExt cx="1705141" cy="534083"/>
          </a:xfrm>
        </p:grpSpPr>
        <p:pic>
          <p:nvPicPr>
            <p:cNvPr id="1498" name="Google Shape;1498;p134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286366" y="6284067"/>
              <a:ext cx="1619250" cy="32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9" name="Google Shape;1499;p134"/>
            <p:cNvSpPr/>
            <p:nvPr/>
          </p:nvSpPr>
          <p:spPr>
            <a:xfrm>
              <a:off x="5200475" y="6599450"/>
              <a:ext cx="533100" cy="21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35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Identificadores - financiamento</a:t>
            </a:r>
            <a:endParaRPr sz="3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5" name="Google Shape;1505;p135"/>
          <p:cNvSpPr txBox="1"/>
          <p:nvPr/>
        </p:nvSpPr>
        <p:spPr>
          <a:xfrm>
            <a:off x="10555200" y="11541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Oe1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Quadro Normativo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06" name="Google Shape;1506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135"/>
          <p:cNvSpPr/>
          <p:nvPr/>
        </p:nvSpPr>
        <p:spPr>
          <a:xfrm>
            <a:off x="189333" y="5935967"/>
            <a:ext cx="11896400" cy="8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35"/>
          <p:cNvSpPr/>
          <p:nvPr/>
        </p:nvSpPr>
        <p:spPr>
          <a:xfrm>
            <a:off x="1374299" y="5028350"/>
            <a:ext cx="10598218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>
              <a:alpha val="56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9" name="Google Shape;1509;p135"/>
          <p:cNvSpPr/>
          <p:nvPr/>
        </p:nvSpPr>
        <p:spPr>
          <a:xfrm>
            <a:off x="1402867" y="4479800"/>
            <a:ext cx="8756777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B7B7B7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latin typeface="Calibri"/>
                <a:ea typeface="Calibri"/>
                <a:cs typeface="Calibri"/>
                <a:sym typeface="Calibri"/>
              </a:rPr>
              <a:t>Sistemas de Gestão Ciência Institucionais 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0" name="Google Shape;1510;p135"/>
          <p:cNvSpPr/>
          <p:nvPr/>
        </p:nvSpPr>
        <p:spPr>
          <a:xfrm rot="-8271141">
            <a:off x="7738538" y="5169213"/>
            <a:ext cx="966256" cy="452309"/>
          </a:xfrm>
          <a:prstGeom prst="rtTriangl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511" name="Google Shape;1511;p135"/>
          <p:cNvSpPr/>
          <p:nvPr/>
        </p:nvSpPr>
        <p:spPr>
          <a:xfrm>
            <a:off x="1392421" y="3451167"/>
            <a:ext cx="8771601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latin typeface="Calibri"/>
                <a:ea typeface="Calibri"/>
                <a:cs typeface="Calibri"/>
                <a:sym typeface="Calibri"/>
              </a:rPr>
              <a:t>Sistemas de Gestão Financiamento 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2" name="Google Shape;1512;p135"/>
          <p:cNvSpPr/>
          <p:nvPr/>
        </p:nvSpPr>
        <p:spPr>
          <a:xfrm rot="7725356">
            <a:off x="8831317" y="3351006"/>
            <a:ext cx="819164" cy="227327"/>
          </a:xfrm>
          <a:prstGeom prst="rtTriangl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1513" name="Google Shape;1513;p135"/>
          <p:cNvPicPr preferRelativeResize="0"/>
          <p:nvPr/>
        </p:nvPicPr>
        <p:blipFill rotWithShape="1">
          <a:blip r:embed="rId4">
            <a:alphaModFix amt="16000"/>
          </a:blip>
          <a:srcRect l="10255" t="41717" r="15642" b="44184"/>
          <a:stretch/>
        </p:blipFill>
        <p:spPr>
          <a:xfrm>
            <a:off x="4475067" y="2983300"/>
            <a:ext cx="2540881" cy="342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p135"/>
          <p:cNvPicPr preferRelativeResize="0"/>
          <p:nvPr/>
        </p:nvPicPr>
        <p:blipFill rotWithShape="1">
          <a:blip r:embed="rId5">
            <a:alphaModFix/>
          </a:blip>
          <a:srcRect l="11645" r="7428" b="30767"/>
          <a:stretch/>
        </p:blipFill>
        <p:spPr>
          <a:xfrm>
            <a:off x="6816800" y="2131700"/>
            <a:ext cx="1490233" cy="4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135"/>
          <p:cNvSpPr/>
          <p:nvPr/>
        </p:nvSpPr>
        <p:spPr>
          <a:xfrm>
            <a:off x="1374299" y="5596133"/>
            <a:ext cx="10598218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>
              <a:alpha val="56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6" name="Google Shape;1516;p135"/>
          <p:cNvSpPr/>
          <p:nvPr/>
        </p:nvSpPr>
        <p:spPr>
          <a:xfrm>
            <a:off x="1355031" y="18660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7" name="Google Shape;1517;p135"/>
          <p:cNvSpPr/>
          <p:nvPr/>
        </p:nvSpPr>
        <p:spPr>
          <a:xfrm>
            <a:off x="3152820" y="18660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8" name="Google Shape;1518;p135"/>
          <p:cNvSpPr/>
          <p:nvPr/>
        </p:nvSpPr>
        <p:spPr>
          <a:xfrm>
            <a:off x="4950607" y="18660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9" name="Google Shape;1519;p135"/>
          <p:cNvSpPr/>
          <p:nvPr/>
        </p:nvSpPr>
        <p:spPr>
          <a:xfrm>
            <a:off x="6748394" y="18660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0" name="Google Shape;1520;p135"/>
          <p:cNvSpPr/>
          <p:nvPr/>
        </p:nvSpPr>
        <p:spPr>
          <a:xfrm>
            <a:off x="8546183" y="18660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Outcomes / outputs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1" name="Google Shape;1521;p135"/>
          <p:cNvSpPr/>
          <p:nvPr/>
        </p:nvSpPr>
        <p:spPr>
          <a:xfrm>
            <a:off x="1392433" y="3959767"/>
            <a:ext cx="8771601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latin typeface="Calibri"/>
                <a:ea typeface="Calibri"/>
                <a:cs typeface="Calibri"/>
                <a:sym typeface="Calibri"/>
              </a:rPr>
              <a:t>Sistemas de Gestão Ciência Nacionais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2" name="Google Shape;1522;p135"/>
          <p:cNvPicPr preferRelativeResize="0"/>
          <p:nvPr/>
        </p:nvPicPr>
        <p:blipFill rotWithShape="1">
          <a:blip r:embed="rId6">
            <a:alphaModFix amt="50000"/>
          </a:blip>
          <a:srcRect/>
          <a:stretch/>
        </p:blipFill>
        <p:spPr>
          <a:xfrm>
            <a:off x="9006169" y="1916567"/>
            <a:ext cx="725167" cy="725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523" name="Google Shape;1523;p135"/>
          <p:cNvSpPr/>
          <p:nvPr/>
        </p:nvSpPr>
        <p:spPr>
          <a:xfrm>
            <a:off x="10374983" y="18660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Outcomes / outputs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4" name="Google Shape;1524;p135"/>
          <p:cNvPicPr preferRelativeResize="0"/>
          <p:nvPr/>
        </p:nvPicPr>
        <p:blipFill rotWithShape="1">
          <a:blip r:embed="rId7">
            <a:alphaModFix amt="50000"/>
          </a:blip>
          <a:srcRect/>
          <a:stretch/>
        </p:blipFill>
        <p:spPr>
          <a:xfrm>
            <a:off x="10872912" y="1897451"/>
            <a:ext cx="631200" cy="8012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525" name="Google Shape;1525;p135"/>
          <p:cNvSpPr/>
          <p:nvPr/>
        </p:nvSpPr>
        <p:spPr>
          <a:xfrm>
            <a:off x="1098913" y="2942600"/>
            <a:ext cx="90400" cy="3155200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526" name="Google Shape;1526;p135"/>
          <p:cNvSpPr txBox="1"/>
          <p:nvPr/>
        </p:nvSpPr>
        <p:spPr>
          <a:xfrm rot="-5400000">
            <a:off x="-290500" y="4156567"/>
            <a:ext cx="12816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Calibri"/>
                <a:ea typeface="Calibri"/>
                <a:cs typeface="Calibri"/>
                <a:sym typeface="Calibri"/>
              </a:rPr>
              <a:t>SERVIÇOS</a:t>
            </a:r>
            <a:endParaRPr sz="19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7" name="Google Shape;1527;p135"/>
          <p:cNvSpPr/>
          <p:nvPr/>
        </p:nvSpPr>
        <p:spPr>
          <a:xfrm>
            <a:off x="1093867" y="1817300"/>
            <a:ext cx="90400" cy="988800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528" name="Google Shape;1528;p135"/>
          <p:cNvSpPr txBox="1"/>
          <p:nvPr/>
        </p:nvSpPr>
        <p:spPr>
          <a:xfrm rot="-5400000">
            <a:off x="-797600" y="2028467"/>
            <a:ext cx="18732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Calibri"/>
                <a:ea typeface="Calibri"/>
                <a:cs typeface="Calibri"/>
                <a:sym typeface="Calibri"/>
              </a:rPr>
              <a:t>QN &amp; Infraestruturas PTCRIS</a:t>
            </a:r>
            <a:endParaRPr sz="19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9" name="Google Shape;1529;p135"/>
          <p:cNvSpPr/>
          <p:nvPr/>
        </p:nvSpPr>
        <p:spPr>
          <a:xfrm>
            <a:off x="1345200" y="1602233"/>
            <a:ext cx="725200" cy="631200"/>
          </a:xfrm>
          <a:prstGeom prst="ellipse">
            <a:avLst/>
          </a:prstGeom>
          <a:solidFill>
            <a:srgbClr val="FFF2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0" name="Google Shape;1530;p1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3950" y="1703983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531" name="Google Shape;1531;p135"/>
          <p:cNvSpPr/>
          <p:nvPr/>
        </p:nvSpPr>
        <p:spPr>
          <a:xfrm>
            <a:off x="3107168" y="1537933"/>
            <a:ext cx="725200" cy="631200"/>
          </a:xfrm>
          <a:prstGeom prst="ellipse">
            <a:avLst/>
          </a:prstGeom>
          <a:solidFill>
            <a:srgbClr val="FFF2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2" name="Google Shape;1532;p135"/>
          <p:cNvGrpSpPr/>
          <p:nvPr/>
        </p:nvGrpSpPr>
        <p:grpSpPr>
          <a:xfrm>
            <a:off x="3164096" y="1727682"/>
            <a:ext cx="598808" cy="251703"/>
            <a:chOff x="2431209" y="1296488"/>
            <a:chExt cx="1039115" cy="407375"/>
          </a:xfrm>
        </p:grpSpPr>
        <p:pic>
          <p:nvPicPr>
            <p:cNvPr id="1533" name="Google Shape;1533;p13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31209" y="1296488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534" name="Google Shape;1534;p135"/>
            <p:cNvPicPr preferRelativeResize="0"/>
            <p:nvPr/>
          </p:nvPicPr>
          <p:blipFill rotWithShape="1">
            <a:blip r:embed="rId9">
              <a:alphaModFix amt="50000"/>
            </a:blip>
            <a:srcRect/>
            <a:stretch/>
          </p:blipFill>
          <p:spPr>
            <a:xfrm>
              <a:off x="3109425" y="1319727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535" name="Google Shape;1535;p135"/>
            <p:cNvCxnSpPr/>
            <p:nvPr/>
          </p:nvCxnSpPr>
          <p:spPr>
            <a:xfrm>
              <a:off x="2839309" y="1536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sp>
        <p:nvSpPr>
          <p:cNvPr id="1536" name="Google Shape;1536;p135"/>
          <p:cNvSpPr/>
          <p:nvPr/>
        </p:nvSpPr>
        <p:spPr>
          <a:xfrm>
            <a:off x="6645233" y="1602233"/>
            <a:ext cx="725200" cy="631200"/>
          </a:xfrm>
          <a:prstGeom prst="ellipse">
            <a:avLst/>
          </a:prstGeom>
          <a:solidFill>
            <a:srgbClr val="FFF2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35"/>
          <p:cNvSpPr/>
          <p:nvPr/>
        </p:nvSpPr>
        <p:spPr>
          <a:xfrm>
            <a:off x="4871317" y="1602250"/>
            <a:ext cx="725200" cy="631200"/>
          </a:xfrm>
          <a:prstGeom prst="ellipse">
            <a:avLst/>
          </a:prstGeom>
          <a:solidFill>
            <a:srgbClr val="FFF2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8" name="Google Shape;1538;p135"/>
          <p:cNvPicPr preferRelativeResize="0"/>
          <p:nvPr/>
        </p:nvPicPr>
        <p:blipFill rotWithShape="1">
          <a:blip r:embed="rId9">
            <a:alphaModFix amt="50000"/>
          </a:blip>
          <a:srcRect/>
          <a:stretch/>
        </p:blipFill>
        <p:spPr>
          <a:xfrm>
            <a:off x="5041800" y="1639683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539" name="Google Shape;1539;p135"/>
          <p:cNvPicPr preferRelativeResize="0"/>
          <p:nvPr/>
        </p:nvPicPr>
        <p:blipFill rotWithShape="1">
          <a:blip r:embed="rId10">
            <a:alphaModFix amt="50000"/>
          </a:blip>
          <a:srcRect/>
          <a:stretch/>
        </p:blipFill>
        <p:spPr>
          <a:xfrm>
            <a:off x="6767233" y="1687929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540" name="Google Shape;1540;p1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3967" y="2436667"/>
            <a:ext cx="1388449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1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00134" y="2010993"/>
            <a:ext cx="1005965" cy="34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Google Shape;1542;p135"/>
          <p:cNvSpPr txBox="1"/>
          <p:nvPr/>
        </p:nvSpPr>
        <p:spPr>
          <a:xfrm>
            <a:off x="3208770" y="2131700"/>
            <a:ext cx="1542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 b="1">
                <a:latin typeface="Calibri"/>
                <a:ea typeface="Calibri"/>
                <a:cs typeface="Calibri"/>
                <a:sym typeface="Calibri"/>
              </a:rPr>
              <a:t>Registo Central Afiliações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3" name="Google Shape;1543;p13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584951" y="2011669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13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355200" y="2309213"/>
            <a:ext cx="1053666" cy="333656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135"/>
          <p:cNvSpPr/>
          <p:nvPr/>
        </p:nvSpPr>
        <p:spPr>
          <a:xfrm>
            <a:off x="1393667" y="2942600"/>
            <a:ext cx="8771601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262626">
              <a:alpha val="560"/>
            </a:srgbClr>
          </a:solidFill>
          <a:ln w="19050" cap="flat" cmpd="sng">
            <a:solidFill>
              <a:srgbClr val="F0F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6" name="Google Shape;1546;p135"/>
          <p:cNvSpPr/>
          <p:nvPr/>
        </p:nvSpPr>
        <p:spPr>
          <a:xfrm>
            <a:off x="8514233" y="1821200"/>
            <a:ext cx="3547600" cy="1438000"/>
          </a:xfrm>
          <a:prstGeom prst="round1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1547" name="Google Shape;1547;p13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589644" y="2125167"/>
            <a:ext cx="729600" cy="342133"/>
          </a:xfrm>
          <a:prstGeom prst="rect">
            <a:avLst/>
          </a:prstGeom>
          <a:noFill/>
          <a:ln>
            <a:noFill/>
          </a:ln>
          <a:effectLst>
            <a:outerShdw blurRad="271463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48" name="Google Shape;1548;p135"/>
          <p:cNvSpPr/>
          <p:nvPr/>
        </p:nvSpPr>
        <p:spPr>
          <a:xfrm>
            <a:off x="10367167" y="3590500"/>
            <a:ext cx="1694800" cy="2410000"/>
          </a:xfrm>
          <a:prstGeom prst="round1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549" name="Google Shape;1549;p135"/>
          <p:cNvSpPr/>
          <p:nvPr/>
        </p:nvSpPr>
        <p:spPr>
          <a:xfrm>
            <a:off x="5422900" y="5196433"/>
            <a:ext cx="4952000" cy="1438000"/>
          </a:xfrm>
          <a:prstGeom prst="round1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550" name="Google Shape;1550;p135"/>
          <p:cNvSpPr/>
          <p:nvPr/>
        </p:nvSpPr>
        <p:spPr>
          <a:xfrm rot="-10239958">
            <a:off x="9593680" y="4196206"/>
            <a:ext cx="969233" cy="174329"/>
          </a:xfrm>
          <a:prstGeom prst="rtTriangl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1551" name="Google Shape;1551;p135"/>
          <p:cNvPicPr preferRelativeResize="0"/>
          <p:nvPr/>
        </p:nvPicPr>
        <p:blipFill rotWithShape="1">
          <a:blip r:embed="rId16">
            <a:alphaModFix/>
          </a:blip>
          <a:srcRect l="5488" t="32464" r="6830" b="30669"/>
          <a:stretch/>
        </p:blipFill>
        <p:spPr>
          <a:xfrm>
            <a:off x="9424684" y="2349169"/>
            <a:ext cx="1479426" cy="65519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52" name="Google Shape;1552;p13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009565" y="2216101"/>
            <a:ext cx="912071" cy="91873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53" name="Google Shape;1553;p13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589217" y="4506400"/>
            <a:ext cx="1250704" cy="72516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54" name="Google Shape;1554;p13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840500" y="3719433"/>
            <a:ext cx="631199" cy="6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5" name="Google Shape;1555;p13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596533" y="5723135"/>
            <a:ext cx="1542400" cy="59796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56" name="Google Shape;1556;p13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321571" y="6000467"/>
            <a:ext cx="1727943" cy="498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57" name="Google Shape;1557;p1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370433" y="5301696"/>
            <a:ext cx="1694800" cy="49881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58" name="Google Shape;1558;p135"/>
          <p:cNvPicPr preferRelativeResize="0"/>
          <p:nvPr/>
        </p:nvPicPr>
        <p:blipFill rotWithShape="1">
          <a:blip r:embed="rId23">
            <a:alphaModFix/>
          </a:blip>
          <a:srcRect t="15611" r="24625"/>
          <a:stretch/>
        </p:blipFill>
        <p:spPr>
          <a:xfrm>
            <a:off x="9232133" y="5353400"/>
            <a:ext cx="1053667" cy="89192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59" name="Google Shape;1559;p135"/>
          <p:cNvPicPr preferRelativeResize="0"/>
          <p:nvPr/>
        </p:nvPicPr>
        <p:blipFill>
          <a:blip r:embed="rId24">
            <a:alphaModFix amt="50000"/>
          </a:blip>
          <a:stretch>
            <a:fillRect/>
          </a:stretch>
        </p:blipFill>
        <p:spPr>
          <a:xfrm>
            <a:off x="5596532" y="5301701"/>
            <a:ext cx="1398299" cy="29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p13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0713167" y="5392521"/>
            <a:ext cx="1053666" cy="52683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36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Prioridades estratégicas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66" name="Google Shape;1566;p136"/>
          <p:cNvGrpSpPr/>
          <p:nvPr/>
        </p:nvGrpSpPr>
        <p:grpSpPr>
          <a:xfrm>
            <a:off x="787527" y="2512023"/>
            <a:ext cx="10624333" cy="2089633"/>
            <a:chOff x="590645" y="1884017"/>
            <a:chExt cx="7968250" cy="1567225"/>
          </a:xfrm>
        </p:grpSpPr>
        <p:sp>
          <p:nvSpPr>
            <p:cNvPr id="1567" name="Google Shape;1567;p136"/>
            <p:cNvSpPr/>
            <p:nvPr/>
          </p:nvSpPr>
          <p:spPr>
            <a:xfrm>
              <a:off x="3374020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Oe2</a:t>
              </a:r>
              <a:endParaRPr sz="2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Consolidação do posicionamento do CV no ecossistema de C&amp;T</a:t>
              </a:r>
              <a:endParaRPr sz="1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8" name="Google Shape;1568;p136"/>
            <p:cNvSpPr/>
            <p:nvPr/>
          </p:nvSpPr>
          <p:spPr>
            <a:xfrm>
              <a:off x="590645" y="1884017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Oe1</a:t>
              </a:r>
              <a:endParaRPr sz="27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Promoção da adoção do quadro normativo </a:t>
              </a:r>
              <a:r>
                <a:rPr lang="pt-PT" sz="1900" b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PTCRIS</a:t>
              </a:r>
              <a:endParaRPr sz="19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9" name="Google Shape;1569;p136"/>
            <p:cNvSpPr/>
            <p:nvPr/>
          </p:nvSpPr>
          <p:spPr>
            <a:xfrm>
              <a:off x="6157395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Oe3</a:t>
              </a:r>
              <a:endParaRPr sz="27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Desenvolvimento de serviços de valor acrescentado</a:t>
              </a:r>
              <a:endParaRPr sz="1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70" name="Google Shape;1570;p136"/>
          <p:cNvGrpSpPr/>
          <p:nvPr/>
        </p:nvGrpSpPr>
        <p:grpSpPr>
          <a:xfrm>
            <a:off x="5200475" y="6284067"/>
            <a:ext cx="1705141" cy="534083"/>
            <a:chOff x="5200475" y="6284067"/>
            <a:chExt cx="1705141" cy="534083"/>
          </a:xfrm>
        </p:grpSpPr>
        <p:pic>
          <p:nvPicPr>
            <p:cNvPr id="1571" name="Google Shape;1571;p1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86366" y="6284067"/>
              <a:ext cx="1619250" cy="32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2" name="Google Shape;1572;p136"/>
            <p:cNvSpPr/>
            <p:nvPr/>
          </p:nvSpPr>
          <p:spPr>
            <a:xfrm>
              <a:off x="5200475" y="6599450"/>
              <a:ext cx="533100" cy="21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37"/>
          <p:cNvSpPr txBox="1">
            <a:spLocks noGrp="1"/>
          </p:cNvSpPr>
          <p:nvPr>
            <p:ph type="title"/>
          </p:nvPr>
        </p:nvSpPr>
        <p:spPr>
          <a:xfrm>
            <a:off x="175933" y="181300"/>
            <a:ext cx="11192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6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CV único</a:t>
            </a:r>
            <a:r>
              <a:rPr lang="pt-PT"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4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0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Preencha uma vez, utilize sempre</a:t>
            </a:r>
            <a:endParaRPr sz="28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</p:txBody>
      </p:sp>
      <p:sp>
        <p:nvSpPr>
          <p:cNvPr id="1578" name="Google Shape;1578;p137"/>
          <p:cNvSpPr txBox="1"/>
          <p:nvPr/>
        </p:nvSpPr>
        <p:spPr>
          <a:xfrm>
            <a:off x="10433933" y="3908367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Serviços de valor acrescentado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9" name="Google Shape;1579;p137"/>
          <p:cNvSpPr txBox="1"/>
          <p:nvPr/>
        </p:nvSpPr>
        <p:spPr>
          <a:xfrm>
            <a:off x="10758333" y="1159333"/>
            <a:ext cx="10452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Oe2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 b="1"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VITAE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0" name="Google Shape;1580;p137"/>
          <p:cNvSpPr/>
          <p:nvPr/>
        </p:nvSpPr>
        <p:spPr>
          <a:xfrm rot="10800000">
            <a:off x="1340467" y="952733"/>
            <a:ext cx="8722400" cy="50480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137"/>
          <p:cNvSpPr/>
          <p:nvPr/>
        </p:nvSpPr>
        <p:spPr>
          <a:xfrm>
            <a:off x="2616941" y="1629189"/>
            <a:ext cx="5983600" cy="3742400"/>
          </a:xfrm>
          <a:prstGeom prst="ellipse">
            <a:avLst/>
          </a:prstGeom>
          <a:noFill/>
          <a:ln w="9525" cap="flat" cmpd="sng">
            <a:solidFill>
              <a:srgbClr val="00B0F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2" name="Google Shape;1582;p137"/>
          <p:cNvSpPr/>
          <p:nvPr/>
        </p:nvSpPr>
        <p:spPr>
          <a:xfrm>
            <a:off x="1340367" y="952359"/>
            <a:ext cx="8722400" cy="50480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3" name="Google Shape;1583;p137"/>
          <p:cNvSpPr/>
          <p:nvPr/>
        </p:nvSpPr>
        <p:spPr>
          <a:xfrm>
            <a:off x="1340367" y="952346"/>
            <a:ext cx="4279600" cy="25412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Google Shape;1584;p137"/>
          <p:cNvSpPr/>
          <p:nvPr/>
        </p:nvSpPr>
        <p:spPr>
          <a:xfrm flipH="1">
            <a:off x="1340872" y="3493503"/>
            <a:ext cx="4279600" cy="25076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p137"/>
          <p:cNvSpPr/>
          <p:nvPr/>
        </p:nvSpPr>
        <p:spPr>
          <a:xfrm rot="10800000">
            <a:off x="5596688" y="3484733"/>
            <a:ext cx="4452000" cy="25160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137"/>
          <p:cNvSpPr/>
          <p:nvPr/>
        </p:nvSpPr>
        <p:spPr>
          <a:xfrm rot="10800000" flipH="1">
            <a:off x="5620327" y="952303"/>
            <a:ext cx="4255600" cy="25412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7" name="Google Shape;1587;p137"/>
          <p:cNvPicPr preferRelativeResize="0"/>
          <p:nvPr/>
        </p:nvPicPr>
        <p:blipFill rotWithShape="1">
          <a:blip r:embed="rId3">
            <a:alphaModFix/>
          </a:blip>
          <a:srcRect l="10255" t="41717" r="15642" b="44184"/>
          <a:stretch/>
        </p:blipFill>
        <p:spPr>
          <a:xfrm>
            <a:off x="3998594" y="3239377"/>
            <a:ext cx="2851803" cy="406440"/>
          </a:xfrm>
          <a:prstGeom prst="rect">
            <a:avLst/>
          </a:prstGeom>
          <a:noFill/>
          <a:ln>
            <a:noFill/>
          </a:ln>
        </p:spPr>
      </p:pic>
      <p:sp>
        <p:nvSpPr>
          <p:cNvPr id="1588" name="Google Shape;1588;p137"/>
          <p:cNvSpPr txBox="1"/>
          <p:nvPr/>
        </p:nvSpPr>
        <p:spPr>
          <a:xfrm>
            <a:off x="3745197" y="1572702"/>
            <a:ext cx="13376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b="1" i="0" u="none" strike="noStrike" cap="none">
                <a:latin typeface="Montserrat"/>
                <a:ea typeface="Montserrat"/>
                <a:cs typeface="Montserrat"/>
                <a:sym typeface="Montserrat"/>
              </a:rPr>
              <a:t>DGES</a:t>
            </a:r>
            <a:endParaRPr sz="2400" b="1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9" name="Google Shape;1589;p137"/>
          <p:cNvSpPr txBox="1"/>
          <p:nvPr/>
        </p:nvSpPr>
        <p:spPr>
          <a:xfrm>
            <a:off x="2299722" y="2566264"/>
            <a:ext cx="10704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i="0" u="none" strike="noStrike" cap="none">
                <a:latin typeface="Montserrat"/>
                <a:ea typeface="Montserrat"/>
                <a:cs typeface="Montserrat"/>
                <a:sym typeface="Montserrat"/>
              </a:rPr>
              <a:t>A3ES</a:t>
            </a:r>
            <a:endParaRPr sz="24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0" name="Google Shape;1590;p137"/>
          <p:cNvSpPr txBox="1"/>
          <p:nvPr/>
        </p:nvSpPr>
        <p:spPr>
          <a:xfrm>
            <a:off x="2215071" y="4154443"/>
            <a:ext cx="1506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i="0" u="none" strike="noStrike" cap="none">
                <a:latin typeface="Montserrat"/>
                <a:ea typeface="Montserrat"/>
                <a:cs typeface="Montserrat"/>
                <a:sym typeface="Montserrat"/>
              </a:rPr>
              <a:t>DGEEC</a:t>
            </a:r>
            <a:endParaRPr sz="24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1" name="Google Shape;1591;p137"/>
          <p:cNvSpPr txBox="1"/>
          <p:nvPr/>
        </p:nvSpPr>
        <p:spPr>
          <a:xfrm>
            <a:off x="2347505" y="5039036"/>
            <a:ext cx="3374800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i="0" u="none" strike="noStrike" cap="none">
                <a:latin typeface="Montserrat"/>
                <a:ea typeface="Montserrat"/>
                <a:cs typeface="Montserrat"/>
                <a:sym typeface="Montserrat"/>
              </a:rPr>
              <a:t>Europa /</a:t>
            </a:r>
            <a:r>
              <a:rPr lang="pt-PT" sz="2400">
                <a:latin typeface="Montserrat"/>
                <a:ea typeface="Montserrat"/>
                <a:cs typeface="Montserrat"/>
                <a:sym typeface="Montserrat"/>
              </a:rPr>
              <a:t> Mundo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2" name="Google Shape;1592;p137"/>
          <p:cNvSpPr txBox="1"/>
          <p:nvPr/>
        </p:nvSpPr>
        <p:spPr>
          <a:xfrm>
            <a:off x="6122092" y="4983712"/>
            <a:ext cx="1466000" cy="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i="0" u="none" strike="noStrike" cap="none"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24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3" name="Google Shape;1593;p137"/>
          <p:cNvSpPr txBox="1"/>
          <p:nvPr/>
        </p:nvSpPr>
        <p:spPr>
          <a:xfrm>
            <a:off x="7976031" y="4145220"/>
            <a:ext cx="7544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i="0" u="none" strike="noStrike" cap="none">
                <a:latin typeface="Montserrat"/>
                <a:ea typeface="Montserrat"/>
                <a:cs typeface="Montserrat"/>
                <a:sym typeface="Montserrat"/>
              </a:rPr>
              <a:t>IES</a:t>
            </a:r>
            <a:endParaRPr sz="24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4" name="Google Shape;1594;p137"/>
          <p:cNvSpPr txBox="1"/>
          <p:nvPr/>
        </p:nvSpPr>
        <p:spPr>
          <a:xfrm>
            <a:off x="5814413" y="1709053"/>
            <a:ext cx="2367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i="0" u="none" strike="noStrike" cap="none">
                <a:latin typeface="Montserrat"/>
                <a:ea typeface="Montserrat"/>
                <a:cs typeface="Montserrat"/>
                <a:sym typeface="Montserrat"/>
              </a:rPr>
              <a:t>Financiador</a:t>
            </a:r>
            <a:endParaRPr sz="24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5" name="Google Shape;1595;p137"/>
          <p:cNvSpPr txBox="1"/>
          <p:nvPr/>
        </p:nvSpPr>
        <p:spPr>
          <a:xfrm>
            <a:off x="8008321" y="2566248"/>
            <a:ext cx="7544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b="1" i="0" u="none" strike="noStrike" cap="none">
                <a:latin typeface="Montserrat"/>
                <a:ea typeface="Montserrat"/>
                <a:cs typeface="Montserrat"/>
                <a:sym typeface="Montserrat"/>
              </a:rPr>
              <a:t>...</a:t>
            </a:r>
            <a:endParaRPr sz="2400" b="1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6" name="Google Shape;1596;p137"/>
          <p:cNvSpPr txBox="1"/>
          <p:nvPr/>
        </p:nvSpPr>
        <p:spPr>
          <a:xfrm>
            <a:off x="8681355" y="5020687"/>
            <a:ext cx="13376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i="1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website</a:t>
            </a:r>
            <a:endParaRPr sz="1900" b="0" i="1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7" name="Google Shape;1597;p137"/>
          <p:cNvSpPr txBox="1"/>
          <p:nvPr/>
        </p:nvSpPr>
        <p:spPr>
          <a:xfrm>
            <a:off x="7976025" y="4564201"/>
            <a:ext cx="20464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Observatório</a:t>
            </a:r>
            <a:endParaRPr sz="1900" b="0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8" name="Google Shape;1598;p137"/>
          <p:cNvSpPr txBox="1"/>
          <p:nvPr/>
        </p:nvSpPr>
        <p:spPr>
          <a:xfrm>
            <a:off x="8463046" y="4078333"/>
            <a:ext cx="15060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Júri</a:t>
            </a:r>
            <a:endParaRPr sz="1900" b="0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9" name="Google Shape;1599;p137"/>
          <p:cNvSpPr txBox="1"/>
          <p:nvPr/>
        </p:nvSpPr>
        <p:spPr>
          <a:xfrm>
            <a:off x="5620327" y="5477190"/>
            <a:ext cx="31432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1" u="none" strike="noStrike" cap="none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Data as a Service, DaaS</a:t>
            </a:r>
            <a:endParaRPr sz="1900" b="0" i="1" u="none" strike="noStrike" cap="none">
              <a:solidFill>
                <a:srgbClr val="E6A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0" name="Google Shape;1600;p137"/>
          <p:cNvSpPr txBox="1"/>
          <p:nvPr/>
        </p:nvSpPr>
        <p:spPr>
          <a:xfrm>
            <a:off x="1340367" y="4748637"/>
            <a:ext cx="15060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Inquéritos</a:t>
            </a:r>
            <a:endParaRPr sz="1900" b="0" i="0" u="none" strike="noStrike" cap="none">
              <a:solidFill>
                <a:srgbClr val="E6A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1" name="Google Shape;1601;p137"/>
          <p:cNvSpPr txBox="1"/>
          <p:nvPr/>
        </p:nvSpPr>
        <p:spPr>
          <a:xfrm>
            <a:off x="1340367" y="3656889"/>
            <a:ext cx="15060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Censos</a:t>
            </a:r>
            <a:endParaRPr sz="1900" b="0" i="0" u="none" strike="noStrike" cap="non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2" name="Google Shape;1602;p137"/>
          <p:cNvSpPr txBox="1"/>
          <p:nvPr/>
        </p:nvSpPr>
        <p:spPr>
          <a:xfrm>
            <a:off x="5184142" y="1068157"/>
            <a:ext cx="21416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Portugal</a:t>
            </a:r>
            <a:endParaRPr sz="1900" b="0" i="0" u="none" strike="noStrike" cap="none">
              <a:solidFill>
                <a:srgbClr val="E6A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 sz="1900" b="0" i="0" u="none" strike="noStrike" cap="none">
              <a:solidFill>
                <a:srgbClr val="E6A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3" name="Google Shape;1603;p137"/>
          <p:cNvSpPr txBox="1"/>
          <p:nvPr/>
        </p:nvSpPr>
        <p:spPr>
          <a:xfrm>
            <a:off x="7036625" y="944900"/>
            <a:ext cx="12060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FCT</a:t>
            </a:r>
            <a:endParaRPr sz="1900" b="0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4" name="Google Shape;1604;p137"/>
          <p:cNvSpPr txBox="1"/>
          <p:nvPr/>
        </p:nvSpPr>
        <p:spPr>
          <a:xfrm>
            <a:off x="7928595" y="1348192"/>
            <a:ext cx="12060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ANI</a:t>
            </a:r>
            <a:endParaRPr sz="1900" b="0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5" name="Google Shape;1605;p137"/>
          <p:cNvSpPr txBox="1"/>
          <p:nvPr/>
        </p:nvSpPr>
        <p:spPr>
          <a:xfrm>
            <a:off x="7957514" y="3645093"/>
            <a:ext cx="20464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>
                <a:solidFill>
                  <a:srgbClr val="E6AF00"/>
                </a:solidFill>
                <a:latin typeface="Montserrat"/>
                <a:ea typeface="Montserrat"/>
                <a:cs typeface="Montserrat"/>
                <a:sym typeface="Montserrat"/>
              </a:rPr>
              <a:t>Integração</a:t>
            </a:r>
            <a:endParaRPr sz="1900" b="0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06" name="Google Shape;1606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7" name="Google Shape;1607;p137"/>
          <p:cNvSpPr/>
          <p:nvPr/>
        </p:nvSpPr>
        <p:spPr>
          <a:xfrm>
            <a:off x="8225967" y="1245833"/>
            <a:ext cx="2280000" cy="820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137"/>
          <p:cNvSpPr/>
          <p:nvPr/>
        </p:nvSpPr>
        <p:spPr>
          <a:xfrm>
            <a:off x="7976033" y="4040267"/>
            <a:ext cx="754400" cy="463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137"/>
          <p:cNvSpPr txBox="1"/>
          <p:nvPr/>
        </p:nvSpPr>
        <p:spPr>
          <a:xfrm>
            <a:off x="8022767" y="1601833"/>
            <a:ext cx="260160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Sistema Gestão Peritos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0" name="Google Shape;1610;p137"/>
          <p:cNvSpPr/>
          <p:nvPr/>
        </p:nvSpPr>
        <p:spPr>
          <a:xfrm>
            <a:off x="2215067" y="2488200"/>
            <a:ext cx="1206000" cy="472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137"/>
          <p:cNvSpPr/>
          <p:nvPr/>
        </p:nvSpPr>
        <p:spPr>
          <a:xfrm>
            <a:off x="2365067" y="4076433"/>
            <a:ext cx="1206000" cy="472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2" name="Google Shape;1612;p137"/>
          <p:cNvGrpSpPr/>
          <p:nvPr/>
        </p:nvGrpSpPr>
        <p:grpSpPr>
          <a:xfrm>
            <a:off x="5200475" y="6284067"/>
            <a:ext cx="1705141" cy="534083"/>
            <a:chOff x="5200475" y="6284067"/>
            <a:chExt cx="1705141" cy="534083"/>
          </a:xfrm>
        </p:grpSpPr>
        <p:pic>
          <p:nvPicPr>
            <p:cNvPr id="1613" name="Google Shape;1613;p1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6366" y="6284067"/>
              <a:ext cx="1619250" cy="32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4" name="Google Shape;1614;p137"/>
            <p:cNvSpPr/>
            <p:nvPr/>
          </p:nvSpPr>
          <p:spPr>
            <a:xfrm>
              <a:off x="5200475" y="6599450"/>
              <a:ext cx="533100" cy="21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38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Prioridades estratégicas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620" name="Google Shape;1620;p138"/>
          <p:cNvGrpSpPr/>
          <p:nvPr/>
        </p:nvGrpSpPr>
        <p:grpSpPr>
          <a:xfrm>
            <a:off x="787527" y="2512023"/>
            <a:ext cx="10624333" cy="2089633"/>
            <a:chOff x="590645" y="1884017"/>
            <a:chExt cx="7968250" cy="1567225"/>
          </a:xfrm>
        </p:grpSpPr>
        <p:sp>
          <p:nvSpPr>
            <p:cNvPr id="1621" name="Google Shape;1621;p138"/>
            <p:cNvSpPr/>
            <p:nvPr/>
          </p:nvSpPr>
          <p:spPr>
            <a:xfrm>
              <a:off x="3374020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Oe2</a:t>
              </a:r>
              <a:endParaRPr sz="27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Consolidação do posicionamento do CV no ecossistema de C&amp;T</a:t>
              </a:r>
              <a:endParaRPr sz="1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22" name="Google Shape;1622;p138"/>
            <p:cNvSpPr/>
            <p:nvPr/>
          </p:nvSpPr>
          <p:spPr>
            <a:xfrm>
              <a:off x="590645" y="1884017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Oe1</a:t>
              </a:r>
              <a:endParaRPr sz="27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B7B7B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Promoção da adoção do quadro normativo PTCRIS</a:t>
              </a:r>
              <a:endParaRPr sz="1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23" name="Google Shape;1623;p138"/>
            <p:cNvSpPr/>
            <p:nvPr/>
          </p:nvSpPr>
          <p:spPr>
            <a:xfrm>
              <a:off x="6157395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700" b="1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Oe3</a:t>
              </a:r>
              <a:endParaRPr sz="27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Desenvolvimento de serviços de valor acrescentado</a:t>
              </a:r>
              <a:endParaRPr sz="1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24" name="Google Shape;1624;p138"/>
          <p:cNvGrpSpPr/>
          <p:nvPr/>
        </p:nvGrpSpPr>
        <p:grpSpPr>
          <a:xfrm>
            <a:off x="5200475" y="6284067"/>
            <a:ext cx="1705141" cy="534083"/>
            <a:chOff x="5200475" y="6284067"/>
            <a:chExt cx="1705141" cy="534083"/>
          </a:xfrm>
        </p:grpSpPr>
        <p:pic>
          <p:nvPicPr>
            <p:cNvPr id="1625" name="Google Shape;1625;p1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86366" y="6284067"/>
              <a:ext cx="1619250" cy="32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6" name="Google Shape;1626;p138"/>
            <p:cNvSpPr/>
            <p:nvPr/>
          </p:nvSpPr>
          <p:spPr>
            <a:xfrm>
              <a:off x="5200475" y="6599450"/>
              <a:ext cx="533100" cy="21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139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600">
                <a:latin typeface="Montserrat"/>
                <a:ea typeface="Montserrat"/>
                <a:cs typeface="Montserrat"/>
                <a:sym typeface="Montserrat"/>
              </a:rPr>
              <a:t>ecossistema integrado</a:t>
            </a:r>
            <a:endParaRPr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2" name="Google Shape;1632;p139"/>
          <p:cNvSpPr txBox="1"/>
          <p:nvPr/>
        </p:nvSpPr>
        <p:spPr>
          <a:xfrm>
            <a:off x="10607200" y="11894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Serviços de valor acrescentado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33" name="Google Shape;1633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4" name="Google Shape;1634;p139"/>
          <p:cNvSpPr/>
          <p:nvPr/>
        </p:nvSpPr>
        <p:spPr>
          <a:xfrm>
            <a:off x="251500" y="6103533"/>
            <a:ext cx="11713600" cy="70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5" name="Google Shape;1635;p139"/>
          <p:cNvPicPr preferRelativeResize="0"/>
          <p:nvPr/>
        </p:nvPicPr>
        <p:blipFill rotWithShape="1">
          <a:blip r:embed="rId4">
            <a:alphaModFix/>
          </a:blip>
          <a:srcRect l="11645" r="7428" b="30767"/>
          <a:stretch/>
        </p:blipFill>
        <p:spPr>
          <a:xfrm>
            <a:off x="6207200" y="2233300"/>
            <a:ext cx="1490233" cy="4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Google Shape;1636;p139"/>
          <p:cNvSpPr txBox="1"/>
          <p:nvPr/>
        </p:nvSpPr>
        <p:spPr>
          <a:xfrm>
            <a:off x="2084070" y="6279703"/>
            <a:ext cx="8626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900"/>
          </a:p>
        </p:txBody>
      </p:sp>
      <p:sp>
        <p:nvSpPr>
          <p:cNvPr id="1637" name="Google Shape;1637;p139"/>
          <p:cNvSpPr/>
          <p:nvPr/>
        </p:nvSpPr>
        <p:spPr>
          <a:xfrm>
            <a:off x="793267" y="4581400"/>
            <a:ext cx="8756777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B7B7B7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latin typeface="Calibri"/>
                <a:ea typeface="Calibri"/>
                <a:cs typeface="Calibri"/>
                <a:sym typeface="Calibri"/>
              </a:rPr>
              <a:t>Sistemas de Gestão Ciência Institucionais 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p139"/>
          <p:cNvSpPr/>
          <p:nvPr/>
        </p:nvSpPr>
        <p:spPr>
          <a:xfrm>
            <a:off x="764699" y="5139567"/>
            <a:ext cx="10598218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rgbClr val="FFD2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9" name="Google Shape;1639;p139"/>
          <p:cNvSpPr/>
          <p:nvPr/>
        </p:nvSpPr>
        <p:spPr>
          <a:xfrm>
            <a:off x="764699" y="5697733"/>
            <a:ext cx="10598218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rgbClr val="FFD2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0" name="Google Shape;1640;p139"/>
          <p:cNvSpPr/>
          <p:nvPr/>
        </p:nvSpPr>
        <p:spPr>
          <a:xfrm>
            <a:off x="745431" y="19676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1" name="Google Shape;1641;p139"/>
          <p:cNvSpPr/>
          <p:nvPr/>
        </p:nvSpPr>
        <p:spPr>
          <a:xfrm>
            <a:off x="2543220" y="19676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2" name="Google Shape;1642;p139"/>
          <p:cNvSpPr/>
          <p:nvPr/>
        </p:nvSpPr>
        <p:spPr>
          <a:xfrm>
            <a:off x="4341007" y="19676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3" name="Google Shape;1643;p139"/>
          <p:cNvSpPr/>
          <p:nvPr/>
        </p:nvSpPr>
        <p:spPr>
          <a:xfrm>
            <a:off x="6138794" y="19676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139"/>
          <p:cNvSpPr/>
          <p:nvPr/>
        </p:nvSpPr>
        <p:spPr>
          <a:xfrm>
            <a:off x="7936583" y="19676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Outcomes / outputs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5" name="Google Shape;1645;p139"/>
          <p:cNvSpPr/>
          <p:nvPr/>
        </p:nvSpPr>
        <p:spPr>
          <a:xfrm>
            <a:off x="782821" y="3552767"/>
            <a:ext cx="8771601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</a:t>
            </a: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139"/>
          <p:cNvSpPr/>
          <p:nvPr/>
        </p:nvSpPr>
        <p:spPr>
          <a:xfrm>
            <a:off x="782833" y="4061367"/>
            <a:ext cx="8771601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FF2CC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7" name="Google Shape;1647;p139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8396569" y="2018167"/>
            <a:ext cx="725167" cy="725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648" name="Google Shape;1648;p139"/>
          <p:cNvSpPr/>
          <p:nvPr/>
        </p:nvSpPr>
        <p:spPr>
          <a:xfrm>
            <a:off x="735600" y="1703833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9" name="Google Shape;1649;p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4350" y="1805583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650" name="Google Shape;1650;p139"/>
          <p:cNvSpPr/>
          <p:nvPr/>
        </p:nvSpPr>
        <p:spPr>
          <a:xfrm>
            <a:off x="2497568" y="1639533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1" name="Google Shape;1651;p139"/>
          <p:cNvGrpSpPr/>
          <p:nvPr/>
        </p:nvGrpSpPr>
        <p:grpSpPr>
          <a:xfrm>
            <a:off x="2554496" y="1829282"/>
            <a:ext cx="598808" cy="251703"/>
            <a:chOff x="2431209" y="1296488"/>
            <a:chExt cx="1039115" cy="407375"/>
          </a:xfrm>
        </p:grpSpPr>
        <p:pic>
          <p:nvPicPr>
            <p:cNvPr id="1652" name="Google Shape;1652;p1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31209" y="1296488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653" name="Google Shape;1653;p139"/>
            <p:cNvPicPr preferRelativeResize="0"/>
            <p:nvPr/>
          </p:nvPicPr>
          <p:blipFill rotWithShape="1">
            <a:blip r:embed="rId7">
              <a:alphaModFix amt="50000"/>
            </a:blip>
            <a:srcRect/>
            <a:stretch/>
          </p:blipFill>
          <p:spPr>
            <a:xfrm>
              <a:off x="3109425" y="1319727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654" name="Google Shape;1654;p139"/>
            <p:cNvCxnSpPr/>
            <p:nvPr/>
          </p:nvCxnSpPr>
          <p:spPr>
            <a:xfrm>
              <a:off x="2839309" y="1536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sp>
        <p:nvSpPr>
          <p:cNvPr id="1655" name="Google Shape;1655;p139"/>
          <p:cNvSpPr/>
          <p:nvPr/>
        </p:nvSpPr>
        <p:spPr>
          <a:xfrm>
            <a:off x="6035633" y="1703833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39"/>
          <p:cNvSpPr/>
          <p:nvPr/>
        </p:nvSpPr>
        <p:spPr>
          <a:xfrm>
            <a:off x="4261717" y="1703850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7" name="Google Shape;1657;p139"/>
          <p:cNvPicPr preferRelativeResize="0"/>
          <p:nvPr/>
        </p:nvPicPr>
        <p:blipFill rotWithShape="1">
          <a:blip r:embed="rId7">
            <a:alphaModFix amt="50000"/>
          </a:blip>
          <a:srcRect/>
          <a:stretch/>
        </p:blipFill>
        <p:spPr>
          <a:xfrm>
            <a:off x="4432200" y="1741283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658" name="Google Shape;1658;p139"/>
          <p:cNvPicPr preferRelativeResize="0"/>
          <p:nvPr/>
        </p:nvPicPr>
        <p:blipFill rotWithShape="1">
          <a:blip r:embed="rId8">
            <a:alphaModFix amt="50000"/>
          </a:blip>
          <a:srcRect/>
          <a:stretch/>
        </p:blipFill>
        <p:spPr>
          <a:xfrm>
            <a:off x="6157633" y="1789529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659" name="Google Shape;1659;p1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4367" y="2538267"/>
            <a:ext cx="1388449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1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90534" y="2112593"/>
            <a:ext cx="1005965" cy="34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661" name="Google Shape;1661;p139"/>
          <p:cNvSpPr txBox="1"/>
          <p:nvPr/>
        </p:nvSpPr>
        <p:spPr>
          <a:xfrm>
            <a:off x="2599170" y="2233300"/>
            <a:ext cx="1542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 b="1">
                <a:latin typeface="Calibri"/>
                <a:ea typeface="Calibri"/>
                <a:cs typeface="Calibri"/>
                <a:sym typeface="Calibri"/>
              </a:rPr>
              <a:t>Registo Central Afiliações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2" name="Google Shape;1662;p1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75351" y="2113269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1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5600" y="2410813"/>
            <a:ext cx="1053666" cy="333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4" name="Google Shape;1664;p139"/>
          <p:cNvGrpSpPr/>
          <p:nvPr/>
        </p:nvGrpSpPr>
        <p:grpSpPr>
          <a:xfrm>
            <a:off x="784067" y="3044200"/>
            <a:ext cx="8771601" cy="427710"/>
            <a:chOff x="1045251" y="606750"/>
            <a:chExt cx="6578701" cy="320783"/>
          </a:xfrm>
        </p:grpSpPr>
        <p:sp>
          <p:nvSpPr>
            <p:cNvPr id="1665" name="Google Shape;1665;p139"/>
            <p:cNvSpPr/>
            <p:nvPr/>
          </p:nvSpPr>
          <p:spPr>
            <a:xfrm>
              <a:off x="1045251" y="606750"/>
              <a:ext cx="6578701" cy="320783"/>
            </a:xfrm>
            <a:custGeom>
              <a:avLst/>
              <a:gdLst/>
              <a:ahLst/>
              <a:cxnLst/>
              <a:rect l="l" t="t" r="r" b="b"/>
              <a:pathLst>
                <a:path w="8920272" h="427710" extrusionOk="0">
                  <a:moveTo>
                    <a:pt x="0" y="42771"/>
                  </a:moveTo>
                  <a:cubicBezTo>
                    <a:pt x="0" y="19149"/>
                    <a:pt x="19149" y="0"/>
                    <a:pt x="42771" y="0"/>
                  </a:cubicBezTo>
                  <a:lnTo>
                    <a:pt x="8877501" y="0"/>
                  </a:lnTo>
                  <a:cubicBezTo>
                    <a:pt x="8901123" y="0"/>
                    <a:pt x="8920272" y="19149"/>
                    <a:pt x="8920272" y="42771"/>
                  </a:cubicBezTo>
                  <a:lnTo>
                    <a:pt x="8920272" y="384939"/>
                  </a:lnTo>
                  <a:cubicBezTo>
                    <a:pt x="8920272" y="408561"/>
                    <a:pt x="8901123" y="427710"/>
                    <a:pt x="8877501" y="427710"/>
                  </a:cubicBezTo>
                  <a:lnTo>
                    <a:pt x="42771" y="427710"/>
                  </a:lnTo>
                  <a:cubicBezTo>
                    <a:pt x="19149" y="427710"/>
                    <a:pt x="0" y="408561"/>
                    <a:pt x="0" y="384939"/>
                  </a:cubicBezTo>
                  <a:lnTo>
                    <a:pt x="0" y="42771"/>
                  </a:lnTo>
                  <a:close/>
                </a:path>
              </a:pathLst>
            </a:custGeom>
            <a:solidFill>
              <a:srgbClr val="F3F3F3"/>
            </a:solidFill>
            <a:ln w="9525" cap="flat" cmpd="sng">
              <a:solidFill>
                <a:srgbClr val="FFD2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5875" tIns="65875" rIns="65875" bIns="65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66" name="Google Shape;1666;p139"/>
            <p:cNvPicPr preferRelativeResize="0"/>
            <p:nvPr/>
          </p:nvPicPr>
          <p:blipFill rotWithShape="1">
            <a:blip r:embed="rId13">
              <a:alphaModFix/>
            </a:blip>
            <a:srcRect l="10255" t="41717" r="15642" b="44184"/>
            <a:stretch/>
          </p:blipFill>
          <p:spPr>
            <a:xfrm>
              <a:off x="3356300" y="637275"/>
              <a:ext cx="1905661" cy="256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7" name="Google Shape;1667;p139"/>
          <p:cNvGrpSpPr/>
          <p:nvPr/>
        </p:nvGrpSpPr>
        <p:grpSpPr>
          <a:xfrm>
            <a:off x="589500" y="1571283"/>
            <a:ext cx="1917200" cy="1348800"/>
            <a:chOff x="3642525" y="-116938"/>
            <a:chExt cx="1437900" cy="1011600"/>
          </a:xfrm>
        </p:grpSpPr>
        <p:sp>
          <p:nvSpPr>
            <p:cNvPr id="1668" name="Google Shape;1668;p139"/>
            <p:cNvSpPr/>
            <p:nvPr/>
          </p:nvSpPr>
          <p:spPr>
            <a:xfrm>
              <a:off x="3642525" y="-116938"/>
              <a:ext cx="1437900" cy="101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9" name="Google Shape;1669;p139"/>
            <p:cNvGrpSpPr/>
            <p:nvPr/>
          </p:nvGrpSpPr>
          <p:grpSpPr>
            <a:xfrm>
              <a:off x="3721575" y="172598"/>
              <a:ext cx="1258202" cy="660402"/>
              <a:chOff x="521175" y="1163198"/>
              <a:chExt cx="1258202" cy="660402"/>
            </a:xfrm>
          </p:grpSpPr>
          <p:sp>
            <p:nvSpPr>
              <p:cNvPr id="1670" name="Google Shape;1670;p139"/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71" name="Google Shape;1671;p13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1672" name="Google Shape;1672;p139"/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1C2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139"/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900">
                    <a:latin typeface="Calibri"/>
                    <a:ea typeface="Calibri"/>
                    <a:cs typeface="Calibri"/>
                    <a:sym typeface="Calibri"/>
                  </a:rPr>
                  <a:t>Investigadores </a:t>
                </a:r>
                <a:endParaRPr sz="1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74" name="Google Shape;1674;p139"/>
          <p:cNvGrpSpPr/>
          <p:nvPr/>
        </p:nvGrpSpPr>
        <p:grpSpPr>
          <a:xfrm>
            <a:off x="2431949" y="1619333"/>
            <a:ext cx="1848286" cy="1344000"/>
            <a:chOff x="2281325" y="-538100"/>
            <a:chExt cx="1404900" cy="1008000"/>
          </a:xfrm>
        </p:grpSpPr>
        <p:sp>
          <p:nvSpPr>
            <p:cNvPr id="1675" name="Google Shape;1675;p139"/>
            <p:cNvSpPr/>
            <p:nvPr/>
          </p:nvSpPr>
          <p:spPr>
            <a:xfrm>
              <a:off x="2281325" y="-538100"/>
              <a:ext cx="14049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39"/>
            <p:cNvSpPr/>
            <p:nvPr/>
          </p:nvSpPr>
          <p:spPr>
            <a:xfrm>
              <a:off x="2364615" y="-270102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77" name="Google Shape;1677;p1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31209" y="-220737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678" name="Google Shape;1678;p139"/>
            <p:cNvPicPr preferRelativeResize="0"/>
            <p:nvPr/>
          </p:nvPicPr>
          <p:blipFill rotWithShape="1">
            <a:blip r:embed="rId7">
              <a:alphaModFix amt="50000"/>
            </a:blip>
            <a:srcRect/>
            <a:stretch/>
          </p:blipFill>
          <p:spPr>
            <a:xfrm>
              <a:off x="3109425" y="-197498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679" name="Google Shape;1679;p139"/>
            <p:cNvCxnSpPr/>
            <p:nvPr/>
          </p:nvCxnSpPr>
          <p:spPr>
            <a:xfrm>
              <a:off x="2839309" y="19025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1680" name="Google Shape;1680;p139"/>
            <p:cNvSpPr txBox="1"/>
            <p:nvPr/>
          </p:nvSpPr>
          <p:spPr>
            <a:xfrm>
              <a:off x="2349975" y="91275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1" name="Google Shape;1681;p139"/>
          <p:cNvGrpSpPr/>
          <p:nvPr/>
        </p:nvGrpSpPr>
        <p:grpSpPr>
          <a:xfrm>
            <a:off x="4208133" y="1539900"/>
            <a:ext cx="1892800" cy="1344000"/>
            <a:chOff x="3841900" y="-292875"/>
            <a:chExt cx="1419600" cy="1008000"/>
          </a:xfrm>
        </p:grpSpPr>
        <p:sp>
          <p:nvSpPr>
            <p:cNvPr id="1682" name="Google Shape;1682;p139"/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39"/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4" name="Google Shape;1684;p139"/>
            <p:cNvPicPr preferRelativeResize="0"/>
            <p:nvPr/>
          </p:nvPicPr>
          <p:blipFill rotWithShape="1">
            <a:blip r:embed="rId7">
              <a:alphaModFix amt="50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685" name="Google Shape;1685;p139"/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6" name="Google Shape;1686;p139"/>
          <p:cNvGrpSpPr/>
          <p:nvPr/>
        </p:nvGrpSpPr>
        <p:grpSpPr>
          <a:xfrm>
            <a:off x="6049333" y="1516100"/>
            <a:ext cx="1806000" cy="1391600"/>
            <a:chOff x="4994200" y="-310725"/>
            <a:chExt cx="1354500" cy="1043700"/>
          </a:xfrm>
        </p:grpSpPr>
        <p:sp>
          <p:nvSpPr>
            <p:cNvPr id="1687" name="Google Shape;1687;p139"/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39"/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Financiamento / projetos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9" name="Google Shape;1689;p139"/>
            <p:cNvPicPr preferRelativeResize="0"/>
            <p:nvPr/>
          </p:nvPicPr>
          <p:blipFill rotWithShape="1">
            <a:blip r:embed="rId8">
              <a:alphaModFix amt="50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690" name="Google Shape;1690;p139"/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1" name="Google Shape;1691;p139"/>
          <p:cNvSpPr txBox="1"/>
          <p:nvPr/>
        </p:nvSpPr>
        <p:spPr>
          <a:xfrm>
            <a:off x="7926783" y="2464283"/>
            <a:ext cx="16776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Calibri"/>
                <a:ea typeface="Calibri"/>
                <a:cs typeface="Calibri"/>
                <a:sym typeface="Calibri"/>
              </a:rPr>
              <a:t>Produções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2" name="Google Shape;1692;p139"/>
          <p:cNvGrpSpPr/>
          <p:nvPr/>
        </p:nvGrpSpPr>
        <p:grpSpPr>
          <a:xfrm>
            <a:off x="9555104" y="1967631"/>
            <a:ext cx="2047600" cy="870253"/>
            <a:chOff x="7166328" y="1170923"/>
            <a:chExt cx="1535700" cy="652689"/>
          </a:xfrm>
        </p:grpSpPr>
        <p:sp>
          <p:nvSpPr>
            <p:cNvPr id="1693" name="Google Shape;1693;p139"/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4" name="Google Shape;1694;p139"/>
            <p:cNvPicPr preferRelativeResize="0"/>
            <p:nvPr/>
          </p:nvPicPr>
          <p:blipFill rotWithShape="1">
            <a:blip r:embed="rId14">
              <a:alphaModFix amt="50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695" name="Google Shape;1695;p139"/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40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600">
                <a:latin typeface="Montserrat"/>
                <a:ea typeface="Montserrat"/>
                <a:cs typeface="Montserrat"/>
                <a:sym typeface="Montserrat"/>
              </a:rPr>
              <a:t>ecossistema integrado</a:t>
            </a:r>
            <a:endParaRPr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1" name="Google Shape;1701;p140"/>
          <p:cNvSpPr txBox="1"/>
          <p:nvPr/>
        </p:nvSpPr>
        <p:spPr>
          <a:xfrm>
            <a:off x="10607200" y="11894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Serviços de valor acrescentado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02" name="Google Shape;170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140"/>
          <p:cNvSpPr/>
          <p:nvPr/>
        </p:nvSpPr>
        <p:spPr>
          <a:xfrm>
            <a:off x="251500" y="6103533"/>
            <a:ext cx="11713600" cy="70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4" name="Google Shape;1704;p140"/>
          <p:cNvPicPr preferRelativeResize="0"/>
          <p:nvPr/>
        </p:nvPicPr>
        <p:blipFill rotWithShape="1">
          <a:blip r:embed="rId4">
            <a:alphaModFix/>
          </a:blip>
          <a:srcRect l="11645" r="7428" b="30767"/>
          <a:stretch/>
        </p:blipFill>
        <p:spPr>
          <a:xfrm>
            <a:off x="6207200" y="2233300"/>
            <a:ext cx="1490233" cy="4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5" name="Google Shape;1705;p140"/>
          <p:cNvSpPr txBox="1"/>
          <p:nvPr/>
        </p:nvSpPr>
        <p:spPr>
          <a:xfrm>
            <a:off x="2084070" y="6279703"/>
            <a:ext cx="8626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900"/>
          </a:p>
        </p:txBody>
      </p:sp>
      <p:sp>
        <p:nvSpPr>
          <p:cNvPr id="1706" name="Google Shape;1706;p140"/>
          <p:cNvSpPr/>
          <p:nvPr/>
        </p:nvSpPr>
        <p:spPr>
          <a:xfrm>
            <a:off x="793267" y="4581400"/>
            <a:ext cx="8756777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Ciência Institucionais </a:t>
            </a:r>
            <a:endParaRPr sz="1600" b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140"/>
          <p:cNvSpPr/>
          <p:nvPr/>
        </p:nvSpPr>
        <p:spPr>
          <a:xfrm>
            <a:off x="764699" y="5139567"/>
            <a:ext cx="10598218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28575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140"/>
          <p:cNvSpPr/>
          <p:nvPr/>
        </p:nvSpPr>
        <p:spPr>
          <a:xfrm>
            <a:off x="764699" y="5697733"/>
            <a:ext cx="10598218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28575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140"/>
          <p:cNvSpPr/>
          <p:nvPr/>
        </p:nvSpPr>
        <p:spPr>
          <a:xfrm>
            <a:off x="745431" y="19676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140"/>
          <p:cNvSpPr/>
          <p:nvPr/>
        </p:nvSpPr>
        <p:spPr>
          <a:xfrm>
            <a:off x="2543220" y="19676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140"/>
          <p:cNvSpPr/>
          <p:nvPr/>
        </p:nvSpPr>
        <p:spPr>
          <a:xfrm>
            <a:off x="4341007" y="19676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2" name="Google Shape;1712;p140"/>
          <p:cNvSpPr/>
          <p:nvPr/>
        </p:nvSpPr>
        <p:spPr>
          <a:xfrm>
            <a:off x="6138794" y="19676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140"/>
          <p:cNvSpPr/>
          <p:nvPr/>
        </p:nvSpPr>
        <p:spPr>
          <a:xfrm>
            <a:off x="7936583" y="196763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Outcomes / outputs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140"/>
          <p:cNvSpPr/>
          <p:nvPr/>
        </p:nvSpPr>
        <p:spPr>
          <a:xfrm>
            <a:off x="782821" y="3552767"/>
            <a:ext cx="8771601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 </a:t>
            </a:r>
            <a:endParaRPr sz="1600" b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140"/>
          <p:cNvSpPr/>
          <p:nvPr/>
        </p:nvSpPr>
        <p:spPr>
          <a:xfrm>
            <a:off x="782833" y="4061367"/>
            <a:ext cx="8771601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6" name="Google Shape;1716;p140"/>
          <p:cNvPicPr preferRelativeResize="0"/>
          <p:nvPr/>
        </p:nvPicPr>
        <p:blipFill rotWithShape="1">
          <a:blip r:embed="rId5">
            <a:alphaModFix amt="11000"/>
          </a:blip>
          <a:srcRect/>
          <a:stretch/>
        </p:blipFill>
        <p:spPr>
          <a:xfrm>
            <a:off x="8396569" y="2018167"/>
            <a:ext cx="725167" cy="725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717" name="Google Shape;1717;p140"/>
          <p:cNvSpPr/>
          <p:nvPr/>
        </p:nvSpPr>
        <p:spPr>
          <a:xfrm>
            <a:off x="735600" y="1703833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8" name="Google Shape;1718;p1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4350" y="1805583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719" name="Google Shape;1719;p140"/>
          <p:cNvSpPr/>
          <p:nvPr/>
        </p:nvSpPr>
        <p:spPr>
          <a:xfrm>
            <a:off x="2497568" y="1639533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0" name="Google Shape;1720;p140"/>
          <p:cNvGrpSpPr/>
          <p:nvPr/>
        </p:nvGrpSpPr>
        <p:grpSpPr>
          <a:xfrm>
            <a:off x="2554496" y="1829282"/>
            <a:ext cx="598808" cy="251703"/>
            <a:chOff x="2431209" y="1296488"/>
            <a:chExt cx="1039115" cy="407375"/>
          </a:xfrm>
        </p:grpSpPr>
        <p:pic>
          <p:nvPicPr>
            <p:cNvPr id="1721" name="Google Shape;1721;p1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31209" y="1296488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722" name="Google Shape;1722;p140"/>
            <p:cNvPicPr preferRelativeResize="0"/>
            <p:nvPr/>
          </p:nvPicPr>
          <p:blipFill rotWithShape="1">
            <a:blip r:embed="rId7">
              <a:alphaModFix amt="50000"/>
            </a:blip>
            <a:srcRect/>
            <a:stretch/>
          </p:blipFill>
          <p:spPr>
            <a:xfrm>
              <a:off x="3109425" y="1319727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723" name="Google Shape;1723;p140"/>
            <p:cNvCxnSpPr/>
            <p:nvPr/>
          </p:nvCxnSpPr>
          <p:spPr>
            <a:xfrm>
              <a:off x="2839309" y="1536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sp>
        <p:nvSpPr>
          <p:cNvPr id="1724" name="Google Shape;1724;p140"/>
          <p:cNvSpPr/>
          <p:nvPr/>
        </p:nvSpPr>
        <p:spPr>
          <a:xfrm>
            <a:off x="6035633" y="1703833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140"/>
          <p:cNvSpPr/>
          <p:nvPr/>
        </p:nvSpPr>
        <p:spPr>
          <a:xfrm>
            <a:off x="4261717" y="1703850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6" name="Google Shape;1726;p140"/>
          <p:cNvPicPr preferRelativeResize="0"/>
          <p:nvPr/>
        </p:nvPicPr>
        <p:blipFill rotWithShape="1">
          <a:blip r:embed="rId7">
            <a:alphaModFix amt="50000"/>
          </a:blip>
          <a:srcRect/>
          <a:stretch/>
        </p:blipFill>
        <p:spPr>
          <a:xfrm>
            <a:off x="4432200" y="1741283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27" name="Google Shape;1727;p140"/>
          <p:cNvPicPr preferRelativeResize="0"/>
          <p:nvPr/>
        </p:nvPicPr>
        <p:blipFill rotWithShape="1">
          <a:blip r:embed="rId8">
            <a:alphaModFix amt="50000"/>
          </a:blip>
          <a:srcRect/>
          <a:stretch/>
        </p:blipFill>
        <p:spPr>
          <a:xfrm>
            <a:off x="6157633" y="1789529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28" name="Google Shape;1728;p1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4367" y="2538267"/>
            <a:ext cx="1388449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9" name="Google Shape;1729;p1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90534" y="2112593"/>
            <a:ext cx="1005965" cy="34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730" name="Google Shape;1730;p140"/>
          <p:cNvSpPr txBox="1"/>
          <p:nvPr/>
        </p:nvSpPr>
        <p:spPr>
          <a:xfrm>
            <a:off x="2599170" y="2233300"/>
            <a:ext cx="1542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 b="1">
                <a:latin typeface="Calibri"/>
                <a:ea typeface="Calibri"/>
                <a:cs typeface="Calibri"/>
                <a:sym typeface="Calibri"/>
              </a:rPr>
              <a:t>Registo Central Afiliações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1" name="Google Shape;1731;p14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75351" y="2113269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" name="Google Shape;1732;p1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5600" y="2410813"/>
            <a:ext cx="1053666" cy="333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3" name="Google Shape;1733;p140"/>
          <p:cNvGrpSpPr/>
          <p:nvPr/>
        </p:nvGrpSpPr>
        <p:grpSpPr>
          <a:xfrm>
            <a:off x="784067" y="3044200"/>
            <a:ext cx="8771601" cy="427710"/>
            <a:chOff x="1045251" y="606750"/>
            <a:chExt cx="6578701" cy="320783"/>
          </a:xfrm>
        </p:grpSpPr>
        <p:sp>
          <p:nvSpPr>
            <p:cNvPr id="1734" name="Google Shape;1734;p140"/>
            <p:cNvSpPr/>
            <p:nvPr/>
          </p:nvSpPr>
          <p:spPr>
            <a:xfrm>
              <a:off x="1045251" y="606750"/>
              <a:ext cx="6578701" cy="320783"/>
            </a:xfrm>
            <a:custGeom>
              <a:avLst/>
              <a:gdLst/>
              <a:ahLst/>
              <a:cxnLst/>
              <a:rect l="l" t="t" r="r" b="b"/>
              <a:pathLst>
                <a:path w="8920272" h="427710" extrusionOk="0">
                  <a:moveTo>
                    <a:pt x="0" y="42771"/>
                  </a:moveTo>
                  <a:cubicBezTo>
                    <a:pt x="0" y="19149"/>
                    <a:pt x="19149" y="0"/>
                    <a:pt x="42771" y="0"/>
                  </a:cubicBezTo>
                  <a:lnTo>
                    <a:pt x="8877501" y="0"/>
                  </a:lnTo>
                  <a:cubicBezTo>
                    <a:pt x="8901123" y="0"/>
                    <a:pt x="8920272" y="19149"/>
                    <a:pt x="8920272" y="42771"/>
                  </a:cubicBezTo>
                  <a:lnTo>
                    <a:pt x="8920272" y="384939"/>
                  </a:lnTo>
                  <a:cubicBezTo>
                    <a:pt x="8920272" y="408561"/>
                    <a:pt x="8901123" y="427710"/>
                    <a:pt x="8877501" y="427710"/>
                  </a:cubicBezTo>
                  <a:lnTo>
                    <a:pt x="42771" y="427710"/>
                  </a:lnTo>
                  <a:cubicBezTo>
                    <a:pt x="19149" y="427710"/>
                    <a:pt x="0" y="408561"/>
                    <a:pt x="0" y="384939"/>
                  </a:cubicBezTo>
                  <a:lnTo>
                    <a:pt x="0" y="42771"/>
                  </a:lnTo>
                  <a:close/>
                </a:path>
              </a:pathLst>
            </a:custGeom>
            <a:solidFill>
              <a:srgbClr val="F3F3F3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5875" tIns="65875" rIns="65875" bIns="65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35" name="Google Shape;1735;p140"/>
            <p:cNvPicPr preferRelativeResize="0"/>
            <p:nvPr/>
          </p:nvPicPr>
          <p:blipFill rotWithShape="1">
            <a:blip r:embed="rId13">
              <a:alphaModFix amt="10000"/>
            </a:blip>
            <a:srcRect l="10255" t="41717" r="15642" b="44184"/>
            <a:stretch/>
          </p:blipFill>
          <p:spPr>
            <a:xfrm>
              <a:off x="3356300" y="637275"/>
              <a:ext cx="1905661" cy="256600"/>
            </a:xfrm>
            <a:prstGeom prst="rect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1736" name="Google Shape;1736;p140"/>
          <p:cNvGrpSpPr/>
          <p:nvPr/>
        </p:nvGrpSpPr>
        <p:grpSpPr>
          <a:xfrm>
            <a:off x="589500" y="1571283"/>
            <a:ext cx="1917200" cy="1348800"/>
            <a:chOff x="3642525" y="-116938"/>
            <a:chExt cx="1437900" cy="1011600"/>
          </a:xfrm>
        </p:grpSpPr>
        <p:sp>
          <p:nvSpPr>
            <p:cNvPr id="1737" name="Google Shape;1737;p140"/>
            <p:cNvSpPr/>
            <p:nvPr/>
          </p:nvSpPr>
          <p:spPr>
            <a:xfrm>
              <a:off x="3642525" y="-116938"/>
              <a:ext cx="1437900" cy="101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8" name="Google Shape;1738;p140"/>
            <p:cNvGrpSpPr/>
            <p:nvPr/>
          </p:nvGrpSpPr>
          <p:grpSpPr>
            <a:xfrm>
              <a:off x="3721575" y="172598"/>
              <a:ext cx="1258202" cy="660402"/>
              <a:chOff x="521175" y="1163198"/>
              <a:chExt cx="1258202" cy="660402"/>
            </a:xfrm>
          </p:grpSpPr>
          <p:sp>
            <p:nvSpPr>
              <p:cNvPr id="1739" name="Google Shape;1739;p140"/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0" name="Google Shape;1740;p140"/>
              <p:cNvPicPr preferRelativeResize="0"/>
              <p:nvPr/>
            </p:nvPicPr>
            <p:blipFill>
              <a:blip r:embed="rId6">
                <a:alphaModFix amt="18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1741" name="Google Shape;1741;p140"/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2" name="Google Shape;1742;p140"/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900">
                    <a:solidFill>
                      <a:srgbClr val="CCCCC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 </a:t>
                </a:r>
                <a:endParaRPr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43" name="Google Shape;1743;p140"/>
          <p:cNvGrpSpPr/>
          <p:nvPr/>
        </p:nvGrpSpPr>
        <p:grpSpPr>
          <a:xfrm>
            <a:off x="2431949" y="1619333"/>
            <a:ext cx="1848286" cy="1344000"/>
            <a:chOff x="2281325" y="-538100"/>
            <a:chExt cx="1404900" cy="1008000"/>
          </a:xfrm>
        </p:grpSpPr>
        <p:sp>
          <p:nvSpPr>
            <p:cNvPr id="1744" name="Google Shape;1744;p140"/>
            <p:cNvSpPr/>
            <p:nvPr/>
          </p:nvSpPr>
          <p:spPr>
            <a:xfrm>
              <a:off x="2281325" y="-538100"/>
              <a:ext cx="14049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0"/>
            <p:cNvSpPr/>
            <p:nvPr/>
          </p:nvSpPr>
          <p:spPr>
            <a:xfrm>
              <a:off x="2364615" y="-270102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46" name="Google Shape;1746;p140"/>
            <p:cNvPicPr preferRelativeResize="0"/>
            <p:nvPr/>
          </p:nvPicPr>
          <p:blipFill>
            <a:blip r:embed="rId6">
              <a:alphaModFix amt="16000"/>
            </a:blip>
            <a:stretch>
              <a:fillRect/>
            </a:stretch>
          </p:blipFill>
          <p:spPr>
            <a:xfrm>
              <a:off x="2431209" y="-220737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747" name="Google Shape;1747;p140"/>
            <p:cNvPicPr preferRelativeResize="0"/>
            <p:nvPr/>
          </p:nvPicPr>
          <p:blipFill rotWithShape="1">
            <a:blip r:embed="rId7">
              <a:alphaModFix amt="19000"/>
            </a:blip>
            <a:srcRect/>
            <a:stretch/>
          </p:blipFill>
          <p:spPr>
            <a:xfrm>
              <a:off x="3109425" y="-197498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748" name="Google Shape;1748;p140"/>
            <p:cNvCxnSpPr/>
            <p:nvPr/>
          </p:nvCxnSpPr>
          <p:spPr>
            <a:xfrm>
              <a:off x="2839309" y="19025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1749" name="Google Shape;1749;p140"/>
            <p:cNvSpPr txBox="1"/>
            <p:nvPr/>
          </p:nvSpPr>
          <p:spPr>
            <a:xfrm>
              <a:off x="2349975" y="91275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0" name="Google Shape;1750;p140"/>
          <p:cNvGrpSpPr/>
          <p:nvPr/>
        </p:nvGrpSpPr>
        <p:grpSpPr>
          <a:xfrm>
            <a:off x="4208133" y="1539900"/>
            <a:ext cx="1892800" cy="1344000"/>
            <a:chOff x="3841900" y="-292875"/>
            <a:chExt cx="1419600" cy="1008000"/>
          </a:xfrm>
        </p:grpSpPr>
        <p:sp>
          <p:nvSpPr>
            <p:cNvPr id="1751" name="Google Shape;1751;p140"/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0"/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53" name="Google Shape;1753;p140"/>
            <p:cNvPicPr preferRelativeResize="0"/>
            <p:nvPr/>
          </p:nvPicPr>
          <p:blipFill rotWithShape="1">
            <a:blip r:embed="rId7">
              <a:alphaModFix amt="16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754" name="Google Shape;1754;p140"/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5" name="Google Shape;1755;p140"/>
          <p:cNvGrpSpPr/>
          <p:nvPr/>
        </p:nvGrpSpPr>
        <p:grpSpPr>
          <a:xfrm>
            <a:off x="6049333" y="1516100"/>
            <a:ext cx="1806000" cy="1391600"/>
            <a:chOff x="4994200" y="-310725"/>
            <a:chExt cx="1354500" cy="1043700"/>
          </a:xfrm>
        </p:grpSpPr>
        <p:sp>
          <p:nvSpPr>
            <p:cNvPr id="1756" name="Google Shape;1756;p140"/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0"/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Financiamento / projetos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58" name="Google Shape;1758;p140"/>
            <p:cNvPicPr preferRelativeResize="0"/>
            <p:nvPr/>
          </p:nvPicPr>
          <p:blipFill rotWithShape="1">
            <a:blip r:embed="rId8">
              <a:alphaModFix amt="14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759" name="Google Shape;1759;p140"/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0" name="Google Shape;1760;p140"/>
          <p:cNvSpPr txBox="1"/>
          <p:nvPr/>
        </p:nvSpPr>
        <p:spPr>
          <a:xfrm>
            <a:off x="7926783" y="2464283"/>
            <a:ext cx="16776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Produções</a:t>
            </a:r>
            <a:endParaRPr sz="19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1" name="Google Shape;1761;p140"/>
          <p:cNvGrpSpPr/>
          <p:nvPr/>
        </p:nvGrpSpPr>
        <p:grpSpPr>
          <a:xfrm>
            <a:off x="9555104" y="1967631"/>
            <a:ext cx="2047600" cy="870253"/>
            <a:chOff x="7166328" y="1170923"/>
            <a:chExt cx="1535700" cy="652689"/>
          </a:xfrm>
        </p:grpSpPr>
        <p:sp>
          <p:nvSpPr>
            <p:cNvPr id="1762" name="Google Shape;1762;p140"/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3" name="Google Shape;1763;p140"/>
            <p:cNvPicPr preferRelativeResize="0"/>
            <p:nvPr/>
          </p:nvPicPr>
          <p:blipFill rotWithShape="1">
            <a:blip r:embed="rId14">
              <a:alphaModFix amt="11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764" name="Google Shape;1764;p140"/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141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500" i="1">
                <a:latin typeface="Montserrat"/>
                <a:ea typeface="Montserrat"/>
                <a:cs typeface="Montserrat"/>
                <a:sym typeface="Montserrat"/>
              </a:rPr>
              <a:t>Enterprise Datawarehouse</a:t>
            </a:r>
            <a:endParaRPr sz="32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0" name="Google Shape;1770;p141"/>
          <p:cNvSpPr txBox="1"/>
          <p:nvPr/>
        </p:nvSpPr>
        <p:spPr>
          <a:xfrm>
            <a:off x="10607200" y="11894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Serviços de valor acrescentado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1" name="Google Shape;1771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2" name="Google Shape;1772;p141"/>
          <p:cNvSpPr/>
          <p:nvPr/>
        </p:nvSpPr>
        <p:spPr>
          <a:xfrm>
            <a:off x="10311367" y="2471400"/>
            <a:ext cx="928000" cy="120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3" name="Google Shape;1773;p141"/>
          <p:cNvGrpSpPr/>
          <p:nvPr/>
        </p:nvGrpSpPr>
        <p:grpSpPr>
          <a:xfrm>
            <a:off x="1824454" y="1370627"/>
            <a:ext cx="8115573" cy="4170549"/>
            <a:chOff x="1368400" y="1180374"/>
            <a:chExt cx="6200774" cy="3226315"/>
          </a:xfrm>
        </p:grpSpPr>
        <p:pic>
          <p:nvPicPr>
            <p:cNvPr id="1774" name="Google Shape;1774;p1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68400" y="1180374"/>
              <a:ext cx="6200774" cy="3226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5" name="Google Shape;1775;p1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56073" y="1711577"/>
              <a:ext cx="696052" cy="173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6" name="Google Shape;1776;p141"/>
            <p:cNvSpPr/>
            <p:nvPr/>
          </p:nvSpPr>
          <p:spPr>
            <a:xfrm>
              <a:off x="1613225" y="2383650"/>
              <a:ext cx="513000" cy="376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77" name="Google Shape;1777;p141"/>
            <p:cNvPicPr preferRelativeResize="0"/>
            <p:nvPr/>
          </p:nvPicPr>
          <p:blipFill rotWithShape="1">
            <a:blip r:embed="rId6">
              <a:alphaModFix/>
            </a:blip>
            <a:srcRect l="10255" t="41717" r="72491" b="44184"/>
            <a:stretch/>
          </p:blipFill>
          <p:spPr>
            <a:xfrm>
              <a:off x="1613225" y="2419240"/>
              <a:ext cx="512999" cy="30501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</p:pic>
        <p:sp>
          <p:nvSpPr>
            <p:cNvPr id="1778" name="Google Shape;1778;p141"/>
            <p:cNvSpPr/>
            <p:nvPr/>
          </p:nvSpPr>
          <p:spPr>
            <a:xfrm>
              <a:off x="1592850" y="3143625"/>
              <a:ext cx="622500" cy="28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1"/>
            <p:cNvSpPr/>
            <p:nvPr/>
          </p:nvSpPr>
          <p:spPr>
            <a:xfrm>
              <a:off x="1558475" y="3904775"/>
              <a:ext cx="696000" cy="28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41"/>
            <p:cNvSpPr txBox="1"/>
            <p:nvPr/>
          </p:nvSpPr>
          <p:spPr>
            <a:xfrm>
              <a:off x="1417075" y="3815700"/>
              <a:ext cx="9438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300" b="1">
                  <a:latin typeface="Calibri"/>
                  <a:ea typeface="Calibri"/>
                  <a:cs typeface="Calibri"/>
                  <a:sym typeface="Calibri"/>
                </a:rPr>
                <a:t>Outras </a:t>
              </a:r>
              <a:endParaRPr sz="1300" b="1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300" b="1">
                  <a:latin typeface="Calibri"/>
                  <a:ea typeface="Calibri"/>
                  <a:cs typeface="Calibri"/>
                  <a:sym typeface="Calibri"/>
                </a:rPr>
                <a:t>fontes</a:t>
              </a:r>
              <a:endParaRPr sz="1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1" name="Google Shape;1781;p1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40975" y="3186394"/>
              <a:ext cx="696000" cy="2027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2" name="Google Shape;1782;p141"/>
            <p:cNvSpPr txBox="1"/>
            <p:nvPr/>
          </p:nvSpPr>
          <p:spPr>
            <a:xfrm>
              <a:off x="6463575" y="2060400"/>
              <a:ext cx="807000" cy="47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 b="1">
                  <a:latin typeface="Calibri"/>
                  <a:ea typeface="Calibri"/>
                  <a:cs typeface="Calibri"/>
                  <a:sym typeface="Calibri"/>
                </a:rPr>
                <a:t>Ferramentas de BI</a:t>
              </a:r>
              <a:endParaRPr sz="12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3" name="Google Shape;1783;p141"/>
          <p:cNvSpPr txBox="1"/>
          <p:nvPr/>
        </p:nvSpPr>
        <p:spPr>
          <a:xfrm>
            <a:off x="9803767" y="4536800"/>
            <a:ext cx="2039600" cy="90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Sistema de Indicadores</a:t>
            </a:r>
            <a:endParaRPr sz="2100">
              <a:solidFill>
                <a:srgbClr val="BF9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4" name="Google Shape;1784;p141"/>
          <p:cNvSpPr txBox="1"/>
          <p:nvPr/>
        </p:nvSpPr>
        <p:spPr>
          <a:xfrm>
            <a:off x="346525" y="6228423"/>
            <a:ext cx="11528700" cy="538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Calibri"/>
                <a:ea typeface="Calibri"/>
                <a:cs typeface="Calibri"/>
                <a:sym typeface="Calibri"/>
              </a:rPr>
              <a:t>Projeto SAMA 2021-2022: 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PT" sz="1900" b="1" i="1">
                <a:latin typeface="Calibri"/>
                <a:ea typeface="Calibri"/>
                <a:cs typeface="Calibri"/>
                <a:sym typeface="Calibri"/>
              </a:rPr>
              <a:t>Transformação Digital na Investigação: Ciência Aberta e Gestão de Ciência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9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142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600">
                <a:latin typeface="Montserrat"/>
                <a:ea typeface="Montserrat"/>
                <a:cs typeface="Montserrat"/>
                <a:sym typeface="Montserrat"/>
              </a:rPr>
              <a:t>Sistema de indicadores</a:t>
            </a:r>
            <a:endParaRPr sz="3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0" name="Google Shape;1790;p142"/>
          <p:cNvSpPr txBox="1"/>
          <p:nvPr/>
        </p:nvSpPr>
        <p:spPr>
          <a:xfrm>
            <a:off x="10607200" y="11894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Serviços de valor acrescentado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1" name="Google Shape;1791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2" name="Google Shape;1792;p142"/>
          <p:cNvSpPr txBox="1"/>
          <p:nvPr/>
        </p:nvSpPr>
        <p:spPr>
          <a:xfrm>
            <a:off x="81900" y="1865400"/>
            <a:ext cx="4541600" cy="10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pt-PT" sz="2100" b="1">
                <a:latin typeface="Calibri"/>
                <a:ea typeface="Calibri"/>
                <a:cs typeface="Calibri"/>
                <a:sym typeface="Calibri"/>
              </a:rPr>
              <a:t>Nº projetos financiados</a:t>
            </a:r>
            <a:r>
              <a:rPr lang="pt-PT" sz="17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600">
                <a:latin typeface="Calibri"/>
                <a:ea typeface="Calibri"/>
                <a:cs typeface="Calibri"/>
                <a:sym typeface="Calibri"/>
              </a:rPr>
              <a:t>(total/financiador/tipologia de financiamento/área temática/região)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pt-PT" sz="2000" b="1">
                <a:latin typeface="Calibri"/>
                <a:ea typeface="Calibri"/>
                <a:cs typeface="Calibri"/>
                <a:sym typeface="Calibri"/>
              </a:rPr>
              <a:t>Montante de financiamento atribuido </a:t>
            </a:r>
            <a:r>
              <a:rPr lang="pt-PT" sz="1600">
                <a:latin typeface="Calibri"/>
                <a:ea typeface="Calibri"/>
                <a:cs typeface="Calibri"/>
                <a:sym typeface="Calibri"/>
              </a:rPr>
              <a:t>(total/ano/financiador/área temática)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127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PT" sz="2000" b="1">
                <a:latin typeface="Calibri"/>
                <a:ea typeface="Calibri"/>
                <a:cs typeface="Calibri"/>
                <a:sym typeface="Calibri"/>
              </a:rPr>
              <a:t>Investimento em formação avançada</a:t>
            </a:r>
            <a:endParaRPr sz="1700" b="1">
              <a:solidFill>
                <a:srgbClr val="07376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600" lvl="0" indent="-4127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PT" sz="2000" b="1">
                <a:latin typeface="Calibri"/>
                <a:ea typeface="Calibri"/>
                <a:cs typeface="Calibri"/>
                <a:sym typeface="Calibri"/>
              </a:rPr>
              <a:t>Investimento das empresas em C&amp;T</a:t>
            </a:r>
            <a:endParaRPr sz="1700" b="1">
              <a:solidFill>
                <a:srgbClr val="07376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pt-PT" sz="2000" b="1">
                <a:latin typeface="Calibri"/>
                <a:ea typeface="Calibri"/>
                <a:cs typeface="Calibri"/>
                <a:sym typeface="Calibri"/>
              </a:rPr>
              <a:t>Nº de produções científicas</a:t>
            </a:r>
            <a:r>
              <a:rPr lang="pt-PT" sz="1700" b="1">
                <a:solidFill>
                  <a:srgbClr val="073763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pt-PT" sz="1600">
                <a:latin typeface="Calibri"/>
                <a:ea typeface="Calibri"/>
                <a:cs typeface="Calibri"/>
                <a:sym typeface="Calibri"/>
              </a:rPr>
              <a:t>(por ano/tipologia/área temática)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4127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pt-PT" sz="2000" b="1">
                <a:latin typeface="Calibri"/>
                <a:ea typeface="Calibri"/>
                <a:cs typeface="Calibri"/>
                <a:sym typeface="Calibri"/>
              </a:rPr>
              <a:t>Grau de colaboração internacional 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3" name="Google Shape;1793;p142"/>
          <p:cNvSpPr/>
          <p:nvPr/>
        </p:nvSpPr>
        <p:spPr>
          <a:xfrm>
            <a:off x="2214300" y="1234500"/>
            <a:ext cx="2877200" cy="492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4" name="Google Shape;1794;p14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4600" y="2047100"/>
            <a:ext cx="6485564" cy="3700234"/>
          </a:xfrm>
          <a:prstGeom prst="rect">
            <a:avLst/>
          </a:prstGeom>
          <a:noFill/>
          <a:ln>
            <a:noFill/>
          </a:ln>
          <a:effectLst>
            <a:outerShdw blurRad="200025" dist="10477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95" name="Google Shape;1795;p142"/>
          <p:cNvSpPr txBox="1"/>
          <p:nvPr/>
        </p:nvSpPr>
        <p:spPr>
          <a:xfrm>
            <a:off x="346533" y="6228433"/>
            <a:ext cx="11528700" cy="538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Calibri"/>
                <a:ea typeface="Calibri"/>
                <a:cs typeface="Calibri"/>
                <a:sym typeface="Calibri"/>
              </a:rPr>
              <a:t>Projeto SAMA 2021-2022: 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PT" sz="1900" b="1" i="1">
                <a:latin typeface="Calibri"/>
                <a:ea typeface="Calibri"/>
                <a:cs typeface="Calibri"/>
                <a:sym typeface="Calibri"/>
              </a:rPr>
              <a:t>Transformação Digital na Investigação: Ciência Aberta e Gestão de Ciência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9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143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500" i="1">
                <a:latin typeface="Montserrat"/>
                <a:ea typeface="Montserrat"/>
                <a:cs typeface="Montserrat"/>
                <a:sym typeface="Montserrat"/>
              </a:rPr>
              <a:t>Enterprise Datawarehouse</a:t>
            </a:r>
            <a:endParaRPr sz="32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1" name="Google Shape;1801;p143"/>
          <p:cNvSpPr txBox="1"/>
          <p:nvPr/>
        </p:nvSpPr>
        <p:spPr>
          <a:xfrm>
            <a:off x="10607200" y="11894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Serviços de valor acrescentado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2" name="Google Shape;1802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3" name="Google Shape;1803;p143"/>
          <p:cNvSpPr txBox="1"/>
          <p:nvPr/>
        </p:nvSpPr>
        <p:spPr>
          <a:xfrm>
            <a:off x="9803767" y="4536800"/>
            <a:ext cx="2039600" cy="90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Portal de Investigação</a:t>
            </a:r>
            <a:endParaRPr sz="2100">
              <a:solidFill>
                <a:srgbClr val="BF9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04" name="Google Shape;1804;p143"/>
          <p:cNvGrpSpPr/>
          <p:nvPr/>
        </p:nvGrpSpPr>
        <p:grpSpPr>
          <a:xfrm>
            <a:off x="1824509" y="1370683"/>
            <a:ext cx="8033723" cy="4104302"/>
            <a:chOff x="1368400" y="1180374"/>
            <a:chExt cx="6200774" cy="3226315"/>
          </a:xfrm>
        </p:grpSpPr>
        <p:pic>
          <p:nvPicPr>
            <p:cNvPr id="1805" name="Google Shape;1805;p1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68400" y="1180374"/>
              <a:ext cx="6200774" cy="3226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6" name="Google Shape;1806;p1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56073" y="1711577"/>
              <a:ext cx="696052" cy="173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7" name="Google Shape;1807;p143"/>
            <p:cNvSpPr/>
            <p:nvPr/>
          </p:nvSpPr>
          <p:spPr>
            <a:xfrm>
              <a:off x="1613225" y="2383650"/>
              <a:ext cx="513000" cy="376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08" name="Google Shape;1808;p143"/>
            <p:cNvPicPr preferRelativeResize="0"/>
            <p:nvPr/>
          </p:nvPicPr>
          <p:blipFill rotWithShape="1">
            <a:blip r:embed="rId6">
              <a:alphaModFix/>
            </a:blip>
            <a:srcRect l="10255" t="41717" r="72491" b="44184"/>
            <a:stretch/>
          </p:blipFill>
          <p:spPr>
            <a:xfrm>
              <a:off x="1613225" y="2419240"/>
              <a:ext cx="512999" cy="30501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</p:pic>
        <p:sp>
          <p:nvSpPr>
            <p:cNvPr id="1809" name="Google Shape;1809;p143"/>
            <p:cNvSpPr/>
            <p:nvPr/>
          </p:nvSpPr>
          <p:spPr>
            <a:xfrm>
              <a:off x="1592850" y="3143625"/>
              <a:ext cx="622500" cy="28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43"/>
            <p:cNvSpPr/>
            <p:nvPr/>
          </p:nvSpPr>
          <p:spPr>
            <a:xfrm>
              <a:off x="1558475" y="3904775"/>
              <a:ext cx="696000" cy="28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43"/>
            <p:cNvSpPr txBox="1"/>
            <p:nvPr/>
          </p:nvSpPr>
          <p:spPr>
            <a:xfrm>
              <a:off x="1417075" y="3815700"/>
              <a:ext cx="943800" cy="51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300" b="1">
                  <a:latin typeface="Calibri"/>
                  <a:ea typeface="Calibri"/>
                  <a:cs typeface="Calibri"/>
                  <a:sym typeface="Calibri"/>
                </a:rPr>
                <a:t>Outras </a:t>
              </a:r>
              <a:endParaRPr sz="1300" b="1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300" b="1">
                  <a:latin typeface="Calibri"/>
                  <a:ea typeface="Calibri"/>
                  <a:cs typeface="Calibri"/>
                  <a:sym typeface="Calibri"/>
                </a:rPr>
                <a:t>fontes</a:t>
              </a:r>
              <a:endParaRPr sz="1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12" name="Google Shape;1812;p1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40975" y="3186394"/>
              <a:ext cx="696000" cy="2027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3" name="Google Shape;1813;p143"/>
            <p:cNvSpPr txBox="1"/>
            <p:nvPr/>
          </p:nvSpPr>
          <p:spPr>
            <a:xfrm>
              <a:off x="6445000" y="2062350"/>
              <a:ext cx="852900" cy="483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 b="1">
                  <a:latin typeface="Calibri"/>
                  <a:ea typeface="Calibri"/>
                  <a:cs typeface="Calibri"/>
                  <a:sym typeface="Calibri"/>
                </a:rPr>
                <a:t>Ferramentas de pesquisa </a:t>
              </a:r>
              <a:endParaRPr sz="12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14" name="Google Shape;1814;p14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14951" y="2537038"/>
              <a:ext cx="513000" cy="51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15" name="Google Shape;1815;p143"/>
          <p:cNvSpPr txBox="1"/>
          <p:nvPr/>
        </p:nvSpPr>
        <p:spPr>
          <a:xfrm>
            <a:off x="346533" y="6152233"/>
            <a:ext cx="11528800" cy="53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Calibri"/>
                <a:ea typeface="Calibri"/>
                <a:cs typeface="Calibri"/>
                <a:sym typeface="Calibri"/>
              </a:rPr>
              <a:t>Projeto SAMA 2021-2022: 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PT" sz="1900" b="1" i="1">
                <a:latin typeface="Calibri"/>
                <a:ea typeface="Calibri"/>
                <a:cs typeface="Calibri"/>
                <a:sym typeface="Calibri"/>
              </a:rPr>
              <a:t>Transformação Digital na Investigação: Ciência Aberta e Gestão de Ciência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9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3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latin typeface="Montserrat"/>
                <a:ea typeface="Montserrat"/>
                <a:cs typeface="Montserrat"/>
                <a:sym typeface="Montserrat"/>
              </a:rPr>
              <a:t>Serviços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4" name="Google Shape;46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0" y="302227"/>
            <a:ext cx="4032925" cy="5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081573" y="3140325"/>
            <a:ext cx="1623475" cy="16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3"/>
          <p:cNvSpPr txBox="1"/>
          <p:nvPr/>
        </p:nvSpPr>
        <p:spPr>
          <a:xfrm>
            <a:off x="1537900" y="4729625"/>
            <a:ext cx="2769000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Sistema de gestão de ciência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7" name="Google Shape;467;p63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110663" y="3140313"/>
            <a:ext cx="1623475" cy="162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3"/>
          <p:cNvSpPr txBox="1"/>
          <p:nvPr/>
        </p:nvSpPr>
        <p:spPr>
          <a:xfrm>
            <a:off x="7416666" y="4729625"/>
            <a:ext cx="27690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000">
                <a:latin typeface="Montserrat"/>
                <a:ea typeface="Montserrat"/>
                <a:cs typeface="Montserrat"/>
                <a:sym typeface="Montserrat"/>
              </a:rPr>
              <a:t>Gestor</a:t>
            </a:r>
            <a:endParaRPr sz="2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63"/>
          <p:cNvSpPr/>
          <p:nvPr/>
        </p:nvSpPr>
        <p:spPr>
          <a:xfrm>
            <a:off x="4039650" y="3840763"/>
            <a:ext cx="9138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3"/>
          <p:cNvSpPr/>
          <p:nvPr/>
        </p:nvSpPr>
        <p:spPr>
          <a:xfrm>
            <a:off x="6833175" y="3840738"/>
            <a:ext cx="9138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1" name="Google Shape;471;p63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7857000" y="2875450"/>
            <a:ext cx="1888325" cy="18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3"/>
          <p:cNvSpPr/>
          <p:nvPr/>
        </p:nvSpPr>
        <p:spPr>
          <a:xfrm rot="5400000">
            <a:off x="7410225" y="1296400"/>
            <a:ext cx="1130400" cy="2027700"/>
          </a:xfrm>
          <a:prstGeom prst="bentArrow">
            <a:avLst>
              <a:gd name="adj1" fmla="val 18060"/>
              <a:gd name="adj2" fmla="val 25000"/>
              <a:gd name="adj3" fmla="val 25000"/>
              <a:gd name="adj4" fmla="val 4375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3"/>
          <p:cNvSpPr/>
          <p:nvPr/>
        </p:nvSpPr>
        <p:spPr>
          <a:xfrm rot="-5400000" flipH="1">
            <a:off x="3267475" y="1246300"/>
            <a:ext cx="1130400" cy="2127900"/>
          </a:xfrm>
          <a:prstGeom prst="bentArrow">
            <a:avLst>
              <a:gd name="adj1" fmla="val 18060"/>
              <a:gd name="adj2" fmla="val 25000"/>
              <a:gd name="adj3" fmla="val 25000"/>
              <a:gd name="adj4" fmla="val 4375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3"/>
          <p:cNvSpPr txBox="1"/>
          <p:nvPr/>
        </p:nvSpPr>
        <p:spPr>
          <a:xfrm>
            <a:off x="418875" y="1824700"/>
            <a:ext cx="25194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16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Integração</a:t>
            </a:r>
            <a:endParaRPr sz="16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16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API</a:t>
            </a:r>
            <a:endParaRPr sz="16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5" name="Google Shape;475;p63"/>
          <p:cNvSpPr txBox="1"/>
          <p:nvPr/>
        </p:nvSpPr>
        <p:spPr>
          <a:xfrm>
            <a:off x="8953700" y="1824700"/>
            <a:ext cx="28899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16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Serviço de Indicadores Institucionais</a:t>
            </a:r>
            <a:endParaRPr sz="16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6" name="Google Shape;476;p63"/>
          <p:cNvPicPr preferRelativeResize="0"/>
          <p:nvPr/>
        </p:nvPicPr>
        <p:blipFill rotWithShape="1">
          <a:blip r:embed="rId3">
            <a:alphaModFix/>
          </a:blip>
          <a:srcRect r="75966"/>
          <a:stretch/>
        </p:blipFill>
        <p:spPr>
          <a:xfrm>
            <a:off x="4939475" y="1347375"/>
            <a:ext cx="2013027" cy="113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144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500">
                <a:latin typeface="Montserrat"/>
                <a:ea typeface="Montserrat"/>
                <a:cs typeface="Montserrat"/>
                <a:sym typeface="Montserrat"/>
              </a:rPr>
              <a:t>Portal de Investigação</a:t>
            </a:r>
            <a:endParaRPr sz="3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1" name="Google Shape;1821;p144"/>
          <p:cNvSpPr txBox="1"/>
          <p:nvPr/>
        </p:nvSpPr>
        <p:spPr>
          <a:xfrm>
            <a:off x="10607200" y="11894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Serviços de valor acrescentado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22" name="Google Shape;1822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9333" y="1410533"/>
            <a:ext cx="8472001" cy="4161700"/>
          </a:xfrm>
          <a:prstGeom prst="rect">
            <a:avLst/>
          </a:prstGeom>
          <a:noFill/>
          <a:ln>
            <a:noFill/>
          </a:ln>
          <a:effectLst>
            <a:outerShdw blurRad="200025" dist="11430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24" name="Google Shape;1824;p144"/>
          <p:cNvSpPr txBox="1"/>
          <p:nvPr/>
        </p:nvSpPr>
        <p:spPr>
          <a:xfrm>
            <a:off x="346533" y="6228433"/>
            <a:ext cx="11528700" cy="538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Calibri"/>
                <a:ea typeface="Calibri"/>
                <a:cs typeface="Calibri"/>
                <a:sym typeface="Calibri"/>
              </a:rPr>
              <a:t>Projeto SAMA 2021-2022: 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PT" sz="1900" b="1" i="1">
                <a:latin typeface="Calibri"/>
                <a:ea typeface="Calibri"/>
                <a:cs typeface="Calibri"/>
                <a:sym typeface="Calibri"/>
              </a:rPr>
              <a:t>Transformação Digital na Investigação: Ciência Aberta e Gestão de Ciência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9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45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pt-PT" sz="4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500">
                <a:latin typeface="Montserrat"/>
                <a:ea typeface="Montserrat"/>
                <a:cs typeface="Montserrat"/>
                <a:sym typeface="Montserrat"/>
              </a:rPr>
              <a:t>Portal de Investigação</a:t>
            </a:r>
            <a:endParaRPr sz="3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0" name="Google Shape;1830;p145"/>
          <p:cNvSpPr txBox="1"/>
          <p:nvPr/>
        </p:nvSpPr>
        <p:spPr>
          <a:xfrm>
            <a:off x="10607200" y="1189433"/>
            <a:ext cx="1369600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1600">
                <a:latin typeface="Montserrat"/>
                <a:ea typeface="Montserrat"/>
                <a:cs typeface="Montserrat"/>
                <a:sym typeface="Montserrat"/>
              </a:rPr>
              <a:t>Oe3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800">
                <a:latin typeface="Montserrat"/>
                <a:ea typeface="Montserrat"/>
                <a:cs typeface="Montserrat"/>
                <a:sym typeface="Montserrat"/>
              </a:rPr>
              <a:t>Serviços de valor acrescentado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1" name="Google Shape;1831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800" y="625169"/>
            <a:ext cx="384400" cy="3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8067" y="1090600"/>
            <a:ext cx="6033935" cy="50420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33" name="Google Shape;1833;p145"/>
          <p:cNvSpPr/>
          <p:nvPr/>
        </p:nvSpPr>
        <p:spPr>
          <a:xfrm>
            <a:off x="2958067" y="1057900"/>
            <a:ext cx="1094400" cy="3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45"/>
          <p:cNvSpPr/>
          <p:nvPr/>
        </p:nvSpPr>
        <p:spPr>
          <a:xfrm>
            <a:off x="7847500" y="1057900"/>
            <a:ext cx="1094400" cy="3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45"/>
          <p:cNvSpPr txBox="1"/>
          <p:nvPr/>
        </p:nvSpPr>
        <p:spPr>
          <a:xfrm>
            <a:off x="346533" y="6253833"/>
            <a:ext cx="11528800" cy="53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Calibri"/>
                <a:ea typeface="Calibri"/>
                <a:cs typeface="Calibri"/>
                <a:sym typeface="Calibri"/>
              </a:rPr>
              <a:t>Projeto SAMA 2021-2022: 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PT" sz="1900" b="1" i="1">
                <a:latin typeface="Calibri"/>
                <a:ea typeface="Calibri"/>
                <a:cs typeface="Calibri"/>
                <a:sym typeface="Calibri"/>
              </a:rPr>
              <a:t>Transformação Digital na Investigação: Ciência Aberta e Gestão de Ciência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9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146"/>
          <p:cNvSpPr/>
          <p:nvPr/>
        </p:nvSpPr>
        <p:spPr>
          <a:xfrm>
            <a:off x="10044625" y="149818"/>
            <a:ext cx="2014800" cy="13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46"/>
          <p:cNvSpPr/>
          <p:nvPr/>
        </p:nvSpPr>
        <p:spPr>
          <a:xfrm>
            <a:off x="10135875" y="379875"/>
            <a:ext cx="1584600" cy="121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46"/>
          <p:cNvSpPr txBox="1"/>
          <p:nvPr/>
        </p:nvSpPr>
        <p:spPr>
          <a:xfrm>
            <a:off x="239768" y="1498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>
                <a:latin typeface="Montserrat"/>
                <a:ea typeface="Montserrat"/>
                <a:cs typeface="Montserrat"/>
                <a:sym typeface="Montserrat"/>
              </a:rPr>
              <a:t>Obrigada!</a:t>
            </a:r>
            <a:endParaRPr sz="3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3" name="Google Shape;1843;p146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4966800" y="396429"/>
            <a:ext cx="2014891" cy="1611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146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7429755" y="396429"/>
            <a:ext cx="2014891" cy="1611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146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9892709" y="396435"/>
            <a:ext cx="2014891" cy="1611594"/>
          </a:xfrm>
          <a:prstGeom prst="rect">
            <a:avLst/>
          </a:prstGeom>
          <a:noFill/>
          <a:ln>
            <a:noFill/>
          </a:ln>
        </p:spPr>
      </p:pic>
      <p:sp>
        <p:nvSpPr>
          <p:cNvPr id="1846" name="Google Shape;1846;p146"/>
          <p:cNvSpPr txBox="1"/>
          <p:nvPr/>
        </p:nvSpPr>
        <p:spPr>
          <a:xfrm>
            <a:off x="4966788" y="586689"/>
            <a:ext cx="6714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QUESTÕES?</a:t>
            </a:r>
            <a:endParaRPr sz="66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7" name="Google Shape;1847;p146"/>
          <p:cNvSpPr txBox="1"/>
          <p:nvPr/>
        </p:nvSpPr>
        <p:spPr>
          <a:xfrm>
            <a:off x="5252871" y="1691843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8" name="Google Shape;1848;p146"/>
          <p:cNvSpPr/>
          <p:nvPr/>
        </p:nvSpPr>
        <p:spPr>
          <a:xfrm>
            <a:off x="126633" y="5913133"/>
            <a:ext cx="11910900" cy="7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9" name="Google Shape;1849;p146" descr="IMG_0090-0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067" y="2523463"/>
            <a:ext cx="1129167" cy="1181631"/>
          </a:xfrm>
          <a:prstGeom prst="rect">
            <a:avLst/>
          </a:prstGeom>
          <a:noFill/>
          <a:ln>
            <a:noFill/>
          </a:ln>
        </p:spPr>
      </p:pic>
      <p:sp>
        <p:nvSpPr>
          <p:cNvPr id="1850" name="Google Shape;1850;p146"/>
          <p:cNvSpPr txBox="1"/>
          <p:nvPr/>
        </p:nvSpPr>
        <p:spPr>
          <a:xfrm>
            <a:off x="1504300" y="2527100"/>
            <a:ext cx="2483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João Mendes Moreira</a:t>
            </a:r>
            <a:endParaRPr sz="13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Coordenador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2E13-6710-9928</a:t>
            </a:r>
            <a:endParaRPr sz="1200" b="0" i="0" u="none" strike="noStrike" cap="non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0000-0002-9081-2728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1" name="Google Shape;1851;p146"/>
          <p:cNvPicPr preferRelativeResize="0"/>
          <p:nvPr/>
        </p:nvPicPr>
        <p:blipFill rotWithShape="1">
          <a:blip r:embed="rId5">
            <a:alphaModFix/>
          </a:blip>
          <a:srcRect b="18844"/>
          <a:stretch/>
        </p:blipFill>
        <p:spPr>
          <a:xfrm>
            <a:off x="443067" y="3908300"/>
            <a:ext cx="1129167" cy="1181633"/>
          </a:xfrm>
          <a:prstGeom prst="rect">
            <a:avLst/>
          </a:prstGeom>
          <a:noFill/>
          <a:ln>
            <a:noFill/>
          </a:ln>
        </p:spPr>
      </p:pic>
      <p:sp>
        <p:nvSpPr>
          <p:cNvPr id="1852" name="Google Shape;1852;p146"/>
          <p:cNvSpPr txBox="1"/>
          <p:nvPr/>
        </p:nvSpPr>
        <p:spPr>
          <a:xfrm>
            <a:off x="1573900" y="3908300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Cátia Laranjeira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Gestora </a:t>
            </a:r>
            <a:r>
              <a:rPr lang="pt-PT" sz="12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12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3415-1354-5489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0000-0003-3952-8294</a:t>
            </a:r>
            <a:b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3" name="Google Shape;1853;p146"/>
          <p:cNvPicPr preferRelativeResize="0"/>
          <p:nvPr/>
        </p:nvPicPr>
        <p:blipFill rotWithShape="1">
          <a:blip r:embed="rId6">
            <a:alphaModFix/>
          </a:blip>
          <a:srcRect b="18844"/>
          <a:stretch/>
        </p:blipFill>
        <p:spPr>
          <a:xfrm>
            <a:off x="443067" y="5293133"/>
            <a:ext cx="1129167" cy="1181633"/>
          </a:xfrm>
          <a:prstGeom prst="rect">
            <a:avLst/>
          </a:prstGeom>
          <a:noFill/>
          <a:ln>
            <a:noFill/>
          </a:ln>
        </p:spPr>
      </p:pic>
      <p:sp>
        <p:nvSpPr>
          <p:cNvPr id="1854" name="Google Shape;1854;p146"/>
          <p:cNvSpPr txBox="1"/>
          <p:nvPr/>
        </p:nvSpPr>
        <p:spPr>
          <a:xfrm>
            <a:off x="1573900" y="5293133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Joana Nabais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Business Analyst</a:t>
            </a:r>
            <a:endParaRPr sz="12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B316-F8E0-5FA1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0000-0003-3645-8278</a:t>
            </a:r>
            <a:b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5" name="Google Shape;1855;p146"/>
          <p:cNvPicPr preferRelativeResize="0"/>
          <p:nvPr/>
        </p:nvPicPr>
        <p:blipFill rotWithShape="1">
          <a:blip r:embed="rId7">
            <a:alphaModFix/>
          </a:blip>
          <a:srcRect t="8848" b="8840"/>
          <a:stretch/>
        </p:blipFill>
        <p:spPr>
          <a:xfrm>
            <a:off x="4935567" y="2539833"/>
            <a:ext cx="1130833" cy="1181633"/>
          </a:xfrm>
          <a:prstGeom prst="rect">
            <a:avLst/>
          </a:prstGeom>
          <a:noFill/>
          <a:ln>
            <a:noFill/>
          </a:ln>
        </p:spPr>
      </p:pic>
      <p:sp>
        <p:nvSpPr>
          <p:cNvPr id="1856" name="Google Shape;1856;p146"/>
          <p:cNvSpPr txBox="1"/>
          <p:nvPr/>
        </p:nvSpPr>
        <p:spPr>
          <a:xfrm>
            <a:off x="9498700" y="5255567"/>
            <a:ext cx="2553900" cy="1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António Leitão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i="1">
                <a:latin typeface="Montserrat"/>
                <a:ea typeface="Montserrat"/>
                <a:cs typeface="Montserrat"/>
                <a:sym typeface="Montserrat"/>
              </a:rPr>
              <a:t>Operador da </a:t>
            </a: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Equipa de suporte </a:t>
            </a:r>
            <a:r>
              <a:rPr lang="pt-PT" sz="1200" b="1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VITAE e CIÊNCIA ID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7" name="Google Shape;1857;p146"/>
          <p:cNvSpPr txBox="1"/>
          <p:nvPr/>
        </p:nvSpPr>
        <p:spPr>
          <a:xfrm>
            <a:off x="6018500" y="2409800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Pedro Lopes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Gestor de Produto (SCRUM Master)</a:t>
            </a:r>
            <a:r>
              <a:rPr lang="pt-PT" sz="1200" b="0" i="1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9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58" name="Google Shape;1858;p146"/>
          <p:cNvGrpSpPr/>
          <p:nvPr/>
        </p:nvGrpSpPr>
        <p:grpSpPr>
          <a:xfrm>
            <a:off x="8362523" y="2471999"/>
            <a:ext cx="3329850" cy="1242069"/>
            <a:chOff x="3315700" y="1018975"/>
            <a:chExt cx="2497450" cy="931575"/>
          </a:xfrm>
        </p:grpSpPr>
        <p:pic>
          <p:nvPicPr>
            <p:cNvPr id="1859" name="Google Shape;1859;p146"/>
            <p:cNvPicPr preferRelativeResize="0"/>
            <p:nvPr/>
          </p:nvPicPr>
          <p:blipFill rotWithShape="1">
            <a:blip r:embed="rId8">
              <a:alphaModFix/>
            </a:blip>
            <a:srcRect l="7755" t="3854" r="7755" b="26449"/>
            <a:stretch/>
          </p:blipFill>
          <p:spPr>
            <a:xfrm>
              <a:off x="3315700" y="1018975"/>
              <a:ext cx="846850" cy="931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0" name="Google Shape;1860;p146"/>
            <p:cNvSpPr txBox="1"/>
            <p:nvPr/>
          </p:nvSpPr>
          <p:spPr>
            <a:xfrm>
              <a:off x="4153550" y="1126075"/>
              <a:ext cx="16596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Bruno Monteiro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UX Designer</a:t>
              </a:r>
              <a:endParaRPr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4D10-4374-74FB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b="0" i="0" u="none" strike="noStrike" cap="none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</a:t>
              </a:r>
              <a:r>
                <a:rPr lang="pt-PT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0000-0002-3300-7204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861" name="Google Shape;1861;p146"/>
          <p:cNvPicPr preferRelativeResize="0"/>
          <p:nvPr/>
        </p:nvPicPr>
        <p:blipFill rotWithShape="1">
          <a:blip r:embed="rId9">
            <a:alphaModFix/>
          </a:blip>
          <a:srcRect l="34102" r="36657"/>
          <a:stretch/>
        </p:blipFill>
        <p:spPr>
          <a:xfrm>
            <a:off x="1653433" y="3157740"/>
            <a:ext cx="212534" cy="2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61319" y="3077967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Google Shape;1863;p146"/>
          <p:cNvPicPr preferRelativeResize="0"/>
          <p:nvPr/>
        </p:nvPicPr>
        <p:blipFill rotWithShape="1">
          <a:blip r:embed="rId9">
            <a:alphaModFix/>
          </a:blip>
          <a:srcRect l="34102" r="36657"/>
          <a:stretch/>
        </p:blipFill>
        <p:spPr>
          <a:xfrm>
            <a:off x="1653433" y="4534407"/>
            <a:ext cx="212534" cy="2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Google Shape;1864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68401" y="4454633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Google Shape;1865;p146"/>
          <p:cNvPicPr preferRelativeResize="0"/>
          <p:nvPr/>
        </p:nvPicPr>
        <p:blipFill rotWithShape="1">
          <a:blip r:embed="rId9">
            <a:alphaModFix/>
          </a:blip>
          <a:srcRect l="34102" r="36657"/>
          <a:stretch/>
        </p:blipFill>
        <p:spPr>
          <a:xfrm>
            <a:off x="5099049" y="4410973"/>
            <a:ext cx="212534" cy="2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14019" y="4331200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146"/>
          <p:cNvPicPr preferRelativeResize="0"/>
          <p:nvPr/>
        </p:nvPicPr>
        <p:blipFill rotWithShape="1">
          <a:blip r:embed="rId9">
            <a:alphaModFix/>
          </a:blip>
          <a:srcRect l="34102" r="36657"/>
          <a:stretch/>
        </p:blipFill>
        <p:spPr>
          <a:xfrm>
            <a:off x="1667616" y="5911057"/>
            <a:ext cx="212534" cy="2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Google Shape;1868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2585" y="5831284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9" name="Google Shape;1869;p146"/>
          <p:cNvPicPr preferRelativeResize="0"/>
          <p:nvPr/>
        </p:nvPicPr>
        <p:blipFill rotWithShape="1">
          <a:blip r:embed="rId11">
            <a:alphaModFix/>
          </a:blip>
          <a:srcRect b="2229"/>
          <a:stretch/>
        </p:blipFill>
        <p:spPr>
          <a:xfrm flipH="1">
            <a:off x="8367867" y="5255567"/>
            <a:ext cx="1130833" cy="1279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0" name="Google Shape;1870;p146"/>
          <p:cNvGrpSpPr/>
          <p:nvPr/>
        </p:nvGrpSpPr>
        <p:grpSpPr>
          <a:xfrm>
            <a:off x="4878288" y="5334688"/>
            <a:ext cx="3354932" cy="1181571"/>
            <a:chOff x="874638" y="3378513"/>
            <a:chExt cx="2516262" cy="886200"/>
          </a:xfrm>
        </p:grpSpPr>
        <p:pic>
          <p:nvPicPr>
            <p:cNvPr id="1871" name="Google Shape;1871;p146"/>
            <p:cNvPicPr preferRelativeResize="0"/>
            <p:nvPr/>
          </p:nvPicPr>
          <p:blipFill rotWithShape="1">
            <a:blip r:embed="rId12">
              <a:alphaModFix/>
            </a:blip>
            <a:srcRect t="5776" b="5891"/>
            <a:stretch/>
          </p:blipFill>
          <p:spPr>
            <a:xfrm>
              <a:off x="874638" y="3378513"/>
              <a:ext cx="846875" cy="886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2" name="Google Shape;1872;p146"/>
            <p:cNvSpPr txBox="1"/>
            <p:nvPr/>
          </p:nvSpPr>
          <p:spPr>
            <a:xfrm>
              <a:off x="1731300" y="3395250"/>
              <a:ext cx="16596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Ricardo Pereira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Analista-programador</a:t>
              </a:r>
              <a:r>
                <a:rPr lang="pt-PT" sz="1200" i="1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</a:t>
              </a:r>
              <a:endParaRPr sz="19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i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873" name="Google Shape;1873;p14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36409" y="3924676"/>
            <a:ext cx="1129166" cy="1279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p146"/>
          <p:cNvSpPr txBox="1"/>
          <p:nvPr/>
        </p:nvSpPr>
        <p:spPr>
          <a:xfrm>
            <a:off x="6018500" y="4001467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Daniel A. Gomes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Analista-programador</a:t>
            </a:r>
            <a:r>
              <a:rPr lang="pt-PT" sz="1200" b="0" i="1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9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75" name="Google Shape;1875;p146"/>
          <p:cNvPicPr preferRelativeResize="0"/>
          <p:nvPr/>
        </p:nvPicPr>
        <p:blipFill rotWithShape="1">
          <a:blip r:embed="rId14">
            <a:alphaModFix/>
          </a:blip>
          <a:srcRect r="7706" b="6393"/>
          <a:stretch/>
        </p:blipFill>
        <p:spPr>
          <a:xfrm>
            <a:off x="8331883" y="3940983"/>
            <a:ext cx="1202800" cy="1087733"/>
          </a:xfrm>
          <a:prstGeom prst="rect">
            <a:avLst/>
          </a:prstGeom>
          <a:noFill/>
          <a:ln>
            <a:noFill/>
          </a:ln>
        </p:spPr>
      </p:pic>
      <p:sp>
        <p:nvSpPr>
          <p:cNvPr id="1876" name="Google Shape;1876;p146"/>
          <p:cNvSpPr txBox="1"/>
          <p:nvPr/>
        </p:nvSpPr>
        <p:spPr>
          <a:xfrm>
            <a:off x="9530100" y="3877050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António Lopes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Analista-programador</a:t>
            </a:r>
            <a:r>
              <a:rPr lang="pt-PT" sz="1200" b="0" i="1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9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77" name="Google Shape;1877;p146"/>
          <p:cNvPicPr preferRelativeResize="0"/>
          <p:nvPr/>
        </p:nvPicPr>
        <p:blipFill rotWithShape="1">
          <a:blip r:embed="rId9">
            <a:alphaModFix/>
          </a:blip>
          <a:srcRect l="34102" r="36657"/>
          <a:stretch/>
        </p:blipFill>
        <p:spPr>
          <a:xfrm>
            <a:off x="9564839" y="3259340"/>
            <a:ext cx="212534" cy="2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8" name="Google Shape;1878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72724" y="3118150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9" name="Google Shape;1879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31719" y="3179567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" name="Google Shape;1880;p146"/>
          <p:cNvPicPr preferRelativeResize="0"/>
          <p:nvPr/>
        </p:nvPicPr>
        <p:blipFill rotWithShape="1">
          <a:blip r:embed="rId9">
            <a:alphaModFix/>
          </a:blip>
          <a:srcRect l="34102" r="36657"/>
          <a:stretch/>
        </p:blipFill>
        <p:spPr>
          <a:xfrm>
            <a:off x="6123833" y="4681740"/>
            <a:ext cx="212534" cy="2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Google Shape;1881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31719" y="4601967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31719" y="5922767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86119" y="6125967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7719" y="4398767"/>
            <a:ext cx="196765" cy="138533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146"/>
          <p:cNvSpPr txBox="1"/>
          <p:nvPr/>
        </p:nvSpPr>
        <p:spPr>
          <a:xfrm>
            <a:off x="6255483" y="3060967"/>
            <a:ext cx="167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5F1A-7967-3447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6" name="Google Shape;1886;p146"/>
          <p:cNvSpPr txBox="1"/>
          <p:nvPr/>
        </p:nvSpPr>
        <p:spPr>
          <a:xfrm>
            <a:off x="6255483" y="5799400"/>
            <a:ext cx="167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FE1F-ACA0-C553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7" name="Google Shape;1887;p146"/>
          <p:cNvSpPr txBox="1"/>
          <p:nvPr/>
        </p:nvSpPr>
        <p:spPr>
          <a:xfrm>
            <a:off x="9767083" y="5967433"/>
            <a:ext cx="167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641D-800E-0311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8" name="Google Shape;1888;p146"/>
          <p:cNvSpPr txBox="1"/>
          <p:nvPr/>
        </p:nvSpPr>
        <p:spPr>
          <a:xfrm>
            <a:off x="6221702" y="4443400"/>
            <a:ext cx="19107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F01C-05B2-7CF6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9" name="Google Shape;1889;p146"/>
          <p:cNvSpPr txBox="1"/>
          <p:nvPr/>
        </p:nvSpPr>
        <p:spPr>
          <a:xfrm>
            <a:off x="6243335" y="4703567"/>
            <a:ext cx="19107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0000-0002-1306-6733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0" name="Google Shape;1890;p146"/>
          <p:cNvSpPr txBox="1"/>
          <p:nvPr/>
        </p:nvSpPr>
        <p:spPr>
          <a:xfrm>
            <a:off x="9868683" y="4257050"/>
            <a:ext cx="167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641D-800E-0311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91" name="Google Shape;1891;p14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3075" y="3912737"/>
            <a:ext cx="1129150" cy="117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47"/>
          <p:cNvSpPr/>
          <p:nvPr/>
        </p:nvSpPr>
        <p:spPr>
          <a:xfrm>
            <a:off x="126633" y="5913133"/>
            <a:ext cx="11910900" cy="7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147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11365800" cy="14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PT" b="0">
                <a:latin typeface="Montserrat"/>
                <a:ea typeface="Montserrat"/>
                <a:cs typeface="Montserrat"/>
                <a:sym typeface="Montserrat"/>
              </a:rPr>
              <a:t>Desafio</a:t>
            </a:r>
            <a:endParaRPr b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98" name="Google Shape;1898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850" y="28950"/>
            <a:ext cx="6189144" cy="6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9" name="Google Shape;1899;p147"/>
          <p:cNvSpPr txBox="1"/>
          <p:nvPr/>
        </p:nvSpPr>
        <p:spPr>
          <a:xfrm>
            <a:off x="9253375" y="6350450"/>
            <a:ext cx="284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Calibri"/>
                <a:ea typeface="Calibri"/>
                <a:cs typeface="Calibri"/>
                <a:sym typeface="Calibri"/>
              </a:rPr>
              <a:t>https://www.menti.com/kr1kxvbuxp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0" name="Google Shape;1900;p147"/>
          <p:cNvPicPr preferRelativeResize="0"/>
          <p:nvPr/>
        </p:nvPicPr>
        <p:blipFill>
          <a:blip r:embed="rId4">
            <a:alphaModFix amt="58999"/>
          </a:blip>
          <a:stretch>
            <a:fillRect/>
          </a:stretch>
        </p:blipFill>
        <p:spPr>
          <a:xfrm>
            <a:off x="505850" y="1540250"/>
            <a:ext cx="855775" cy="8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147"/>
          <p:cNvSpPr txBox="1"/>
          <p:nvPr/>
        </p:nvSpPr>
        <p:spPr>
          <a:xfrm>
            <a:off x="798550" y="1784825"/>
            <a:ext cx="8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2" name="Google Shape;1902;p147"/>
          <p:cNvSpPr txBox="1"/>
          <p:nvPr/>
        </p:nvSpPr>
        <p:spPr>
          <a:xfrm>
            <a:off x="1487575" y="1730975"/>
            <a:ext cx="2630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>
                <a:latin typeface="Montserrat"/>
                <a:ea typeface="Montserrat"/>
                <a:cs typeface="Montserrat"/>
                <a:sym typeface="Montserrat"/>
              </a:rPr>
              <a:t>www.menti.com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3" name="Google Shape;1903;p147"/>
          <p:cNvPicPr preferRelativeResize="0"/>
          <p:nvPr/>
        </p:nvPicPr>
        <p:blipFill>
          <a:blip r:embed="rId4">
            <a:alphaModFix amt="58999"/>
          </a:blip>
          <a:stretch>
            <a:fillRect/>
          </a:stretch>
        </p:blipFill>
        <p:spPr>
          <a:xfrm>
            <a:off x="505850" y="2759450"/>
            <a:ext cx="855775" cy="8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4" name="Google Shape;1904;p147"/>
          <p:cNvSpPr txBox="1"/>
          <p:nvPr/>
        </p:nvSpPr>
        <p:spPr>
          <a:xfrm>
            <a:off x="798550" y="3004025"/>
            <a:ext cx="8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5" name="Google Shape;1905;p147"/>
          <p:cNvSpPr txBox="1"/>
          <p:nvPr/>
        </p:nvSpPr>
        <p:spPr>
          <a:xfrm>
            <a:off x="1522325" y="2896325"/>
            <a:ext cx="357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>
                <a:latin typeface="Montserrat"/>
                <a:ea typeface="Montserrat"/>
                <a:cs typeface="Montserrat"/>
                <a:sym typeface="Montserrat"/>
              </a:rPr>
              <a:t>Código </a:t>
            </a:r>
            <a:r>
              <a:rPr lang="pt-PT" sz="2100" b="1">
                <a:latin typeface="Montserrat"/>
                <a:ea typeface="Montserrat"/>
                <a:cs typeface="Montserrat"/>
                <a:sym typeface="Montserrat"/>
              </a:rPr>
              <a:t>76 28 02 54</a:t>
            </a:r>
            <a:endParaRPr sz="21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6" name="Google Shape;1906;p147"/>
          <p:cNvPicPr preferRelativeResize="0"/>
          <p:nvPr/>
        </p:nvPicPr>
        <p:blipFill>
          <a:blip r:embed="rId4">
            <a:alphaModFix amt="58999"/>
          </a:blip>
          <a:stretch>
            <a:fillRect/>
          </a:stretch>
        </p:blipFill>
        <p:spPr>
          <a:xfrm>
            <a:off x="505850" y="4131050"/>
            <a:ext cx="855775" cy="8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7" name="Google Shape;1907;p147"/>
          <p:cNvSpPr txBox="1"/>
          <p:nvPr/>
        </p:nvSpPr>
        <p:spPr>
          <a:xfrm>
            <a:off x="798550" y="4375625"/>
            <a:ext cx="8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8" name="Google Shape;1908;p147"/>
          <p:cNvSpPr txBox="1"/>
          <p:nvPr/>
        </p:nvSpPr>
        <p:spPr>
          <a:xfrm>
            <a:off x="1487575" y="4321775"/>
            <a:ext cx="3755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>
                <a:latin typeface="Montserrat"/>
                <a:ea typeface="Montserrat"/>
                <a:cs typeface="Montserrat"/>
                <a:sym typeface="Montserrat"/>
              </a:rPr>
              <a:t>Diga-nos o que pensa!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2889</Words>
  <Application>Microsoft Office PowerPoint</Application>
  <PresentationFormat>Widescreen</PresentationFormat>
  <Paragraphs>823</Paragraphs>
  <Slides>93</Slides>
  <Notes>93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93</vt:i4>
      </vt:variant>
    </vt:vector>
  </HeadingPairs>
  <TitlesOfParts>
    <vt:vector size="102" baseType="lpstr">
      <vt:lpstr>Proxima Nova</vt:lpstr>
      <vt:lpstr>Roboto</vt:lpstr>
      <vt:lpstr>Calibri</vt:lpstr>
      <vt:lpstr>Arial</vt:lpstr>
      <vt:lpstr>Montserrat</vt:lpstr>
      <vt:lpstr>Office Theme</vt:lpstr>
      <vt:lpstr>Office Theme</vt:lpstr>
      <vt:lpstr>Office Theme</vt:lpstr>
      <vt:lpstr>Office Theme</vt:lpstr>
      <vt:lpstr>Sessão PTCRIS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GT Integração CRIS - CV </vt:lpstr>
      <vt:lpstr>GT Integração CRIS - CV</vt:lpstr>
      <vt:lpstr>GT Integração CRIS - CV</vt:lpstr>
      <vt:lpstr>GT Integração CRIS - CV https://api.ptcris.pt</vt:lpstr>
      <vt:lpstr>GT Integração CRIS - CV</vt:lpstr>
      <vt:lpstr>GT Integração CRIS - CV</vt:lpstr>
      <vt:lpstr>GT Integração CRIS - CV</vt:lpstr>
      <vt:lpstr>GT Integração CRIS - CV</vt:lpstr>
      <vt:lpstr>GT Integração CRIS - CV</vt:lpstr>
      <vt:lpstr>PowerPoint Presentation</vt:lpstr>
      <vt:lpstr>Integração CRIS:CV - Politécnico de Leiria Porquê?</vt:lpstr>
      <vt:lpstr>Integração CRIS:CV - Politécnico de Leiria Como?</vt:lpstr>
      <vt:lpstr>Integração CRIS:CV - Politécnico de Leiria Como?</vt:lpstr>
      <vt:lpstr>Integração CRIS:CV - Politécnico de Leiria Como?</vt:lpstr>
      <vt:lpstr>Integração: ISCTE (Ciência-IUL)</vt:lpstr>
      <vt:lpstr>Integração: ISCTE (Ciência-IUL)</vt:lpstr>
      <vt:lpstr>Integração: ISCTE (Ciência-IUL)</vt:lpstr>
      <vt:lpstr>Integração: ISCTE (Ciência-IUL)</vt:lpstr>
      <vt:lpstr>Integração: ISCTE (Ciência-IUL)</vt:lpstr>
      <vt:lpstr>Universidade de Aveiro</vt:lpstr>
      <vt:lpstr>Universidade de Aveiro</vt:lpstr>
      <vt:lpstr>Universidade de Aveiro</vt:lpstr>
      <vt:lpstr>Universidade de Aveiro</vt:lpstr>
      <vt:lpstr>Universidade de Aveiro</vt:lpstr>
      <vt:lpstr>Exportação: NOVA (PURE)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CV único | Preencha uma vez, utilize sempre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Desafio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Sessão PTCRIS</dc:title>
  <dc:creator>Cátia Laranjeira</dc:creator>
  <cp:lastModifiedBy>Cátia Laranjeira</cp:lastModifiedBy>
  <cp:revision>1</cp:revision>
  <dcterms:modified xsi:type="dcterms:W3CDTF">2021-10-26T10:53:53Z</dcterms:modified>
</cp:coreProperties>
</file>