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8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9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0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25" r:id="rId4"/>
    <p:sldMasterId id="2147483733" r:id="rId5"/>
    <p:sldMasterId id="2147483766" r:id="rId6"/>
    <p:sldMasterId id="2147483774" r:id="rId7"/>
    <p:sldMasterId id="2147483786" r:id="rId8"/>
    <p:sldMasterId id="2147483813" r:id="rId9"/>
    <p:sldMasterId id="2147483840" r:id="rId10"/>
    <p:sldMasterId id="2147483852" r:id="rId11"/>
  </p:sldMasterIdLst>
  <p:notesMasterIdLst>
    <p:notesMasterId r:id="rId48"/>
  </p:notesMasterIdLst>
  <p:sldIdLst>
    <p:sldId id="336" r:id="rId12"/>
    <p:sldId id="313" r:id="rId13"/>
    <p:sldId id="2776" r:id="rId14"/>
    <p:sldId id="2799" r:id="rId15"/>
    <p:sldId id="2777" r:id="rId16"/>
    <p:sldId id="2806" r:id="rId17"/>
    <p:sldId id="2805" r:id="rId18"/>
    <p:sldId id="2808" r:id="rId19"/>
    <p:sldId id="259" r:id="rId20"/>
    <p:sldId id="2771" r:id="rId21"/>
    <p:sldId id="2772" r:id="rId22"/>
    <p:sldId id="2773" r:id="rId23"/>
    <p:sldId id="2809" r:id="rId24"/>
    <p:sldId id="2469" r:id="rId25"/>
    <p:sldId id="2498" r:id="rId26"/>
    <p:sldId id="2499" r:id="rId27"/>
    <p:sldId id="2500" r:id="rId28"/>
    <p:sldId id="2522" r:id="rId29"/>
    <p:sldId id="2508" r:id="rId30"/>
    <p:sldId id="2507" r:id="rId31"/>
    <p:sldId id="2509" r:id="rId32"/>
    <p:sldId id="2515" r:id="rId33"/>
    <p:sldId id="2573" r:id="rId34"/>
    <p:sldId id="2574" r:id="rId35"/>
    <p:sldId id="2577" r:id="rId36"/>
    <p:sldId id="2578" r:id="rId37"/>
    <p:sldId id="2501" r:id="rId38"/>
    <p:sldId id="2470" r:id="rId39"/>
    <p:sldId id="2576" r:id="rId40"/>
    <p:sldId id="2579" r:id="rId41"/>
    <p:sldId id="2519" r:id="rId42"/>
    <p:sldId id="2514" r:id="rId43"/>
    <p:sldId id="2280" r:id="rId44"/>
    <p:sldId id="2767" r:id="rId45"/>
    <p:sldId id="2774" r:id="rId46"/>
    <p:sldId id="280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uro Rodrigues" initials="AR" lastIdx="1" clrIdx="0">
    <p:extLst>
      <p:ext uri="{19B8F6BF-5375-455C-9EA6-DF929625EA0E}">
        <p15:presenceInfo xmlns:p15="http://schemas.microsoft.com/office/powerpoint/2012/main" userId="S::arodrigues@ebsco.com::f6d0448a-410c-4121-9294-1c031eb470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6F55"/>
    <a:srgbClr val="4C6270"/>
    <a:srgbClr val="3D457F"/>
    <a:srgbClr val="83397E"/>
    <a:srgbClr val="88344C"/>
    <a:srgbClr val="2F458D"/>
    <a:srgbClr val="020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25BB34-AF31-41CC-88C5-EDB39E6DBBCC}" v="79" dt="2021-10-20T11:02:43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7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8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commentAuthors" Target="commentAuthors.xml"/><Relationship Id="rId57" Type="http://schemas.openxmlformats.org/officeDocument/2006/relationships/customXml" Target="../customXml/item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uro Rodrigues" userId="f6d0448a-410c-4121-9294-1c031eb47036" providerId="ADAL" clId="{7C25BB34-AF31-41CC-88C5-EDB39E6DBBCC}"/>
    <pc:docChg chg="undo custSel mod modSld sldOrd">
      <pc:chgData name="Arturo Rodrigues" userId="f6d0448a-410c-4121-9294-1c031eb47036" providerId="ADAL" clId="{7C25BB34-AF31-41CC-88C5-EDB39E6DBBCC}" dt="2021-10-20T11:04:37.876" v="667"/>
      <pc:docMkLst>
        <pc:docMk/>
      </pc:docMkLst>
      <pc:sldChg chg="addSp delSp modSp mod">
        <pc:chgData name="Arturo Rodrigues" userId="f6d0448a-410c-4121-9294-1c031eb47036" providerId="ADAL" clId="{7C25BB34-AF31-41CC-88C5-EDB39E6DBBCC}" dt="2021-10-20T09:48:53.368" v="636" actId="404"/>
        <pc:sldMkLst>
          <pc:docMk/>
          <pc:sldMk cId="1703346364" sldId="259"/>
        </pc:sldMkLst>
        <pc:spChg chg="add mod">
          <ac:chgData name="Arturo Rodrigues" userId="f6d0448a-410c-4121-9294-1c031eb47036" providerId="ADAL" clId="{7C25BB34-AF31-41CC-88C5-EDB39E6DBBCC}" dt="2021-10-20T09:48:53.368" v="636" actId="404"/>
          <ac:spMkLst>
            <pc:docMk/>
            <pc:sldMk cId="1703346364" sldId="259"/>
            <ac:spMk id="4" creationId="{8E796379-E49C-45DD-90B8-C108CF4FA963}"/>
          </ac:spMkLst>
        </pc:spChg>
        <pc:spChg chg="add del mod">
          <ac:chgData name="Arturo Rodrigues" userId="f6d0448a-410c-4121-9294-1c031eb47036" providerId="ADAL" clId="{7C25BB34-AF31-41CC-88C5-EDB39E6DBBCC}" dt="2021-10-20T09:38:39.822" v="181" actId="21"/>
          <ac:spMkLst>
            <pc:docMk/>
            <pc:sldMk cId="1703346364" sldId="259"/>
            <ac:spMk id="9" creationId="{CB22F141-83BC-44AE-B3E8-2943853FE0AB}"/>
          </ac:spMkLst>
        </pc:spChg>
      </pc:sldChg>
      <pc:sldChg chg="addSp modSp mod">
        <pc:chgData name="Arturo Rodrigues" userId="f6d0448a-410c-4121-9294-1c031eb47036" providerId="ADAL" clId="{7C25BB34-AF31-41CC-88C5-EDB39E6DBBCC}" dt="2021-10-20T09:03:03.762" v="37" actId="20577"/>
        <pc:sldMkLst>
          <pc:docMk/>
          <pc:sldMk cId="176171840" sldId="313"/>
        </pc:sldMkLst>
        <pc:spChg chg="add mod">
          <ac:chgData name="Arturo Rodrigues" userId="f6d0448a-410c-4121-9294-1c031eb47036" providerId="ADAL" clId="{7C25BB34-AF31-41CC-88C5-EDB39E6DBBCC}" dt="2021-10-20T09:03:03.762" v="37" actId="20577"/>
          <ac:spMkLst>
            <pc:docMk/>
            <pc:sldMk cId="176171840" sldId="313"/>
            <ac:spMk id="2" creationId="{B470F084-447F-4428-B704-D624EDB62E96}"/>
          </ac:spMkLst>
        </pc:spChg>
        <pc:picChg chg="mod">
          <ac:chgData name="Arturo Rodrigues" userId="f6d0448a-410c-4121-9294-1c031eb47036" providerId="ADAL" clId="{7C25BB34-AF31-41CC-88C5-EDB39E6DBBCC}" dt="2021-10-20T09:01:14.838" v="33" actId="1076"/>
          <ac:picMkLst>
            <pc:docMk/>
            <pc:sldMk cId="176171840" sldId="313"/>
            <ac:picMk id="10" creationId="{2DA241A6-BA25-4BF8-8E0A-30F311B641CE}"/>
          </ac:picMkLst>
        </pc:picChg>
      </pc:sldChg>
      <pc:sldChg chg="modSp mod">
        <pc:chgData name="Arturo Rodrigues" userId="f6d0448a-410c-4121-9294-1c031eb47036" providerId="ADAL" clId="{7C25BB34-AF31-41CC-88C5-EDB39E6DBBCC}" dt="2021-10-20T09:58:13.937" v="664" actId="1076"/>
        <pc:sldMkLst>
          <pc:docMk/>
          <pc:sldMk cId="1328098157" sldId="2514"/>
        </pc:sldMkLst>
        <pc:spChg chg="mod">
          <ac:chgData name="Arturo Rodrigues" userId="f6d0448a-410c-4121-9294-1c031eb47036" providerId="ADAL" clId="{7C25BB34-AF31-41CC-88C5-EDB39E6DBBCC}" dt="2021-10-20T09:58:13.937" v="664" actId="1076"/>
          <ac:spMkLst>
            <pc:docMk/>
            <pc:sldMk cId="1328098157" sldId="2514"/>
            <ac:spMk id="12" creationId="{778A3481-564C-6346-9ABB-3C906BC45A0C}"/>
          </ac:spMkLst>
        </pc:spChg>
        <pc:spChg chg="mod">
          <ac:chgData name="Arturo Rodrigues" userId="f6d0448a-410c-4121-9294-1c031eb47036" providerId="ADAL" clId="{7C25BB34-AF31-41CC-88C5-EDB39E6DBBCC}" dt="2021-10-20T09:58:12.817" v="663" actId="20577"/>
          <ac:spMkLst>
            <pc:docMk/>
            <pc:sldMk cId="1328098157" sldId="2514"/>
            <ac:spMk id="16" creationId="{B703A88A-F3F6-1E41-A172-E318BFCEBF07}"/>
          </ac:spMkLst>
        </pc:spChg>
      </pc:sldChg>
      <pc:sldChg chg="delSp mod delAnim">
        <pc:chgData name="Arturo Rodrigues" userId="f6d0448a-410c-4121-9294-1c031eb47036" providerId="ADAL" clId="{7C25BB34-AF31-41CC-88C5-EDB39E6DBBCC}" dt="2021-10-20T09:57:21.339" v="637" actId="21"/>
        <pc:sldMkLst>
          <pc:docMk/>
          <pc:sldMk cId="4015931632" sldId="2574"/>
        </pc:sldMkLst>
        <pc:spChg chg="del">
          <ac:chgData name="Arturo Rodrigues" userId="f6d0448a-410c-4121-9294-1c031eb47036" providerId="ADAL" clId="{7C25BB34-AF31-41CC-88C5-EDB39E6DBBCC}" dt="2021-10-20T09:57:21.339" v="637" actId="21"/>
          <ac:spMkLst>
            <pc:docMk/>
            <pc:sldMk cId="4015931632" sldId="2574"/>
            <ac:spMk id="12" creationId="{CCC6420F-18DE-E047-9F27-49E441FBF8E0}"/>
          </ac:spMkLst>
        </pc:spChg>
      </pc:sldChg>
      <pc:sldChg chg="delSp mod delAnim">
        <pc:chgData name="Arturo Rodrigues" userId="f6d0448a-410c-4121-9294-1c031eb47036" providerId="ADAL" clId="{7C25BB34-AF31-41CC-88C5-EDB39E6DBBCC}" dt="2021-10-20T09:57:42.472" v="638" actId="21"/>
        <pc:sldMkLst>
          <pc:docMk/>
          <pc:sldMk cId="327380112" sldId="2578"/>
        </pc:sldMkLst>
        <pc:spChg chg="del">
          <ac:chgData name="Arturo Rodrigues" userId="f6d0448a-410c-4121-9294-1c031eb47036" providerId="ADAL" clId="{7C25BB34-AF31-41CC-88C5-EDB39E6DBBCC}" dt="2021-10-20T09:57:42.472" v="638" actId="21"/>
          <ac:spMkLst>
            <pc:docMk/>
            <pc:sldMk cId="327380112" sldId="2578"/>
            <ac:spMk id="12" creationId="{CCC6420F-18DE-E047-9F27-49E441FBF8E0}"/>
          </ac:spMkLst>
        </pc:spChg>
      </pc:sldChg>
      <pc:sldChg chg="addSp modSp mod">
        <pc:chgData name="Arturo Rodrigues" userId="f6d0448a-410c-4121-9294-1c031eb47036" providerId="ADAL" clId="{7C25BB34-AF31-41CC-88C5-EDB39E6DBBCC}" dt="2021-10-20T09:46:29.496" v="605" actId="167"/>
        <pc:sldMkLst>
          <pc:docMk/>
          <pc:sldMk cId="2088340805" sldId="2771"/>
        </pc:sldMkLst>
        <pc:spChg chg="add mod ord">
          <ac:chgData name="Arturo Rodrigues" userId="f6d0448a-410c-4121-9294-1c031eb47036" providerId="ADAL" clId="{7C25BB34-AF31-41CC-88C5-EDB39E6DBBCC}" dt="2021-10-20T09:46:29.496" v="605" actId="167"/>
          <ac:spMkLst>
            <pc:docMk/>
            <pc:sldMk cId="2088340805" sldId="2771"/>
            <ac:spMk id="14" creationId="{2271010E-E8F1-458A-B3A3-83AADF13C854}"/>
          </ac:spMkLst>
        </pc:spChg>
      </pc:sldChg>
      <pc:sldChg chg="addSp modSp mod">
        <pc:chgData name="Arturo Rodrigues" userId="f6d0448a-410c-4121-9294-1c031eb47036" providerId="ADAL" clId="{7C25BB34-AF31-41CC-88C5-EDB39E6DBBCC}" dt="2021-10-20T09:48:38.799" v="632" actId="404"/>
        <pc:sldMkLst>
          <pc:docMk/>
          <pc:sldMk cId="2151760941" sldId="2772"/>
        </pc:sldMkLst>
        <pc:spChg chg="add mod">
          <ac:chgData name="Arturo Rodrigues" userId="f6d0448a-410c-4121-9294-1c031eb47036" providerId="ADAL" clId="{7C25BB34-AF31-41CC-88C5-EDB39E6DBBCC}" dt="2021-10-20T09:48:38.799" v="632" actId="404"/>
          <ac:spMkLst>
            <pc:docMk/>
            <pc:sldMk cId="2151760941" sldId="2772"/>
            <ac:spMk id="7" creationId="{CD1AB899-04B8-4DCE-8D0F-F7E339403D2A}"/>
          </ac:spMkLst>
        </pc:spChg>
      </pc:sldChg>
      <pc:sldChg chg="addSp modSp mod">
        <pc:chgData name="Arturo Rodrigues" userId="f6d0448a-410c-4121-9294-1c031eb47036" providerId="ADAL" clId="{7C25BB34-AF31-41CC-88C5-EDB39E6DBBCC}" dt="2021-10-20T09:47:52.286" v="628" actId="20577"/>
        <pc:sldMkLst>
          <pc:docMk/>
          <pc:sldMk cId="2060739517" sldId="2773"/>
        </pc:sldMkLst>
        <pc:spChg chg="add mod">
          <ac:chgData name="Arturo Rodrigues" userId="f6d0448a-410c-4121-9294-1c031eb47036" providerId="ADAL" clId="{7C25BB34-AF31-41CC-88C5-EDB39E6DBBCC}" dt="2021-10-20T09:47:52.286" v="628" actId="20577"/>
          <ac:spMkLst>
            <pc:docMk/>
            <pc:sldMk cId="2060739517" sldId="2773"/>
            <ac:spMk id="7" creationId="{EBBAF3A8-FEBC-4406-87F4-CADE29C2769B}"/>
          </ac:spMkLst>
        </pc:spChg>
      </pc:sldChg>
      <pc:sldChg chg="modSp mod">
        <pc:chgData name="Arturo Rodrigues" userId="f6d0448a-410c-4121-9294-1c031eb47036" providerId="ADAL" clId="{7C25BB34-AF31-41CC-88C5-EDB39E6DBBCC}" dt="2021-10-20T09:36:55.526" v="175" actId="113"/>
        <pc:sldMkLst>
          <pc:docMk/>
          <pc:sldMk cId="2123536830" sldId="2774"/>
        </pc:sldMkLst>
        <pc:spChg chg="mod">
          <ac:chgData name="Arturo Rodrigues" userId="f6d0448a-410c-4121-9294-1c031eb47036" providerId="ADAL" clId="{7C25BB34-AF31-41CC-88C5-EDB39E6DBBCC}" dt="2021-10-20T09:36:55.526" v="175" actId="113"/>
          <ac:spMkLst>
            <pc:docMk/>
            <pc:sldMk cId="2123536830" sldId="2774"/>
            <ac:spMk id="3" creationId="{35C2ED79-356C-46EB-A05C-BFB0F032A49A}"/>
          </ac:spMkLst>
        </pc:spChg>
      </pc:sldChg>
      <pc:sldChg chg="addSp delSp modSp mod ord modAnim">
        <pc:chgData name="Arturo Rodrigues" userId="f6d0448a-410c-4121-9294-1c031eb47036" providerId="ADAL" clId="{7C25BB34-AF31-41CC-88C5-EDB39E6DBBCC}" dt="2021-10-20T09:26:37.477" v="124"/>
        <pc:sldMkLst>
          <pc:docMk/>
          <pc:sldMk cId="3104642846" sldId="2776"/>
        </pc:sldMkLst>
        <pc:spChg chg="add del mod">
          <ac:chgData name="Arturo Rodrigues" userId="f6d0448a-410c-4121-9294-1c031eb47036" providerId="ADAL" clId="{7C25BB34-AF31-41CC-88C5-EDB39E6DBBCC}" dt="2021-10-20T08:39:23.873" v="3" actId="21"/>
          <ac:spMkLst>
            <pc:docMk/>
            <pc:sldMk cId="3104642846" sldId="2776"/>
            <ac:spMk id="3" creationId="{DF540462-11DF-4488-9D38-4C41A452389F}"/>
          </ac:spMkLst>
        </pc:spChg>
        <pc:spChg chg="mod">
          <ac:chgData name="Arturo Rodrigues" userId="f6d0448a-410c-4121-9294-1c031eb47036" providerId="ADAL" clId="{7C25BB34-AF31-41CC-88C5-EDB39E6DBBCC}" dt="2021-10-20T09:21:45.348" v="119" actId="1076"/>
          <ac:spMkLst>
            <pc:docMk/>
            <pc:sldMk cId="3104642846" sldId="2776"/>
            <ac:spMk id="10" creationId="{606802F2-921C-4371-8164-7698D0C0D8DA}"/>
          </ac:spMkLst>
        </pc:spChg>
        <pc:spChg chg="mod">
          <ac:chgData name="Arturo Rodrigues" userId="f6d0448a-410c-4121-9294-1c031eb47036" providerId="ADAL" clId="{7C25BB34-AF31-41CC-88C5-EDB39E6DBBCC}" dt="2021-10-20T09:21:45.348" v="119" actId="1076"/>
          <ac:spMkLst>
            <pc:docMk/>
            <pc:sldMk cId="3104642846" sldId="2776"/>
            <ac:spMk id="11" creationId="{E17ACCF9-AAF1-4B46-9AC5-07EC9382019C}"/>
          </ac:spMkLst>
        </pc:spChg>
        <pc:spChg chg="del mod">
          <ac:chgData name="Arturo Rodrigues" userId="f6d0448a-410c-4121-9294-1c031eb47036" providerId="ADAL" clId="{7C25BB34-AF31-41CC-88C5-EDB39E6DBBCC}" dt="2021-10-20T09:19:29.864" v="98" actId="21"/>
          <ac:spMkLst>
            <pc:docMk/>
            <pc:sldMk cId="3104642846" sldId="2776"/>
            <ac:spMk id="12" creationId="{6E08FEED-EACC-4F99-AF74-6B56DEBA6D0D}"/>
          </ac:spMkLst>
        </pc:spChg>
        <pc:spChg chg="mod">
          <ac:chgData name="Arturo Rodrigues" userId="f6d0448a-410c-4121-9294-1c031eb47036" providerId="ADAL" clId="{7C25BB34-AF31-41CC-88C5-EDB39E6DBBCC}" dt="2021-10-20T09:21:45.348" v="119" actId="1076"/>
          <ac:spMkLst>
            <pc:docMk/>
            <pc:sldMk cId="3104642846" sldId="2776"/>
            <ac:spMk id="13" creationId="{A3F62637-90E0-4C26-9F63-B19C3C881C44}"/>
          </ac:spMkLst>
        </pc:spChg>
        <pc:spChg chg="mod">
          <ac:chgData name="Arturo Rodrigues" userId="f6d0448a-410c-4121-9294-1c031eb47036" providerId="ADAL" clId="{7C25BB34-AF31-41CC-88C5-EDB39E6DBBCC}" dt="2021-10-20T09:21:45.348" v="119" actId="1076"/>
          <ac:spMkLst>
            <pc:docMk/>
            <pc:sldMk cId="3104642846" sldId="2776"/>
            <ac:spMk id="14" creationId="{E8839349-F82F-4AC4-AA2D-7F96D9C065A8}"/>
          </ac:spMkLst>
        </pc:spChg>
        <pc:spChg chg="add mod">
          <ac:chgData name="Arturo Rodrigues" userId="f6d0448a-410c-4121-9294-1c031eb47036" providerId="ADAL" clId="{7C25BB34-AF31-41CC-88C5-EDB39E6DBBCC}" dt="2021-10-20T09:21:56.272" v="121" actId="1076"/>
          <ac:spMkLst>
            <pc:docMk/>
            <pc:sldMk cId="3104642846" sldId="2776"/>
            <ac:spMk id="15" creationId="{5AC593AF-188E-4887-AA30-1AC34B1288CE}"/>
          </ac:spMkLst>
        </pc:spChg>
        <pc:spChg chg="mod">
          <ac:chgData name="Arturo Rodrigues" userId="f6d0448a-410c-4121-9294-1c031eb47036" providerId="ADAL" clId="{7C25BB34-AF31-41CC-88C5-EDB39E6DBBCC}" dt="2021-10-20T09:21:45.348" v="119" actId="1076"/>
          <ac:spMkLst>
            <pc:docMk/>
            <pc:sldMk cId="3104642846" sldId="2776"/>
            <ac:spMk id="16" creationId="{14657751-FBBF-48C0-9B40-5DE144465EAE}"/>
          </ac:spMkLst>
        </pc:spChg>
        <pc:spChg chg="mod">
          <ac:chgData name="Arturo Rodrigues" userId="f6d0448a-410c-4121-9294-1c031eb47036" providerId="ADAL" clId="{7C25BB34-AF31-41CC-88C5-EDB39E6DBBCC}" dt="2021-10-20T09:21:45.348" v="119" actId="1076"/>
          <ac:spMkLst>
            <pc:docMk/>
            <pc:sldMk cId="3104642846" sldId="2776"/>
            <ac:spMk id="17" creationId="{929A4F03-B655-4777-8753-C5B1D67CABB3}"/>
          </ac:spMkLst>
        </pc:spChg>
        <pc:spChg chg="del">
          <ac:chgData name="Arturo Rodrigues" userId="f6d0448a-410c-4121-9294-1c031eb47036" providerId="ADAL" clId="{7C25BB34-AF31-41CC-88C5-EDB39E6DBBCC}" dt="2021-10-20T08:39:17.341" v="2" actId="21"/>
          <ac:spMkLst>
            <pc:docMk/>
            <pc:sldMk cId="3104642846" sldId="2776"/>
            <ac:spMk id="18" creationId="{44311DA2-0C6F-4DD0-B071-9FB963BAA54E}"/>
          </ac:spMkLst>
        </pc:spChg>
        <pc:spChg chg="add mod ord">
          <ac:chgData name="Arturo Rodrigues" userId="f6d0448a-410c-4121-9294-1c031eb47036" providerId="ADAL" clId="{7C25BB34-AF31-41CC-88C5-EDB39E6DBBCC}" dt="2021-10-20T09:22:15.366" v="123" actId="207"/>
          <ac:spMkLst>
            <pc:docMk/>
            <pc:sldMk cId="3104642846" sldId="2776"/>
            <ac:spMk id="18" creationId="{E28FF9FF-A60D-4E21-9554-7B895AEEA381}"/>
          </ac:spMkLst>
        </pc:spChg>
        <pc:picChg chg="mod">
          <ac:chgData name="Arturo Rodrigues" userId="f6d0448a-410c-4121-9294-1c031eb47036" providerId="ADAL" clId="{7C25BB34-AF31-41CC-88C5-EDB39E6DBBCC}" dt="2021-10-20T09:21:50.747" v="120" actId="1076"/>
          <ac:picMkLst>
            <pc:docMk/>
            <pc:sldMk cId="3104642846" sldId="2776"/>
            <ac:picMk id="8" creationId="{9AC4F274-D775-4C0B-A4DF-57A023BB128B}"/>
          </ac:picMkLst>
        </pc:picChg>
      </pc:sldChg>
      <pc:sldChg chg="modAnim">
        <pc:chgData name="Arturo Rodrigues" userId="f6d0448a-410c-4121-9294-1c031eb47036" providerId="ADAL" clId="{7C25BB34-AF31-41CC-88C5-EDB39E6DBBCC}" dt="2021-10-20T09:35:49.574" v="174"/>
        <pc:sldMkLst>
          <pc:docMk/>
          <pc:sldMk cId="2793962830" sldId="2805"/>
        </pc:sldMkLst>
      </pc:sldChg>
      <pc:sldChg chg="modSp mod">
        <pc:chgData name="Arturo Rodrigues" userId="f6d0448a-410c-4121-9294-1c031eb47036" providerId="ADAL" clId="{7C25BB34-AF31-41CC-88C5-EDB39E6DBBCC}" dt="2021-10-20T09:32:17.816" v="170" actId="20577"/>
        <pc:sldMkLst>
          <pc:docMk/>
          <pc:sldMk cId="1475366096" sldId="2806"/>
        </pc:sldMkLst>
        <pc:spChg chg="mod">
          <ac:chgData name="Arturo Rodrigues" userId="f6d0448a-410c-4121-9294-1c031eb47036" providerId="ADAL" clId="{7C25BB34-AF31-41CC-88C5-EDB39E6DBBCC}" dt="2021-10-20T09:31:25.477" v="165" actId="20577"/>
          <ac:spMkLst>
            <pc:docMk/>
            <pc:sldMk cId="1475366096" sldId="2806"/>
            <ac:spMk id="47" creationId="{7DED6E9D-A246-409B-9F38-C46E2A8361B1}"/>
          </ac:spMkLst>
        </pc:spChg>
        <pc:spChg chg="mod">
          <ac:chgData name="Arturo Rodrigues" userId="f6d0448a-410c-4121-9294-1c031eb47036" providerId="ADAL" clId="{7C25BB34-AF31-41CC-88C5-EDB39E6DBBCC}" dt="2021-10-20T09:32:17.816" v="170" actId="20577"/>
          <ac:spMkLst>
            <pc:docMk/>
            <pc:sldMk cId="1475366096" sldId="2806"/>
            <ac:spMk id="50" creationId="{CC5DF200-5F36-4256-BAFA-A006F57034DA}"/>
          </ac:spMkLst>
        </pc:spChg>
        <pc:picChg chg="mod">
          <ac:chgData name="Arturo Rodrigues" userId="f6d0448a-410c-4121-9294-1c031eb47036" providerId="ADAL" clId="{7C25BB34-AF31-41CC-88C5-EDB39E6DBBCC}" dt="2021-10-20T09:30:07.086" v="126" actId="1076"/>
          <ac:picMkLst>
            <pc:docMk/>
            <pc:sldMk cId="1475366096" sldId="2806"/>
            <ac:picMk id="51" creationId="{C0A1F862-50D2-47B9-A6E5-B898B319C749}"/>
          </ac:picMkLst>
        </pc:picChg>
        <pc:picChg chg="mod">
          <ac:chgData name="Arturo Rodrigues" userId="f6d0448a-410c-4121-9294-1c031eb47036" providerId="ADAL" clId="{7C25BB34-AF31-41CC-88C5-EDB39E6DBBCC}" dt="2021-10-20T09:30:09.546" v="127" actId="1076"/>
          <ac:picMkLst>
            <pc:docMk/>
            <pc:sldMk cId="1475366096" sldId="2806"/>
            <ac:picMk id="52" creationId="{F1FEB972-8CC0-4E67-B449-6C996B8A618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81E7C-4E1E-4F1B-98D9-61953EEC860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393A6-131C-4562-B5C3-A41D7C4F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4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703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532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766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253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628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308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602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5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10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460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60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598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729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167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902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014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4327-5DFD-4FC3-BABE-15CF706A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3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7EE60-4798-460A-85B8-125FEBC25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D4C9C-E58E-435F-834D-9559F2237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07F8A-ED7C-439B-9283-5744B56D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F9ACB-47D6-4578-9873-896F5A93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1DDB2-31CC-4EC1-B988-0F09DBEC1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5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C1C0-716E-46A9-BA8A-52911FA1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2C5CA-BBA9-47E9-B6DD-486820775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67693-AD48-4B1B-B821-DBDF25093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A7705-8DBC-4188-A774-BCA160D1E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76173-38BC-421A-8AAB-27E50479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7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9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3908367" cy="102371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25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2127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l="27932" b="41002"/>
          <a:stretch/>
        </p:blipFill>
        <p:spPr>
          <a:xfrm>
            <a:off x="0" y="267316"/>
            <a:ext cx="3049186" cy="18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92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65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012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8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33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446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72E60C-5E6A-469B-BBA5-16503F8DC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0A919-3450-4889-9DC5-78CA15540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185CA-AC30-45E3-8787-B7110B67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2AB33-71E8-44D8-8C7C-91360071E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69DB9-F323-417D-84FB-9CBCE96D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316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7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2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19689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70610"/>
            <a:ext cx="9829800" cy="1273839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136525"/>
            <a:ext cx="9829800" cy="1655762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93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32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693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33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23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1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8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67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7BF0-0A45-419B-A3FD-63451BFAD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C855C-6824-4DE0-9BFA-D454F8128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1B7F9-BE38-4F01-B47B-4CB96C7F5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0AA1D-E3D8-4D64-B301-7808005A2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CCF26-3DFC-4EFC-B45A-25AD418F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98309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576BF-4F4F-4BE2-AAC9-D684A146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C47A6-8AC2-45C8-ACE9-6744BEC1A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F5947-C5F1-4F94-B09D-32D1917A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40BFF-0984-4367-960A-878073A7C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341F5-35C7-4B46-9C4D-B755CB18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78919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3E72-2080-4F11-B040-3ACEEEF5B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B179C-D46F-4E0E-BF3B-6B3165B58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272DE-761D-4DFF-8AF4-F23A59EA4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18D9E-946D-4DE2-8B73-0F9539DC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335F5-F489-414E-BE60-4A2D1886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26180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D8A71-8DA3-4AA5-A4D4-A9B4E8F7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7B76-3DC8-4D05-BB8C-6341EA7B4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E2B14-F858-404D-9F92-8516828FA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63441-13B8-4B97-89B5-F3C1CD11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FFC29-897F-494D-92E4-5C64CA42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4973C-2481-4797-93B0-897AE721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80834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D9D3F-0717-46B0-9ADE-FE7BC7D9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A34B0-C8B3-469F-B121-DC01449A9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0DD69-B0D3-4C22-BA12-A61594B6F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F5D4A-9CCA-44C7-985B-4EB893CFB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D452B-1990-403D-ADAC-742CEF93D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A8DF83-2851-4E34-A541-89B0CBD6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A4E2F-6C01-4647-AE6D-604C31E5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0C761-F8B2-4DB6-88C6-41E6F9810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10518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9A83-F33A-487B-BD3F-8A41E12E4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025BBC-2CF5-4EAD-91F7-0F5555274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830D1-653F-449D-B419-0F314992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554A3-9C17-47C3-B228-B37FDCAA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15149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CD1459-31E2-4D96-882A-AFD885A2E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89FEB-42EB-4BE8-B85D-0947A1FA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5452E-E916-496A-9677-F452913BE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77774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11255-4523-4052-AEC3-8F0B7E67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9C29F-0727-4473-9885-8295F5946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7A7A1-1671-4D1D-9E6A-45F2FB909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9C471-68D9-4CDD-807C-440A23CA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E7D80-DEBD-45E1-97BD-FD6CC7C0B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F967B-DB13-4E0B-82CB-29DB681C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88194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BE24B-0BD6-404F-BB16-64C3ECBCE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B40554-6B66-4130-A891-3E8753F6D6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D2575-8370-47BA-851C-569289AF9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05E39-E40B-440F-946B-FBDC6A5F8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854CA-13C4-45EB-9F45-ED3074FE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E4347-8B10-4FB0-998F-3AB8B77F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9418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8257-2D05-449A-918E-5B7978BC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827E9-99A8-49E8-A99E-E3087BC4D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322B0-8733-4FD2-9F56-C2553365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219D5-FDE7-46CB-A6C2-DAB90CF2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8937B-6F8B-4B54-85AB-0F053FE5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7139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36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91EE20-38E4-46A7-BDF1-C4EAADA8F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325C9-3FC5-47ED-9AF1-D7F33D54C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5BBCE-0FA5-443B-B3AD-4FF0B8CF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B31D0-726C-4856-819B-D6D7B875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63A93-1018-4DD2-A46D-19F3E8AC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84540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28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2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07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60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11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14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00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00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4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4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411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667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7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58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7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2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310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4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7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1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15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365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00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039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2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0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56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02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94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6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4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41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535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7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6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6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5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31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49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8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4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210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0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73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78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7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22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523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57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5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2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0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7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271705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62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25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4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00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47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08212"/>
            <a:ext cx="10515600" cy="7858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4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08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99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98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6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4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43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10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8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2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70341-2C74-42A3-A897-261CDA6CA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443BB-63C8-42E3-932C-CFF8BD55F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6247A-5D95-43D5-A7AB-F73F34E1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251CD-A6CA-49DF-A938-07391964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861A8-11A3-4C3F-AFB0-B65BA242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77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51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6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39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2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88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36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51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0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131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32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8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6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51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2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9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9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0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90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2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73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413164"/>
            <a:ext cx="3543300" cy="4752782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100"/>
            </a:lvl4pPr>
            <a:lvl5pPr>
              <a:spcBef>
                <a:spcPts val="6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413164"/>
            <a:ext cx="3543300" cy="4752782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100"/>
            </a:lvl4pPr>
            <a:lvl5pPr>
              <a:spcBef>
                <a:spcPts val="6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74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729046"/>
            <a:ext cx="3543300" cy="4436899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100"/>
            </a:lvl4pPr>
            <a:lvl5pPr>
              <a:spcBef>
                <a:spcPts val="6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49" y="1729046"/>
            <a:ext cx="3543300" cy="4436899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100"/>
            </a:lvl4pPr>
            <a:lvl5pPr>
              <a:spcBef>
                <a:spcPts val="6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38200" y="1122216"/>
            <a:ext cx="10515599" cy="47382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7681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85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08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28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474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24DD-62A1-436C-951F-40679362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3E850-4B5B-4065-9214-67BE126A3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B569C-C7F1-4230-A87E-2275A9E6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DE633-C549-478D-BBD2-E2E19DC4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7A6E1-0530-4D8A-8AD8-2F261834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48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2127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 userDrawn="1"/>
        </p:nvSpPr>
        <p:spPr>
          <a:xfrm flipH="1">
            <a:off x="-1" y="1"/>
            <a:ext cx="12192000" cy="2124222"/>
          </a:xfrm>
          <a:prstGeom prst="triangle">
            <a:avLst>
              <a:gd name="adj" fmla="val 0"/>
            </a:avLst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1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5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4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4733"/>
            <a:ext cx="10515600" cy="648127"/>
          </a:xfrm>
        </p:spPr>
        <p:txBody>
          <a:bodyPr/>
          <a:lstStyle>
            <a:lvl1pPr algn="ctr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77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5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0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8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96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17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0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9456-BD4E-41AC-87BA-3607661C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6F6CB-82EB-4B8A-99AC-FAB8100A0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37053-626E-434E-835D-3FD753EBC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95274-B0DA-48AE-9C0A-15E8E569D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0186D-EAC6-481E-8284-D469BD09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C2D1E-A205-4803-96BC-0F758F3D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54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39436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57213" y="958851"/>
            <a:ext cx="10972800" cy="634020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1"/>
                </a:solidFill>
                <a:latin typeface="Arial Narrow" pitchFamily="-112" charset="0"/>
                <a:ea typeface="ＭＳ Ｐゴシック" pitchFamily="-112" charset="-128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857251" y="1928814"/>
            <a:ext cx="10477500" cy="37861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5872275"/>
            <a:ext cx="2119824" cy="978616"/>
          </a:xfrm>
          <a:prstGeom prst="rect">
            <a:avLst/>
          </a:prstGeom>
        </p:spPr>
      </p:pic>
      <p:pic>
        <p:nvPicPr>
          <p:cNvPr id="6" name="Picture 3" descr="G:\InternalDocs\Communications\Resources\Logos\OpenAthens\OpenAthens logos_FINAL\OpenAthens\OpenAthens Logo_RGB_high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63202"/>
            <a:ext cx="3360373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0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6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8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0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5740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7404"/>
            <a:ext cx="10515600" cy="4935915"/>
          </a:xfr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57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67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556"/>
            <a:ext cx="10515600" cy="3921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171" y="1677972"/>
            <a:ext cx="6932628" cy="430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77972"/>
            <a:ext cx="3394435" cy="61274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2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8C041-6F81-4EDC-937D-DECAC2DE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8483B-E654-45AB-9E06-EEAEFF835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16D16-1807-4F26-951E-50A32B3FC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40636-E1DC-459B-9E08-99F9F6CC6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844E2-4E51-4563-9A92-57592E26B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60C281-1045-450C-AD80-87E4628D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2B50C-D342-4F49-ABB1-4CC95CB14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9DDF98-E017-4151-B6A0-4037FFCD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8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076" y="1225485"/>
            <a:ext cx="7950723" cy="47578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039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9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48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3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1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2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12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9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0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73B8F-F9C0-4097-BEF9-5CC4966D0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4D59A-980D-4156-8597-71EA6F9E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0A5782-57E9-4E8D-90FF-0D6D05A1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46AE-0845-4576-A0A7-27A1AACC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2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18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3908367" cy="102371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8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2127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l="27932" b="41002"/>
          <a:stretch/>
        </p:blipFill>
        <p:spPr>
          <a:xfrm>
            <a:off x="0" y="267316"/>
            <a:ext cx="3049186" cy="18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35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44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5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41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9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0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E1E33F-29DC-4911-B75D-F1851C5FD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739D13-630F-42DE-ACDD-D34E5EB2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0773E-3ADF-4030-A3AE-1464DA33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312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6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6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25169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70610"/>
            <a:ext cx="9829800" cy="1273839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136525"/>
            <a:ext cx="9829800" cy="1655762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5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49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7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3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94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85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2C21A-AC3B-42CF-9DAA-62D86D08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4349-2498-4797-A996-CEC81CDB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0382B-6DFD-4F87-8FE9-266FF909A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955C2-0DEA-4D03-9034-2B05E2690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6B25C-D6BF-44C2-9EEF-ADCAADCD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D772F-0970-41D1-BD14-E5CEE594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861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0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4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55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50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5740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7404"/>
            <a:ext cx="10515600" cy="4935915"/>
          </a:xfrm>
        </p:spPr>
        <p:txBody>
          <a:bodyPr/>
          <a:lstStyle>
            <a:lvl1pPr>
              <a:spcBef>
                <a:spcPts val="4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9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5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556"/>
            <a:ext cx="10515600" cy="3921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93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171" y="1677972"/>
            <a:ext cx="6932628" cy="430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77972"/>
            <a:ext cx="3394435" cy="61274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552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076" y="1225485"/>
            <a:ext cx="7950723" cy="47578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68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D33E7-51D9-4EC1-BCF8-1342BC73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187E4F-46E5-40D3-8BAE-98431B442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624C9-EC0D-4998-8F80-63B4FAE6A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B5BC9-39BF-41AB-8D4A-4C4CED55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388D9-73A1-4191-A2B5-ECA4BE7C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A0571-C151-4F13-8A99-C05C5233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180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16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82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54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0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0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9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9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85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29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26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5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24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23" Type="http://schemas.openxmlformats.org/officeDocument/2006/relationships/slideLayout" Target="../slideLayouts/slideLayout216.xml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slideLayout" Target="../slideLayouts/slideLayout215.xml"/><Relationship Id="rId27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26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5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2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23" Type="http://schemas.openxmlformats.org/officeDocument/2006/relationships/slideLayout" Target="../slideLayouts/slideLayout153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Relationship Id="rId27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9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Relationship Id="rId27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1817E-02EE-43F4-98EE-0F8376374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9A433-605F-4854-88CE-E7BD26B85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F7272-9E6C-49C5-BB47-6B85E9B3F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39715-6279-44DD-B4B4-91031E251573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8DBC1-BFDC-4600-8F19-1CE132EF9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37563-77DB-41C6-8D2A-456F2FB05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7A059-0F81-44F3-B39D-06E6E0623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8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3AB3FD-A590-7941-B413-5A674C82F07C}"/>
              </a:ext>
            </a:extLst>
          </p:cNvPr>
          <p:cNvSpPr/>
          <p:nvPr userDrawn="1"/>
        </p:nvSpPr>
        <p:spPr>
          <a:xfrm>
            <a:off x="320040" y="320041"/>
            <a:ext cx="11551920" cy="620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08212"/>
            <a:ext cx="10515600" cy="788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F3274-5038-43EF-8E73-40B4ECBBCBB5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8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F3274-5038-43EF-8E73-40B4ECBBCBB5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8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  <p:sldLayoutId id="2147483878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1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86" y="6596826"/>
            <a:ext cx="1761447" cy="20116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|  ebscoebooks.com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b="0" dirty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616926" y="6701882"/>
            <a:ext cx="854183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27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86" y="6596826"/>
            <a:ext cx="1761447" cy="20116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"/>
            <a:ext cx="12192000" cy="6523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F56"/>
                </a:solidFill>
              </a:rPr>
              <a:t>|  ebscoebooks.com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>
                <a:solidFill>
                  <a:srgbClr val="454545"/>
                </a:solidFill>
              </a:rPr>
              <a:pPr algn="ctr"/>
              <a:t>‹#›</a:t>
            </a:fld>
            <a:endParaRPr lang="en-US" sz="1000" dirty="0">
              <a:solidFill>
                <a:srgbClr val="454545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616926" y="6701882"/>
            <a:ext cx="854183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3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10000"/>
        </a:lnSpc>
        <a:spcBef>
          <a:spcPts val="9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86" y="6596826"/>
            <a:ext cx="1761447" cy="20116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F56"/>
                </a:solidFill>
              </a:rPr>
              <a:t>|  ebscoebooks.com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>
                <a:solidFill>
                  <a:srgbClr val="454545"/>
                </a:solidFill>
              </a:rPr>
              <a:pPr algn="ctr"/>
              <a:t>‹#›</a:t>
            </a:fld>
            <a:endParaRPr lang="en-US" sz="1000" dirty="0">
              <a:solidFill>
                <a:srgbClr val="454545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616926" y="6701882"/>
            <a:ext cx="854183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82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86" y="6596826"/>
            <a:ext cx="1761447" cy="20116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"/>
            <a:ext cx="12192000" cy="6523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|  ebscoebooks.com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b="0" dirty="0">
              <a:solidFill>
                <a:schemeClr val="tx2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616926" y="6701882"/>
            <a:ext cx="854183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63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10000"/>
        </a:lnSpc>
        <a:spcBef>
          <a:spcPts val="9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F697-93D6-4CE6-83BB-F3C0C25E0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4E724-206C-4C8E-B65A-F4570D0E6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EFF16-F943-41AA-8D20-87669AB53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DB6C8-5527-4086-9410-4C774B8278E3}" type="datetimeFigureOut">
              <a:rPr lang="pt-PT" smtClean="0"/>
              <a:t>20/10/2021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C890D-346A-4258-BCBF-B37881746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634F8-585E-4B66-A6F3-9D87806EA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4F57C-3863-418A-A4F8-5133FE176DF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537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D6CD40-A018-1342-8C80-B19557412F57}"/>
              </a:ext>
            </a:extLst>
          </p:cNvPr>
          <p:cNvSpPr/>
          <p:nvPr userDrawn="1"/>
        </p:nvSpPr>
        <p:spPr>
          <a:xfrm>
            <a:off x="320040" y="320041"/>
            <a:ext cx="11551920" cy="620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6954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71675"/>
            <a:ext cx="10515600" cy="4011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F3274-5038-43EF-8E73-40B4ECBBCBB5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5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i="0" kern="1200">
          <a:solidFill>
            <a:schemeClr val="bg1"/>
          </a:solidFill>
          <a:latin typeface="Noto Serif Light" panose="02020402060505020204" pitchFamily="18" charset="0"/>
          <a:ea typeface="Noto Serif Light" panose="02020402060505020204" pitchFamily="18" charset="0"/>
          <a:cs typeface="Noto Serif Light" panose="020204020605050202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95EBB-9726-CB4D-8891-F93C4E39E416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B7328-8FD8-A94F-8078-32F0AAAA2015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C30224-65D6-FC43-A038-BE81617A051D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D72EA80-6146-184D-A6B3-D5CAE3B7A481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0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56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543290005" TargetMode="External"/><Relationship Id="rId7" Type="http://schemas.openxmlformats.org/officeDocument/2006/relationships/image" Target="../media/image70.jpeg"/><Relationship Id="rId2" Type="http://schemas.openxmlformats.org/officeDocument/2006/relationships/hyperlink" Target="https://www.ebsco.com/sites/g/files/nabnos191/files/acquiadam-assets/EBSCO-b-on-Consortium-Solution-Guide-PT-P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bsco.com/blogs/ebscopost/super-student-searchers-or-how-evolution-ebsco-discovery-servicetm-provides" TargetMode="External"/><Relationship Id="rId5" Type="http://schemas.openxmlformats.org/officeDocument/2006/relationships/hyperlink" Target="https://www.ebsco.com/academic-libraries/products/ebooks" TargetMode="External"/><Relationship Id="rId4" Type="http://schemas.openxmlformats.org/officeDocument/2006/relationships/hyperlink" Target="https://www.ebsco.com/products/research-databases/ultimate-database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3.xml"/><Relationship Id="rId5" Type="http://schemas.openxmlformats.org/officeDocument/2006/relationships/hyperlink" Target="mailto:arodrigues@ebsco.com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9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AF17AC-8EF7-FB4B-AB32-BE29F95B2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780" y="870544"/>
            <a:ext cx="3729216" cy="791933"/>
          </a:xfrm>
          <a:prstGeom prst="rect">
            <a:avLst/>
          </a:prstGeom>
        </p:spPr>
      </p:pic>
      <p:pic>
        <p:nvPicPr>
          <p:cNvPr id="11" name="Picture 10" descr="A picture containing window, large, people, street&#10;&#10;Description automatically generated">
            <a:extLst>
              <a:ext uri="{FF2B5EF4-FFF2-40B4-BE49-F238E27FC236}">
                <a16:creationId xmlns:a16="http://schemas.microsoft.com/office/drawing/2014/main" id="{074C1A69-76E5-A446-BA30-51276BEDF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772" y="4947269"/>
            <a:ext cx="4872758" cy="1583918"/>
          </a:xfrm>
          <a:prstGeom prst="rect">
            <a:avLst/>
          </a:prstGeom>
        </p:spPr>
      </p:pic>
      <p:pic>
        <p:nvPicPr>
          <p:cNvPr id="13" name="Picture 12" descr="A picture containing window, large, people, street&#10;&#10;Description automatically generated">
            <a:extLst>
              <a:ext uri="{FF2B5EF4-FFF2-40B4-BE49-F238E27FC236}">
                <a16:creationId xmlns:a16="http://schemas.microsoft.com/office/drawing/2014/main" id="{1416EE0A-9E79-6347-BC62-D9AB90F59B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9834" y="4937029"/>
            <a:ext cx="6481039" cy="1583918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5C3EED8-97B1-4FA0-9622-ED740E9F3873}"/>
              </a:ext>
            </a:extLst>
          </p:cNvPr>
          <p:cNvSpPr txBox="1">
            <a:spLocks/>
          </p:cNvSpPr>
          <p:nvPr/>
        </p:nvSpPr>
        <p:spPr>
          <a:xfrm>
            <a:off x="1339761" y="1982846"/>
            <a:ext cx="9970316" cy="19854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“À vanguarda da inovação na experiência de descoberta </a:t>
            </a:r>
          </a:p>
          <a:p>
            <a:r>
              <a:rPr lang="pt-PT" sz="32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novos conteúdos no triénio 2022-2024”</a:t>
            </a:r>
            <a:br>
              <a:rPr lang="en-US" sz="3200" b="1" i="1" dirty="0">
                <a:solidFill>
                  <a:schemeClr val="accent5"/>
                </a:solidFill>
              </a:rPr>
            </a:b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A259C53-E7CB-44D3-8826-32162A9D309C}"/>
              </a:ext>
            </a:extLst>
          </p:cNvPr>
          <p:cNvSpPr txBox="1">
            <a:spLocks/>
          </p:cNvSpPr>
          <p:nvPr/>
        </p:nvSpPr>
        <p:spPr>
          <a:xfrm>
            <a:off x="3380282" y="4484623"/>
            <a:ext cx="5229685" cy="452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PT" sz="1400" dirty="0">
                <a:solidFill>
                  <a:srgbClr val="FFFFFF"/>
                </a:solidFill>
              </a:rPr>
            </a:br>
            <a:r>
              <a:rPr lang="pt-PT" sz="1400" b="1" dirty="0">
                <a:solidFill>
                  <a:srgbClr val="FFFFFF"/>
                </a:solidFill>
              </a:rPr>
              <a:t>Jornadas Computação Científica 2021 </a:t>
            </a:r>
          </a:p>
          <a:p>
            <a:r>
              <a:rPr lang="pt-PT" sz="1400" dirty="0">
                <a:solidFill>
                  <a:srgbClr val="FFFFFF"/>
                </a:solidFill>
              </a:rPr>
              <a:t>Politécnico de Leiria,  21.10.2021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583048B-0A13-4B57-9F86-5110AAD36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558" y="5969644"/>
            <a:ext cx="6392642" cy="3462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11426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Open Sans"/>
              </a:rPr>
              <a:t>Arturo Rodrigues </a:t>
            </a:r>
            <a:r>
              <a:rPr kumimoji="0" lang="en-US" altLang="en-US" sz="1500" i="1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Open Sans"/>
              </a:rPr>
              <a:t>| Regional Sales Manager </a:t>
            </a: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chemeClr val="accent5"/>
                </a:solidFill>
                <a:effectLst/>
                <a:latin typeface="Open Sans"/>
              </a:rPr>
              <a:t>|Portugal &amp; Western Spain</a:t>
            </a:r>
          </a:p>
        </p:txBody>
      </p:sp>
    </p:spTree>
    <p:extLst>
      <p:ext uri="{BB962C8B-B14F-4D97-AF65-F5344CB8AC3E}">
        <p14:creationId xmlns:p14="http://schemas.microsoft.com/office/powerpoint/2010/main" val="365177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271010E-E8F1-458A-B3A3-83AADF13C854}"/>
              </a:ext>
            </a:extLst>
          </p:cNvPr>
          <p:cNvSpPr txBox="1"/>
          <p:nvPr/>
        </p:nvSpPr>
        <p:spPr>
          <a:xfrm>
            <a:off x="0" y="449462"/>
            <a:ext cx="46486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Ahead</a:t>
            </a:r>
            <a:r>
              <a:rPr lang="pt-PT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of</a:t>
            </a:r>
            <a:r>
              <a:rPr lang="pt-PT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Print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Maior cobertura global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Novas revistas em </a:t>
            </a:r>
            <a:r>
              <a:rPr lang="pt-PT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texto completo revisadas pelos pares</a:t>
            </a:r>
            <a:endParaRPr lang="pt-PT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   </a:t>
            </a:r>
            <a:r>
              <a:rPr lang="pt-PT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ebooks</a:t>
            </a:r>
            <a:endParaRPr lang="pt-PT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 revistas mais usadas nos </a:t>
            </a:r>
            <a:r>
              <a:rPr lang="pt-PT" sz="28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índices por assunto</a:t>
            </a:r>
            <a:endParaRPr lang="pt-PT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24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Open Access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 top no ranking de </a:t>
            </a:r>
            <a:r>
              <a:rPr lang="pt-PT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fator de impacto 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42E63-ABC8-4193-B75F-7E7A828FFC30}"/>
              </a:ext>
            </a:extLst>
          </p:cNvPr>
          <p:cNvSpPr/>
          <p:nvPr/>
        </p:nvSpPr>
        <p:spPr>
          <a:xfrm>
            <a:off x="1" y="6396334"/>
            <a:ext cx="12192000" cy="4616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DCEDC-354A-41B7-8620-E52279354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0" t="91175" r="75025" b="2778"/>
          <a:stretch/>
        </p:blipFill>
        <p:spPr>
          <a:xfrm>
            <a:off x="11032066" y="6396334"/>
            <a:ext cx="1058334" cy="4616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B4C1ED-0145-429A-8D4B-C7D61BD7F192}"/>
              </a:ext>
            </a:extLst>
          </p:cNvPr>
          <p:cNvSpPr txBox="1"/>
          <p:nvPr/>
        </p:nvSpPr>
        <p:spPr>
          <a:xfrm>
            <a:off x="4506105" y="675322"/>
            <a:ext cx="3439203" cy="5632311"/>
          </a:xfrm>
          <a:prstGeom prst="rect">
            <a:avLst/>
          </a:prstGeom>
          <a:solidFill>
            <a:srgbClr val="2F458D"/>
          </a:solidFill>
        </p:spPr>
        <p:txBody>
          <a:bodyPr wrap="square" rtlCol="0">
            <a:spAutoFit/>
          </a:bodyPr>
          <a:lstStyle/>
          <a:p>
            <a:endParaRPr lang="pt-PT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>
                <a:solidFill>
                  <a:schemeClr val="bg1"/>
                </a:solidFill>
              </a:rPr>
              <a:t>CINAHL Complete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 err="1">
                <a:solidFill>
                  <a:schemeClr val="bg1"/>
                </a:solidFill>
              </a:rPr>
              <a:t>Medline</a:t>
            </a:r>
            <a:r>
              <a:rPr lang="pt-PT" b="1" i="1" dirty="0">
                <a:solidFill>
                  <a:schemeClr val="bg1"/>
                </a:solidFill>
              </a:rPr>
              <a:t> Complete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 err="1">
                <a:solidFill>
                  <a:schemeClr val="bg1"/>
                </a:solidFill>
              </a:rPr>
              <a:t>SportDiscus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wFT</a:t>
            </a: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 err="1">
                <a:solidFill>
                  <a:schemeClr val="bg1"/>
                </a:solidFill>
              </a:rPr>
              <a:t>Nursing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Reference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Center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Plus</a:t>
            </a: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 err="1">
                <a:solidFill>
                  <a:schemeClr val="bg1"/>
                </a:solidFill>
              </a:rPr>
              <a:t>Dentistry</a:t>
            </a:r>
            <a:r>
              <a:rPr lang="pt-PT" b="1" i="1" dirty="0">
                <a:solidFill>
                  <a:schemeClr val="bg1"/>
                </a:solidFill>
              </a:rPr>
              <a:t> &amp; Oral </a:t>
            </a:r>
            <a:r>
              <a:rPr lang="pt-PT" b="1" i="1" dirty="0" err="1">
                <a:solidFill>
                  <a:schemeClr val="bg1"/>
                </a:solidFill>
              </a:rPr>
              <a:t>Science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Source</a:t>
            </a: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>
                <a:solidFill>
                  <a:schemeClr val="bg1"/>
                </a:solidFill>
              </a:rPr>
              <a:t>Ebook </a:t>
            </a:r>
            <a:r>
              <a:rPr lang="pt-PT" b="1" i="1" dirty="0" err="1">
                <a:solidFill>
                  <a:schemeClr val="bg1"/>
                </a:solidFill>
              </a:rPr>
              <a:t>Nursing</a:t>
            </a:r>
            <a:r>
              <a:rPr lang="pt-PT" b="1" i="1" dirty="0">
                <a:solidFill>
                  <a:schemeClr val="bg1"/>
                </a:solidFill>
              </a:rPr>
              <a:t> Collection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>
                <a:solidFill>
                  <a:schemeClr val="bg1"/>
                </a:solidFill>
              </a:rPr>
              <a:t>Ebook </a:t>
            </a:r>
            <a:r>
              <a:rPr lang="pt-PT" b="1" i="1" dirty="0" err="1">
                <a:solidFill>
                  <a:schemeClr val="bg1"/>
                </a:solidFill>
              </a:rPr>
              <a:t>Clinical</a:t>
            </a:r>
            <a:r>
              <a:rPr lang="pt-PT" b="1" i="1" dirty="0">
                <a:solidFill>
                  <a:schemeClr val="bg1"/>
                </a:solidFill>
              </a:rPr>
              <a:t> Collection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 err="1">
                <a:solidFill>
                  <a:schemeClr val="bg1"/>
                </a:solidFill>
              </a:rPr>
              <a:t>MedicLatina</a:t>
            </a: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 err="1">
                <a:solidFill>
                  <a:schemeClr val="bg1"/>
                </a:solidFill>
              </a:rPr>
              <a:t>Psychology</a:t>
            </a:r>
            <a:r>
              <a:rPr lang="pt-PT" b="1" i="1" dirty="0">
                <a:solidFill>
                  <a:schemeClr val="bg1"/>
                </a:solidFill>
              </a:rPr>
              <a:t> &amp; </a:t>
            </a:r>
            <a:r>
              <a:rPr lang="pt-PT" b="1" i="1" dirty="0" err="1">
                <a:solidFill>
                  <a:schemeClr val="bg1"/>
                </a:solidFill>
              </a:rPr>
              <a:t>Behavioral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Science</a:t>
            </a:r>
            <a:r>
              <a:rPr lang="pt-PT" b="1" i="1" dirty="0">
                <a:solidFill>
                  <a:schemeClr val="bg1"/>
                </a:solidFill>
              </a:rPr>
              <a:t> Collection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8EBF2E1-BA84-4C2F-AE1F-C9F12CE18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3" t="11079" r="56512" b="8139"/>
          <a:stretch/>
        </p:blipFill>
        <p:spPr>
          <a:xfrm>
            <a:off x="7966579" y="285156"/>
            <a:ext cx="3515194" cy="6022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A99867-01F8-407D-AE47-AF095B27BF0C}"/>
              </a:ext>
            </a:extLst>
          </p:cNvPr>
          <p:cNvSpPr txBox="1"/>
          <p:nvPr/>
        </p:nvSpPr>
        <p:spPr>
          <a:xfrm>
            <a:off x="788752" y="1582340"/>
            <a:ext cx="3439203" cy="3693319"/>
          </a:xfrm>
          <a:prstGeom prst="rect">
            <a:avLst/>
          </a:prstGeom>
          <a:solidFill>
            <a:srgbClr val="2F458D"/>
          </a:solidFill>
        </p:spPr>
        <p:txBody>
          <a:bodyPr wrap="square" rtlCol="0">
            <a:spAutoFit/>
          </a:bodyPr>
          <a:lstStyle/>
          <a:p>
            <a:endParaRPr lang="pt-PT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>
                <a:solidFill>
                  <a:schemeClr val="bg1"/>
                </a:solidFill>
              </a:rPr>
              <a:t>CINAHL </a:t>
            </a:r>
            <a:r>
              <a:rPr lang="pt-PT" b="1" i="1" dirty="0" err="1">
                <a:solidFill>
                  <a:schemeClr val="bg1"/>
                </a:solidFill>
              </a:rPr>
              <a:t>Plus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with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Full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Text</a:t>
            </a: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 err="1">
                <a:solidFill>
                  <a:schemeClr val="bg1"/>
                </a:solidFill>
              </a:rPr>
              <a:t>Medline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with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Full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Text</a:t>
            </a: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 err="1">
                <a:solidFill>
                  <a:schemeClr val="bg1"/>
                </a:solidFill>
              </a:rPr>
              <a:t>SportDiscus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wFT</a:t>
            </a: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 err="1">
                <a:solidFill>
                  <a:schemeClr val="bg1"/>
                </a:solidFill>
              </a:rPr>
              <a:t>Nursing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Reference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Center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</a:p>
          <a:p>
            <a:pPr lvl="0"/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 err="1">
                <a:solidFill>
                  <a:schemeClr val="bg1"/>
                </a:solidFill>
              </a:rPr>
              <a:t>MedicLatina</a:t>
            </a: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pt-PT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b="1" i="1" dirty="0" err="1">
                <a:solidFill>
                  <a:schemeClr val="bg1"/>
                </a:solidFill>
              </a:rPr>
              <a:t>Psychology</a:t>
            </a:r>
            <a:r>
              <a:rPr lang="pt-PT" b="1" i="1" dirty="0">
                <a:solidFill>
                  <a:schemeClr val="bg1"/>
                </a:solidFill>
              </a:rPr>
              <a:t> &amp; </a:t>
            </a:r>
            <a:r>
              <a:rPr lang="pt-PT" b="1" i="1" dirty="0" err="1">
                <a:solidFill>
                  <a:schemeClr val="bg1"/>
                </a:solidFill>
              </a:rPr>
              <a:t>Behavioral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err="1">
                <a:solidFill>
                  <a:schemeClr val="bg1"/>
                </a:solidFill>
              </a:rPr>
              <a:t>Science</a:t>
            </a:r>
            <a:r>
              <a:rPr lang="pt-PT" b="1" i="1" dirty="0">
                <a:solidFill>
                  <a:schemeClr val="bg1"/>
                </a:solidFill>
              </a:rPr>
              <a:t> Collection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5E13D-C063-4AE7-866E-17DB62548959}"/>
              </a:ext>
            </a:extLst>
          </p:cNvPr>
          <p:cNvSpPr txBox="1"/>
          <p:nvPr/>
        </p:nvSpPr>
        <p:spPr>
          <a:xfrm>
            <a:off x="2724741" y="6485037"/>
            <a:ext cx="7001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chemeClr val="bg1"/>
                </a:solidFill>
              </a:rPr>
              <a:t>Promover o conhecimento e a sociedade com novos conteúdos </a:t>
            </a:r>
            <a:r>
              <a:rPr lang="pt-PT" sz="1200" b="1" dirty="0">
                <a:solidFill>
                  <a:schemeClr val="bg1"/>
                </a:solidFill>
              </a:rPr>
              <a:t>some for some EBSCO 2022 - 2024</a:t>
            </a:r>
            <a:br>
              <a:rPr lang="pt-PT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BFBB34-E382-48E2-A1DB-215BC989A8AE}"/>
              </a:ext>
            </a:extLst>
          </p:cNvPr>
          <p:cNvSpPr txBox="1"/>
          <p:nvPr/>
        </p:nvSpPr>
        <p:spPr>
          <a:xfrm>
            <a:off x="788751" y="1202144"/>
            <a:ext cx="3439203" cy="369332"/>
          </a:xfrm>
          <a:prstGeom prst="rect">
            <a:avLst/>
          </a:prstGeom>
          <a:solidFill>
            <a:srgbClr val="2F458D"/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HEALTH (6 recursos)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117A5D-0A7F-4B4D-90B7-8BD35D94514E}"/>
              </a:ext>
            </a:extLst>
          </p:cNvPr>
          <p:cNvSpPr txBox="1"/>
          <p:nvPr/>
        </p:nvSpPr>
        <p:spPr>
          <a:xfrm>
            <a:off x="4506104" y="285155"/>
            <a:ext cx="3439203" cy="369332"/>
          </a:xfrm>
          <a:prstGeom prst="rect">
            <a:avLst/>
          </a:prstGeom>
          <a:solidFill>
            <a:srgbClr val="2F458D"/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HEALTH (9 recursos)</a:t>
            </a:r>
          </a:p>
        </p:txBody>
      </p:sp>
    </p:spTree>
    <p:extLst>
      <p:ext uri="{BB962C8B-B14F-4D97-AF65-F5344CB8AC3E}">
        <p14:creationId xmlns:p14="http://schemas.microsoft.com/office/powerpoint/2010/main" val="20883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A42E63-ABC8-4193-B75F-7E7A828FFC30}"/>
              </a:ext>
            </a:extLst>
          </p:cNvPr>
          <p:cNvSpPr/>
          <p:nvPr/>
        </p:nvSpPr>
        <p:spPr>
          <a:xfrm>
            <a:off x="1" y="6396334"/>
            <a:ext cx="12192000" cy="4616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DCEDC-354A-41B7-8620-E52279354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0" t="91175" r="75025" b="2778"/>
          <a:stretch/>
        </p:blipFill>
        <p:spPr>
          <a:xfrm>
            <a:off x="11032066" y="6396334"/>
            <a:ext cx="1058334" cy="461666"/>
          </a:xfrm>
          <a:prstGeom prst="rect">
            <a:avLst/>
          </a:prstGeom>
        </p:spPr>
      </p:pic>
      <p:pic>
        <p:nvPicPr>
          <p:cNvPr id="6" name="Picture 5" descr="A screenshot of a person&#10;&#10;Description automatically generated with medium confidence">
            <a:extLst>
              <a:ext uri="{FF2B5EF4-FFF2-40B4-BE49-F238E27FC236}">
                <a16:creationId xmlns:a16="http://schemas.microsoft.com/office/drawing/2014/main" id="{ADDF94B2-57FC-4FDA-B27E-AC0EA6A1E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1" t="10711" r="56443" b="8139"/>
          <a:stretch/>
        </p:blipFill>
        <p:spPr>
          <a:xfrm>
            <a:off x="374061" y="348479"/>
            <a:ext cx="3515194" cy="56015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7C1959-56D0-4F95-9208-4A92CA243CF6}"/>
              </a:ext>
            </a:extLst>
          </p:cNvPr>
          <p:cNvSpPr txBox="1"/>
          <p:nvPr/>
        </p:nvSpPr>
        <p:spPr>
          <a:xfrm>
            <a:off x="3940081" y="348589"/>
            <a:ext cx="3439203" cy="5601533"/>
          </a:xfrm>
          <a:prstGeom prst="rect">
            <a:avLst/>
          </a:prstGeom>
          <a:solidFill>
            <a:srgbClr val="4D6F55"/>
          </a:solidFill>
        </p:spPr>
        <p:txBody>
          <a:bodyPr wrap="square" rtlCol="0">
            <a:spAutoFit/>
          </a:bodyPr>
          <a:lstStyle/>
          <a:p>
            <a:endParaRPr lang="pt-PT" sz="1400" dirty="0">
              <a:solidFill>
                <a:schemeClr val="bg1"/>
              </a:solidFill>
            </a:endParaRPr>
          </a:p>
          <a:p>
            <a:endParaRPr lang="pt-PT" sz="1400" dirty="0">
              <a:solidFill>
                <a:schemeClr val="bg1"/>
              </a:solidFill>
            </a:endParaRPr>
          </a:p>
          <a:p>
            <a:endParaRPr lang="pt-PT" sz="14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000" b="1" i="1" dirty="0" err="1">
                <a:solidFill>
                  <a:schemeClr val="bg1"/>
                </a:solidFill>
              </a:rPr>
              <a:t>Humanities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Source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Ultimate</a:t>
            </a:r>
            <a:endParaRPr lang="pt-PT" sz="2000" b="1" i="1" dirty="0">
              <a:solidFill>
                <a:schemeClr val="bg1"/>
              </a:solidFill>
            </a:endParaRPr>
          </a:p>
          <a:p>
            <a:pPr lvl="0"/>
            <a:endParaRPr lang="en-US" sz="2000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000" b="1" i="1" dirty="0" err="1">
                <a:solidFill>
                  <a:schemeClr val="bg1"/>
                </a:solidFill>
              </a:rPr>
              <a:t>Sociology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Source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Ultimate</a:t>
            </a:r>
            <a:endParaRPr lang="pt-PT" sz="2000" b="1" i="1" dirty="0">
              <a:solidFill>
                <a:schemeClr val="bg1"/>
              </a:solidFill>
            </a:endParaRPr>
          </a:p>
          <a:p>
            <a:pPr lvl="0"/>
            <a:endParaRPr lang="en-US" sz="2000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000" b="1" i="1" dirty="0">
                <a:solidFill>
                  <a:schemeClr val="bg1"/>
                </a:solidFill>
              </a:rPr>
              <a:t>Ebook </a:t>
            </a:r>
            <a:r>
              <a:rPr lang="pt-PT" sz="2000" b="1" i="1" dirty="0" err="1">
                <a:solidFill>
                  <a:schemeClr val="bg1"/>
                </a:solidFill>
              </a:rPr>
              <a:t>Education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Subscription</a:t>
            </a:r>
            <a:r>
              <a:rPr lang="pt-PT" sz="2000" b="1" i="1" dirty="0">
                <a:solidFill>
                  <a:schemeClr val="bg1"/>
                </a:solidFill>
              </a:rPr>
              <a:t> Collection</a:t>
            </a:r>
          </a:p>
          <a:p>
            <a:pPr lvl="0"/>
            <a:endParaRPr lang="en-US" sz="2000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000" b="1" i="1" dirty="0">
                <a:solidFill>
                  <a:schemeClr val="bg1"/>
                </a:solidFill>
              </a:rPr>
              <a:t>Ebook </a:t>
            </a:r>
            <a:r>
              <a:rPr lang="pt-PT" sz="2000" b="1" i="1" dirty="0" err="1">
                <a:solidFill>
                  <a:schemeClr val="bg1"/>
                </a:solidFill>
              </a:rPr>
              <a:t>History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Subscription</a:t>
            </a:r>
            <a:r>
              <a:rPr lang="pt-PT" sz="2000" b="1" i="1" dirty="0">
                <a:solidFill>
                  <a:schemeClr val="bg1"/>
                </a:solidFill>
              </a:rPr>
              <a:t> Collection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000" b="1" i="1" dirty="0">
                <a:solidFill>
                  <a:schemeClr val="bg1"/>
                </a:solidFill>
              </a:rPr>
              <a:t>Ebook </a:t>
            </a:r>
            <a:r>
              <a:rPr lang="pt-PT" sz="2000" b="1" i="1" dirty="0" err="1">
                <a:solidFill>
                  <a:schemeClr val="bg1"/>
                </a:solidFill>
              </a:rPr>
              <a:t>Psychology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Subscription</a:t>
            </a:r>
            <a:r>
              <a:rPr lang="pt-PT" sz="2000" b="1" i="1" dirty="0">
                <a:solidFill>
                  <a:schemeClr val="bg1"/>
                </a:solidFill>
              </a:rPr>
              <a:t> Collection</a:t>
            </a:r>
            <a:endParaRPr lang="en-US" sz="2000" b="1" i="1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20590-F9A2-4A1F-8C96-D39F1E358B18}"/>
              </a:ext>
            </a:extLst>
          </p:cNvPr>
          <p:cNvSpPr txBox="1"/>
          <p:nvPr/>
        </p:nvSpPr>
        <p:spPr>
          <a:xfrm>
            <a:off x="2781784" y="6509300"/>
            <a:ext cx="7001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chemeClr val="bg1"/>
                </a:solidFill>
              </a:rPr>
              <a:t>Promover o conhecimento e a sociedade com novos conteúdos </a:t>
            </a:r>
            <a:r>
              <a:rPr lang="pt-PT" sz="1200" b="1" dirty="0">
                <a:solidFill>
                  <a:schemeClr val="bg1"/>
                </a:solidFill>
              </a:rPr>
              <a:t>some for some EBSCO 2022 - 2024</a:t>
            </a:r>
            <a:br>
              <a:rPr lang="pt-PT" sz="1200" b="1" dirty="0">
                <a:solidFill>
                  <a:schemeClr val="bg1"/>
                </a:solidFill>
              </a:rPr>
            </a:b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AB899-04B8-4DCE-8D0F-F7E339403D2A}"/>
              </a:ext>
            </a:extLst>
          </p:cNvPr>
          <p:cNvSpPr txBox="1"/>
          <p:nvPr/>
        </p:nvSpPr>
        <p:spPr>
          <a:xfrm>
            <a:off x="7543312" y="433141"/>
            <a:ext cx="46486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Ahead</a:t>
            </a:r>
            <a:r>
              <a:rPr lang="pt-PT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of</a:t>
            </a:r>
            <a:r>
              <a:rPr lang="pt-PT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Print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Maior cobertura global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Novas revistas em </a:t>
            </a:r>
            <a:r>
              <a:rPr lang="pt-PT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texto completo revisadas pelos pares</a:t>
            </a:r>
            <a:endParaRPr lang="pt-PT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   </a:t>
            </a:r>
            <a:r>
              <a:rPr lang="pt-PT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ebooks</a:t>
            </a:r>
            <a:endParaRPr lang="pt-PT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 revistas mais usadas nos </a:t>
            </a:r>
            <a:r>
              <a:rPr lang="pt-PT" sz="28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índices por assunto</a:t>
            </a:r>
            <a:endParaRPr lang="pt-PT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24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Open Access </a:t>
            </a:r>
            <a:r>
              <a:rPr lang="pt-PT" sz="20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de qualidade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 top no ranking de </a:t>
            </a:r>
            <a:r>
              <a:rPr lang="pt-PT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fator de impacto 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6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A42E63-ABC8-4193-B75F-7E7A828FFC30}"/>
              </a:ext>
            </a:extLst>
          </p:cNvPr>
          <p:cNvSpPr/>
          <p:nvPr/>
        </p:nvSpPr>
        <p:spPr>
          <a:xfrm>
            <a:off x="1" y="6396334"/>
            <a:ext cx="12192000" cy="4616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DCEDC-354A-41B7-8620-E52279354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0" t="91175" r="75025" b="2778"/>
          <a:stretch/>
        </p:blipFill>
        <p:spPr>
          <a:xfrm>
            <a:off x="11032066" y="6396334"/>
            <a:ext cx="1058334" cy="4616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B4C1ED-0145-429A-8D4B-C7D61BD7F192}"/>
              </a:ext>
            </a:extLst>
          </p:cNvPr>
          <p:cNvSpPr txBox="1"/>
          <p:nvPr/>
        </p:nvSpPr>
        <p:spPr>
          <a:xfrm>
            <a:off x="4451348" y="297460"/>
            <a:ext cx="3439203" cy="59093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pt-PT" sz="1400" dirty="0">
              <a:solidFill>
                <a:schemeClr val="bg1"/>
              </a:solidFill>
            </a:endParaRPr>
          </a:p>
          <a:p>
            <a:endParaRPr lang="pt-PT" sz="1400" dirty="0">
              <a:solidFill>
                <a:schemeClr val="bg1"/>
              </a:solidFill>
            </a:endParaRPr>
          </a:p>
          <a:p>
            <a:endParaRPr lang="pt-PT" sz="1400" dirty="0">
              <a:solidFill>
                <a:schemeClr val="bg1"/>
              </a:solidFill>
            </a:endParaRPr>
          </a:p>
          <a:p>
            <a:endParaRPr lang="pt-PT" sz="1400" dirty="0">
              <a:solidFill>
                <a:schemeClr val="bg1"/>
              </a:solidFill>
            </a:endParaRPr>
          </a:p>
          <a:p>
            <a:endParaRPr lang="pt-PT" sz="14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000" b="1" i="1" dirty="0" err="1">
                <a:solidFill>
                  <a:schemeClr val="bg1"/>
                </a:solidFill>
              </a:rPr>
              <a:t>Applied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Science</a:t>
            </a:r>
            <a:r>
              <a:rPr lang="pt-PT" sz="2000" b="1" i="1" dirty="0">
                <a:solidFill>
                  <a:schemeClr val="bg1"/>
                </a:solidFill>
              </a:rPr>
              <a:t> &amp; </a:t>
            </a:r>
            <a:r>
              <a:rPr lang="pt-PT" sz="2000" b="1" i="1" dirty="0" err="1">
                <a:solidFill>
                  <a:schemeClr val="bg1"/>
                </a:solidFill>
              </a:rPr>
              <a:t>Technology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Source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Ultimate</a:t>
            </a:r>
            <a:endParaRPr lang="pt-PT" sz="2000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000" b="1" i="1" dirty="0" err="1">
                <a:solidFill>
                  <a:schemeClr val="bg1"/>
                </a:solidFill>
              </a:rPr>
              <a:t>Engineering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Source</a:t>
            </a:r>
            <a:endParaRPr lang="pt-PT" sz="2000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000" b="1" i="1" dirty="0" err="1">
                <a:solidFill>
                  <a:schemeClr val="bg1"/>
                </a:solidFill>
              </a:rPr>
              <a:t>Energy</a:t>
            </a:r>
            <a:r>
              <a:rPr lang="pt-PT" sz="2000" b="1" i="1" dirty="0">
                <a:solidFill>
                  <a:schemeClr val="bg1"/>
                </a:solidFill>
              </a:rPr>
              <a:t> &amp; </a:t>
            </a:r>
            <a:r>
              <a:rPr lang="pt-PT" sz="2000" b="1" i="1" dirty="0" err="1">
                <a:solidFill>
                  <a:schemeClr val="bg1"/>
                </a:solidFill>
              </a:rPr>
              <a:t>Power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Source</a:t>
            </a:r>
            <a:endParaRPr lang="pt-PT" sz="2000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000" b="1" i="1" dirty="0">
                <a:solidFill>
                  <a:schemeClr val="bg1"/>
                </a:solidFill>
              </a:rPr>
              <a:t>Ebook </a:t>
            </a:r>
            <a:r>
              <a:rPr lang="pt-PT" sz="2000" b="1" i="1" dirty="0" err="1">
                <a:solidFill>
                  <a:schemeClr val="bg1"/>
                </a:solidFill>
              </a:rPr>
              <a:t>Engineering</a:t>
            </a:r>
            <a:r>
              <a:rPr lang="pt-PT" sz="2000" b="1" i="1" dirty="0">
                <a:solidFill>
                  <a:schemeClr val="bg1"/>
                </a:solidFill>
              </a:rPr>
              <a:t> Core Collection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PT" sz="2000" b="1" i="1" dirty="0">
                <a:solidFill>
                  <a:schemeClr val="bg1"/>
                </a:solidFill>
              </a:rPr>
              <a:t>Ebook IT Core Collection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pt-PT" sz="20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4E853C7-234D-460A-8957-4EF1E858E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9" t="10710" r="56444" b="8139"/>
          <a:stretch/>
        </p:blipFill>
        <p:spPr>
          <a:xfrm>
            <a:off x="8019738" y="297460"/>
            <a:ext cx="3635115" cy="5909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81A0C2-DC8C-4640-B8D0-DD9452FAF4CA}"/>
              </a:ext>
            </a:extLst>
          </p:cNvPr>
          <p:cNvSpPr txBox="1"/>
          <p:nvPr/>
        </p:nvSpPr>
        <p:spPr>
          <a:xfrm>
            <a:off x="2781784" y="6509300"/>
            <a:ext cx="7001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chemeClr val="bg1"/>
                </a:solidFill>
              </a:rPr>
              <a:t>Promover o conhecimento e a sociedade com novos conteúdos </a:t>
            </a:r>
            <a:r>
              <a:rPr lang="pt-PT" sz="1200" b="1" dirty="0">
                <a:solidFill>
                  <a:schemeClr val="bg1"/>
                </a:solidFill>
              </a:rPr>
              <a:t>some for some EBSCO 2022 - 2024</a:t>
            </a:r>
            <a:br>
              <a:rPr lang="pt-PT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AF3A8-FEBC-4406-87F4-CADE29C2769B}"/>
              </a:ext>
            </a:extLst>
          </p:cNvPr>
          <p:cNvSpPr txBox="1"/>
          <p:nvPr/>
        </p:nvSpPr>
        <p:spPr>
          <a:xfrm>
            <a:off x="-68553" y="405182"/>
            <a:ext cx="46486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Ahead</a:t>
            </a:r>
            <a:r>
              <a:rPr lang="pt-PT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of</a:t>
            </a:r>
            <a:r>
              <a:rPr lang="pt-PT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Print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Maior cobertura global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Novas revistas em </a:t>
            </a:r>
            <a:r>
              <a:rPr lang="pt-PT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texto completo revisadas pelos pares</a:t>
            </a:r>
            <a:endParaRPr lang="pt-PT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   </a:t>
            </a:r>
            <a:r>
              <a:rPr lang="pt-PT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ebooks</a:t>
            </a:r>
            <a:endParaRPr lang="pt-PT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 revistas mais usadas nos </a:t>
            </a:r>
            <a:r>
              <a:rPr lang="pt-PT" sz="28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índices por assunto</a:t>
            </a:r>
            <a:endParaRPr lang="pt-PT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24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Open Access </a:t>
            </a:r>
            <a:r>
              <a:rPr lang="pt-PT" sz="20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de qualidade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 top no ranking de </a:t>
            </a:r>
            <a:r>
              <a:rPr lang="pt-PT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fator de impacto 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8D881-A782-4947-AB11-1FED9BF18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6BA9C73-7710-44EE-83B1-1347B186B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000" y="669643"/>
            <a:ext cx="3505495" cy="1622321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9E091E-72A4-493A-9876-D3971B2C39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36"/>
          <a:stretch/>
        </p:blipFill>
        <p:spPr>
          <a:xfrm>
            <a:off x="8512464" y="833173"/>
            <a:ext cx="3776890" cy="2211793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E67F05F-A053-4AC0-9950-2FA67374B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31" t="20000" r="36805" b="56410"/>
          <a:stretch/>
        </p:blipFill>
        <p:spPr>
          <a:xfrm>
            <a:off x="8233402" y="2687964"/>
            <a:ext cx="2662428" cy="1617785"/>
          </a:xfrm>
          <a:prstGeom prst="rect">
            <a:avLst/>
          </a:prstGeom>
        </p:spPr>
      </p:pic>
      <p:pic>
        <p:nvPicPr>
          <p:cNvPr id="18" name="Picture 17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4089602F-DE76-4884-BBA8-AB63E4B0D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07" y="754145"/>
            <a:ext cx="6821096" cy="4263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0EF9A3CE-9A1F-46FA-B201-AD8D3F6F9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400" y="4489442"/>
            <a:ext cx="3577317" cy="2235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07E4AC32-C35B-428B-AF75-4945AAECD2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78" t="28346" r="28619" b="30640"/>
          <a:stretch/>
        </p:blipFill>
        <p:spPr>
          <a:xfrm>
            <a:off x="4024064" y="5643351"/>
            <a:ext cx="2034924" cy="11963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5E46A2-E9F7-4103-869D-6F511E60828B}"/>
              </a:ext>
            </a:extLst>
          </p:cNvPr>
          <p:cNvSpPr txBox="1"/>
          <p:nvPr/>
        </p:nvSpPr>
        <p:spPr>
          <a:xfrm>
            <a:off x="9215279" y="1548811"/>
            <a:ext cx="154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EBSCO Mobile</a:t>
            </a:r>
            <a:endParaRPr lang="en-US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83D848-A390-4F80-91F0-37F73421A13F}"/>
              </a:ext>
            </a:extLst>
          </p:cNvPr>
          <p:cNvSpPr txBox="1"/>
          <p:nvPr/>
        </p:nvSpPr>
        <p:spPr>
          <a:xfrm>
            <a:off x="3429663" y="300311"/>
            <a:ext cx="201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Novo interface EDS</a:t>
            </a:r>
            <a:endParaRPr lang="en-US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D762E7-A719-4C06-8712-BDBFB42BAAF1}"/>
              </a:ext>
            </a:extLst>
          </p:cNvPr>
          <p:cNvSpPr txBox="1"/>
          <p:nvPr/>
        </p:nvSpPr>
        <p:spPr>
          <a:xfrm>
            <a:off x="4104945" y="5238021"/>
            <a:ext cx="2011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Mapa de Conceitos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160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571D6C7-7819-304B-AC89-282A6A2AD71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45CEDD6-F242-E64C-BA11-618C507C2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0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:a16="http://schemas.microsoft.com/office/drawing/2014/main" id="{70F1DF8D-7C21-5C4B-B13D-0E751DF52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67" y="3962399"/>
              <a:ext cx="874378" cy="216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0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B6C04CC-8778-9E49-862C-8EA6C8CF5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E5F560-DA04-9E4F-9948-83C3FC6AFF25}"/>
              </a:ext>
            </a:extLst>
          </p:cNvPr>
          <p:cNvSpPr txBox="1"/>
          <p:nvPr/>
        </p:nvSpPr>
        <p:spPr>
          <a:xfrm>
            <a:off x="1791989" y="773241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 Starters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7E0DAC-E0B9-EB4B-B505-BF5EB982A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1989" y="1362140"/>
            <a:ext cx="10422576" cy="3196408"/>
          </a:xfrm>
          <a:prstGeom prst="roundRect">
            <a:avLst>
              <a:gd name="adj" fmla="val 2490"/>
            </a:avLst>
          </a:prstGeom>
          <a:effectLst>
            <a:outerShdw blurRad="165100" dist="317500" dir="288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4C7E083-C2F7-8945-91AB-B5C3D9C58C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91CC8B-6281-D742-8D99-1D77F425D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6629" y="3623906"/>
            <a:ext cx="4787397" cy="1052338"/>
          </a:xfrm>
          <a:prstGeom prst="roundRect">
            <a:avLst>
              <a:gd name="adj" fmla="val 6648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201D39-CD92-D94F-AE4F-DF8CCED70BEE}"/>
              </a:ext>
            </a:extLst>
          </p:cNvPr>
          <p:cNvSpPr txBox="1"/>
          <p:nvPr/>
        </p:nvSpPr>
        <p:spPr>
          <a:xfrm>
            <a:off x="6766937" y="3623906"/>
            <a:ext cx="24849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800" dirty="0">
                <a:solidFill>
                  <a:srgbClr val="FFFFFF"/>
                </a:solidFill>
                <a:latin typeface="Arial"/>
              </a:rPr>
              <a:t>Indicador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Peer</a:t>
            </a:r>
            <a:r>
              <a:rPr kumimoji="0" lang="pt-PT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PT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reviewed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8C35376-FB49-2946-9549-1C3777D6A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-1" y="-1"/>
            <a:ext cx="12192001" cy="685799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42A737-6F8A-7F48-8A43-4E870030AFD5}"/>
              </a:ext>
            </a:extLst>
          </p:cNvPr>
          <p:cNvGrpSpPr/>
          <p:nvPr/>
        </p:nvGrpSpPr>
        <p:grpSpPr>
          <a:xfrm>
            <a:off x="8412009" y="0"/>
            <a:ext cx="3779991" cy="6858001"/>
            <a:chOff x="8377610" y="445931"/>
            <a:chExt cx="2444629" cy="44352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9B6DCF-BDC4-EC49-ABAD-B1CE6D3A4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060"/>
            <a:stretch/>
          </p:blipFill>
          <p:spPr>
            <a:xfrm>
              <a:off x="8377610" y="445931"/>
              <a:ext cx="2444629" cy="3635740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CCD188-BB35-A144-88C3-04B8F15D0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33"/>
            <a:stretch/>
          </p:blipFill>
          <p:spPr>
            <a:xfrm>
              <a:off x="8377610" y="4041968"/>
              <a:ext cx="2444629" cy="839229"/>
            </a:xfrm>
            <a:prstGeom prst="roundRect">
              <a:avLst>
                <a:gd name="adj" fmla="val 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7917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866BF87-DCE5-104C-AF27-5F36CD73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1F718BB-4460-9541-8FFE-1B819BBDB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96" y="136227"/>
            <a:ext cx="1097385" cy="40811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43701-B7AB-BC4D-BD83-7CB076F73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1564" y="3520713"/>
            <a:ext cx="1183398" cy="1094643"/>
          </a:xfrm>
          <a:prstGeom prst="roundRect">
            <a:avLst>
              <a:gd name="adj" fmla="val 4867"/>
            </a:avLst>
          </a:prstGeom>
        </p:spPr>
      </p:pic>
    </p:spTree>
    <p:extLst>
      <p:ext uri="{BB962C8B-B14F-4D97-AF65-F5344CB8AC3E}">
        <p14:creationId xmlns:p14="http://schemas.microsoft.com/office/powerpoint/2010/main" val="209882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C12793B-1A9E-4941-9197-A210EE40C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CB72BA8-94C1-2D40-A491-659C2E885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96" y="136227"/>
            <a:ext cx="1097385" cy="40811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-1" y="0"/>
            <a:ext cx="12191999" cy="685799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1F1216-7B3B-D848-8594-58343A469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391" y="3957965"/>
            <a:ext cx="2743059" cy="2018769"/>
          </a:xfrm>
          <a:prstGeom prst="roundRect">
            <a:avLst>
              <a:gd name="adj" fmla="val 4867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97DA93-A116-2B42-BBFB-9EE182CE9129}"/>
              </a:ext>
            </a:extLst>
          </p:cNvPr>
          <p:cNvSpPr/>
          <p:nvPr/>
        </p:nvSpPr>
        <p:spPr>
          <a:xfrm>
            <a:off x="7927391" y="3957963"/>
            <a:ext cx="2743059" cy="43179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A241A6-BA25-4BF8-8E0A-30F311B64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4907" r="2625"/>
          <a:stretch/>
        </p:blipFill>
        <p:spPr>
          <a:xfrm>
            <a:off x="320040" y="320041"/>
            <a:ext cx="11551920" cy="62026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B78A371-1F5E-465D-84F4-B7B4BD47FFFE}"/>
              </a:ext>
            </a:extLst>
          </p:cNvPr>
          <p:cNvGrpSpPr/>
          <p:nvPr/>
        </p:nvGrpSpPr>
        <p:grpSpPr>
          <a:xfrm>
            <a:off x="2267415" y="820042"/>
            <a:ext cx="627063" cy="466725"/>
            <a:chOff x="304800" y="3306763"/>
            <a:chExt cx="627063" cy="466725"/>
          </a:xfrm>
          <a:solidFill>
            <a:schemeClr val="accent2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3128056-4BB7-4F49-925B-6B1D2C648C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" y="3306763"/>
              <a:ext cx="309563" cy="466725"/>
            </a:xfrm>
            <a:custGeom>
              <a:avLst/>
              <a:gdLst>
                <a:gd name="T0" fmla="*/ 44 w 83"/>
                <a:gd name="T1" fmla="*/ 125 h 125"/>
                <a:gd name="T2" fmla="*/ 10 w 83"/>
                <a:gd name="T3" fmla="*/ 104 h 125"/>
                <a:gd name="T4" fmla="*/ 21 w 83"/>
                <a:gd name="T5" fmla="*/ 36 h 125"/>
                <a:gd name="T6" fmla="*/ 71 w 83"/>
                <a:gd name="T7" fmla="*/ 1 h 125"/>
                <a:gd name="T8" fmla="*/ 76 w 83"/>
                <a:gd name="T9" fmla="*/ 4 h 125"/>
                <a:gd name="T10" fmla="*/ 80 w 83"/>
                <a:gd name="T11" fmla="*/ 17 h 125"/>
                <a:gd name="T12" fmla="*/ 77 w 83"/>
                <a:gd name="T13" fmla="*/ 22 h 125"/>
                <a:gd name="T14" fmla="*/ 51 w 83"/>
                <a:gd name="T15" fmla="*/ 48 h 125"/>
                <a:gd name="T16" fmla="*/ 83 w 83"/>
                <a:gd name="T17" fmla="*/ 86 h 125"/>
                <a:gd name="T18" fmla="*/ 44 w 83"/>
                <a:gd name="T19" fmla="*/ 125 h 125"/>
                <a:gd name="T20" fmla="*/ 68 w 83"/>
                <a:gd name="T21" fmla="*/ 10 h 125"/>
                <a:gd name="T22" fmla="*/ 28 w 83"/>
                <a:gd name="T23" fmla="*/ 41 h 125"/>
                <a:gd name="T24" fmla="*/ 18 w 83"/>
                <a:gd name="T25" fmla="*/ 100 h 125"/>
                <a:gd name="T26" fmla="*/ 44 w 83"/>
                <a:gd name="T27" fmla="*/ 116 h 125"/>
                <a:gd name="T28" fmla="*/ 74 w 83"/>
                <a:gd name="T29" fmla="*/ 86 h 125"/>
                <a:gd name="T30" fmla="*/ 44 w 83"/>
                <a:gd name="T31" fmla="*/ 56 h 125"/>
                <a:gd name="T32" fmla="*/ 40 w 83"/>
                <a:gd name="T33" fmla="*/ 54 h 125"/>
                <a:gd name="T34" fmla="*/ 40 w 83"/>
                <a:gd name="T35" fmla="*/ 50 h 125"/>
                <a:gd name="T36" fmla="*/ 70 w 83"/>
                <a:gd name="T37" fmla="*/ 16 h 125"/>
                <a:gd name="T38" fmla="*/ 68 w 83"/>
                <a:gd name="T39" fmla="*/ 1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125">
                  <a:moveTo>
                    <a:pt x="44" y="125"/>
                  </a:moveTo>
                  <a:cubicBezTo>
                    <a:pt x="30" y="125"/>
                    <a:pt x="17" y="117"/>
                    <a:pt x="10" y="104"/>
                  </a:cubicBezTo>
                  <a:cubicBezTo>
                    <a:pt x="0" y="86"/>
                    <a:pt x="4" y="60"/>
                    <a:pt x="21" y="36"/>
                  </a:cubicBezTo>
                  <a:cubicBezTo>
                    <a:pt x="32" y="18"/>
                    <a:pt x="54" y="3"/>
                    <a:pt x="71" y="1"/>
                  </a:cubicBezTo>
                  <a:cubicBezTo>
                    <a:pt x="73" y="0"/>
                    <a:pt x="75" y="2"/>
                    <a:pt x="76" y="4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9"/>
                    <a:pt x="79" y="21"/>
                    <a:pt x="77" y="22"/>
                  </a:cubicBezTo>
                  <a:cubicBezTo>
                    <a:pt x="62" y="29"/>
                    <a:pt x="54" y="41"/>
                    <a:pt x="51" y="48"/>
                  </a:cubicBezTo>
                  <a:cubicBezTo>
                    <a:pt x="69" y="51"/>
                    <a:pt x="83" y="67"/>
                    <a:pt x="83" y="86"/>
                  </a:cubicBezTo>
                  <a:cubicBezTo>
                    <a:pt x="83" y="107"/>
                    <a:pt x="65" y="125"/>
                    <a:pt x="44" y="125"/>
                  </a:cubicBezTo>
                  <a:close/>
                  <a:moveTo>
                    <a:pt x="68" y="10"/>
                  </a:moveTo>
                  <a:cubicBezTo>
                    <a:pt x="55" y="14"/>
                    <a:pt x="38" y="27"/>
                    <a:pt x="28" y="41"/>
                  </a:cubicBezTo>
                  <a:cubicBezTo>
                    <a:pt x="14" y="62"/>
                    <a:pt x="10" y="84"/>
                    <a:pt x="18" y="100"/>
                  </a:cubicBezTo>
                  <a:cubicBezTo>
                    <a:pt x="24" y="110"/>
                    <a:pt x="33" y="116"/>
                    <a:pt x="44" y="116"/>
                  </a:cubicBezTo>
                  <a:cubicBezTo>
                    <a:pt x="60" y="116"/>
                    <a:pt x="74" y="102"/>
                    <a:pt x="74" y="86"/>
                  </a:cubicBezTo>
                  <a:cubicBezTo>
                    <a:pt x="74" y="70"/>
                    <a:pt x="60" y="56"/>
                    <a:pt x="44" y="56"/>
                  </a:cubicBezTo>
                  <a:cubicBezTo>
                    <a:pt x="43" y="56"/>
                    <a:pt x="41" y="56"/>
                    <a:pt x="40" y="54"/>
                  </a:cubicBezTo>
                  <a:cubicBezTo>
                    <a:pt x="39" y="53"/>
                    <a:pt x="39" y="52"/>
                    <a:pt x="40" y="50"/>
                  </a:cubicBezTo>
                  <a:cubicBezTo>
                    <a:pt x="40" y="49"/>
                    <a:pt x="47" y="28"/>
                    <a:pt x="70" y="16"/>
                  </a:cubicBezTo>
                  <a:lnTo>
                    <a:pt x="6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94BD19A-93E4-42AF-8DBE-11101078B8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475" y="3306763"/>
              <a:ext cx="306388" cy="466725"/>
            </a:xfrm>
            <a:custGeom>
              <a:avLst/>
              <a:gdLst>
                <a:gd name="T0" fmla="*/ 44 w 82"/>
                <a:gd name="T1" fmla="*/ 125 h 125"/>
                <a:gd name="T2" fmla="*/ 10 w 82"/>
                <a:gd name="T3" fmla="*/ 104 h 125"/>
                <a:gd name="T4" fmla="*/ 20 w 82"/>
                <a:gd name="T5" fmla="*/ 36 h 125"/>
                <a:gd name="T6" fmla="*/ 70 w 82"/>
                <a:gd name="T7" fmla="*/ 1 h 125"/>
                <a:gd name="T8" fmla="*/ 75 w 82"/>
                <a:gd name="T9" fmla="*/ 4 h 125"/>
                <a:gd name="T10" fmla="*/ 79 w 82"/>
                <a:gd name="T11" fmla="*/ 17 h 125"/>
                <a:gd name="T12" fmla="*/ 77 w 82"/>
                <a:gd name="T13" fmla="*/ 22 h 125"/>
                <a:gd name="T14" fmla="*/ 50 w 82"/>
                <a:gd name="T15" fmla="*/ 48 h 125"/>
                <a:gd name="T16" fmla="*/ 82 w 82"/>
                <a:gd name="T17" fmla="*/ 86 h 125"/>
                <a:gd name="T18" fmla="*/ 44 w 82"/>
                <a:gd name="T19" fmla="*/ 125 h 125"/>
                <a:gd name="T20" fmla="*/ 68 w 82"/>
                <a:gd name="T21" fmla="*/ 10 h 125"/>
                <a:gd name="T22" fmla="*/ 28 w 82"/>
                <a:gd name="T23" fmla="*/ 41 h 125"/>
                <a:gd name="T24" fmla="*/ 18 w 82"/>
                <a:gd name="T25" fmla="*/ 100 h 125"/>
                <a:gd name="T26" fmla="*/ 44 w 82"/>
                <a:gd name="T27" fmla="*/ 116 h 125"/>
                <a:gd name="T28" fmla="*/ 73 w 82"/>
                <a:gd name="T29" fmla="*/ 86 h 125"/>
                <a:gd name="T30" fmla="*/ 44 w 82"/>
                <a:gd name="T31" fmla="*/ 56 h 125"/>
                <a:gd name="T32" fmla="*/ 40 w 82"/>
                <a:gd name="T33" fmla="*/ 54 h 125"/>
                <a:gd name="T34" fmla="*/ 39 w 82"/>
                <a:gd name="T35" fmla="*/ 50 h 125"/>
                <a:gd name="T36" fmla="*/ 69 w 82"/>
                <a:gd name="T37" fmla="*/ 16 h 125"/>
                <a:gd name="T38" fmla="*/ 68 w 82"/>
                <a:gd name="T39" fmla="*/ 1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2" h="125">
                  <a:moveTo>
                    <a:pt x="44" y="125"/>
                  </a:moveTo>
                  <a:cubicBezTo>
                    <a:pt x="29" y="125"/>
                    <a:pt x="17" y="117"/>
                    <a:pt x="10" y="104"/>
                  </a:cubicBezTo>
                  <a:cubicBezTo>
                    <a:pt x="0" y="86"/>
                    <a:pt x="4" y="60"/>
                    <a:pt x="20" y="36"/>
                  </a:cubicBezTo>
                  <a:cubicBezTo>
                    <a:pt x="32" y="18"/>
                    <a:pt x="54" y="3"/>
                    <a:pt x="70" y="1"/>
                  </a:cubicBezTo>
                  <a:cubicBezTo>
                    <a:pt x="73" y="0"/>
                    <a:pt x="75" y="2"/>
                    <a:pt x="75" y="4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0" y="19"/>
                    <a:pt x="79" y="21"/>
                    <a:pt x="77" y="22"/>
                  </a:cubicBezTo>
                  <a:cubicBezTo>
                    <a:pt x="62" y="29"/>
                    <a:pt x="54" y="41"/>
                    <a:pt x="50" y="48"/>
                  </a:cubicBezTo>
                  <a:cubicBezTo>
                    <a:pt x="68" y="51"/>
                    <a:pt x="82" y="67"/>
                    <a:pt x="82" y="86"/>
                  </a:cubicBezTo>
                  <a:cubicBezTo>
                    <a:pt x="82" y="107"/>
                    <a:pt x="65" y="125"/>
                    <a:pt x="44" y="125"/>
                  </a:cubicBezTo>
                  <a:close/>
                  <a:moveTo>
                    <a:pt x="68" y="10"/>
                  </a:moveTo>
                  <a:cubicBezTo>
                    <a:pt x="54" y="14"/>
                    <a:pt x="37" y="27"/>
                    <a:pt x="28" y="41"/>
                  </a:cubicBezTo>
                  <a:cubicBezTo>
                    <a:pt x="13" y="62"/>
                    <a:pt x="10" y="84"/>
                    <a:pt x="18" y="100"/>
                  </a:cubicBezTo>
                  <a:cubicBezTo>
                    <a:pt x="23" y="110"/>
                    <a:pt x="33" y="116"/>
                    <a:pt x="44" y="116"/>
                  </a:cubicBezTo>
                  <a:cubicBezTo>
                    <a:pt x="60" y="116"/>
                    <a:pt x="73" y="102"/>
                    <a:pt x="73" y="86"/>
                  </a:cubicBezTo>
                  <a:cubicBezTo>
                    <a:pt x="73" y="70"/>
                    <a:pt x="60" y="56"/>
                    <a:pt x="44" y="56"/>
                  </a:cubicBezTo>
                  <a:cubicBezTo>
                    <a:pt x="42" y="56"/>
                    <a:pt x="41" y="56"/>
                    <a:pt x="40" y="54"/>
                  </a:cubicBezTo>
                  <a:cubicBezTo>
                    <a:pt x="39" y="53"/>
                    <a:pt x="39" y="52"/>
                    <a:pt x="39" y="50"/>
                  </a:cubicBezTo>
                  <a:cubicBezTo>
                    <a:pt x="40" y="49"/>
                    <a:pt x="47" y="28"/>
                    <a:pt x="69" y="16"/>
                  </a:cubicBezTo>
                  <a:lnTo>
                    <a:pt x="6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C2B400D-7DCF-44BD-B6E6-2DD5864C027E}"/>
              </a:ext>
            </a:extLst>
          </p:cNvPr>
          <p:cNvSpPr/>
          <p:nvPr/>
        </p:nvSpPr>
        <p:spPr>
          <a:xfrm>
            <a:off x="1050074" y="1014761"/>
            <a:ext cx="10091852" cy="4806173"/>
          </a:xfrm>
          <a:custGeom>
            <a:avLst/>
            <a:gdLst>
              <a:gd name="connsiteX0" fmla="*/ 0 w 10091852"/>
              <a:gd name="connsiteY0" fmla="*/ 0 h 4806173"/>
              <a:gd name="connsiteX1" fmla="*/ 10091852 w 10091852"/>
              <a:gd name="connsiteY1" fmla="*/ 0 h 4806173"/>
              <a:gd name="connsiteX2" fmla="*/ 10091852 w 10091852"/>
              <a:gd name="connsiteY2" fmla="*/ 4806173 h 4806173"/>
              <a:gd name="connsiteX3" fmla="*/ 0 w 10091852"/>
              <a:gd name="connsiteY3" fmla="*/ 4806173 h 4806173"/>
              <a:gd name="connsiteX4" fmla="*/ 0 w 10091852"/>
              <a:gd name="connsiteY4" fmla="*/ 0 h 4806173"/>
              <a:gd name="connsiteX0" fmla="*/ 0 w 10091852"/>
              <a:gd name="connsiteY0" fmla="*/ 0 h 4806173"/>
              <a:gd name="connsiteX1" fmla="*/ 2128024 w 10091852"/>
              <a:gd name="connsiteY1" fmla="*/ 0 h 4806173"/>
              <a:gd name="connsiteX2" fmla="*/ 10091852 w 10091852"/>
              <a:gd name="connsiteY2" fmla="*/ 0 h 4806173"/>
              <a:gd name="connsiteX3" fmla="*/ 10091852 w 10091852"/>
              <a:gd name="connsiteY3" fmla="*/ 4806173 h 4806173"/>
              <a:gd name="connsiteX4" fmla="*/ 0 w 10091852"/>
              <a:gd name="connsiteY4" fmla="*/ 4806173 h 4806173"/>
              <a:gd name="connsiteX5" fmla="*/ 0 w 10091852"/>
              <a:gd name="connsiteY5" fmla="*/ 0 h 4806173"/>
              <a:gd name="connsiteX0" fmla="*/ 0 w 10091852"/>
              <a:gd name="connsiteY0" fmla="*/ 0 h 4806173"/>
              <a:gd name="connsiteX1" fmla="*/ 945994 w 10091852"/>
              <a:gd name="connsiteY1" fmla="*/ 0 h 4806173"/>
              <a:gd name="connsiteX2" fmla="*/ 2128024 w 10091852"/>
              <a:gd name="connsiteY2" fmla="*/ 0 h 4806173"/>
              <a:gd name="connsiteX3" fmla="*/ 10091852 w 10091852"/>
              <a:gd name="connsiteY3" fmla="*/ 0 h 4806173"/>
              <a:gd name="connsiteX4" fmla="*/ 10091852 w 10091852"/>
              <a:gd name="connsiteY4" fmla="*/ 4806173 h 4806173"/>
              <a:gd name="connsiteX5" fmla="*/ 0 w 10091852"/>
              <a:gd name="connsiteY5" fmla="*/ 4806173 h 4806173"/>
              <a:gd name="connsiteX6" fmla="*/ 0 w 10091852"/>
              <a:gd name="connsiteY6" fmla="*/ 0 h 4806173"/>
              <a:gd name="connsiteX0" fmla="*/ 2128024 w 10091852"/>
              <a:gd name="connsiteY0" fmla="*/ 0 h 4806173"/>
              <a:gd name="connsiteX1" fmla="*/ 10091852 w 10091852"/>
              <a:gd name="connsiteY1" fmla="*/ 0 h 4806173"/>
              <a:gd name="connsiteX2" fmla="*/ 10091852 w 10091852"/>
              <a:gd name="connsiteY2" fmla="*/ 4806173 h 4806173"/>
              <a:gd name="connsiteX3" fmla="*/ 0 w 10091852"/>
              <a:gd name="connsiteY3" fmla="*/ 4806173 h 4806173"/>
              <a:gd name="connsiteX4" fmla="*/ 0 w 10091852"/>
              <a:gd name="connsiteY4" fmla="*/ 0 h 4806173"/>
              <a:gd name="connsiteX5" fmla="*/ 1037434 w 10091852"/>
              <a:gd name="connsiteY5" fmla="*/ 91440 h 4806173"/>
              <a:gd name="connsiteX0" fmla="*/ 2128024 w 10091852"/>
              <a:gd name="connsiteY0" fmla="*/ 0 h 4806173"/>
              <a:gd name="connsiteX1" fmla="*/ 10091852 w 10091852"/>
              <a:gd name="connsiteY1" fmla="*/ 0 h 4806173"/>
              <a:gd name="connsiteX2" fmla="*/ 10091852 w 10091852"/>
              <a:gd name="connsiteY2" fmla="*/ 4806173 h 4806173"/>
              <a:gd name="connsiteX3" fmla="*/ 0 w 10091852"/>
              <a:gd name="connsiteY3" fmla="*/ 4806173 h 4806173"/>
              <a:gd name="connsiteX4" fmla="*/ 0 w 10091852"/>
              <a:gd name="connsiteY4" fmla="*/ 0 h 4806173"/>
              <a:gd name="connsiteX5" fmla="*/ 1037434 w 10091852"/>
              <a:gd name="connsiteY5" fmla="*/ 13382 h 4806173"/>
              <a:gd name="connsiteX0" fmla="*/ 2128024 w 10091852"/>
              <a:gd name="connsiteY0" fmla="*/ 2116 h 4808289"/>
              <a:gd name="connsiteX1" fmla="*/ 10091852 w 10091852"/>
              <a:gd name="connsiteY1" fmla="*/ 2116 h 4808289"/>
              <a:gd name="connsiteX2" fmla="*/ 10091852 w 10091852"/>
              <a:gd name="connsiteY2" fmla="*/ 4808289 h 4808289"/>
              <a:gd name="connsiteX3" fmla="*/ 0 w 10091852"/>
              <a:gd name="connsiteY3" fmla="*/ 4808289 h 4808289"/>
              <a:gd name="connsiteX4" fmla="*/ 0 w 10091852"/>
              <a:gd name="connsiteY4" fmla="*/ 2116 h 4808289"/>
              <a:gd name="connsiteX5" fmla="*/ 1040534 w 10091852"/>
              <a:gd name="connsiteY5" fmla="*/ 0 h 4808289"/>
              <a:gd name="connsiteX0" fmla="*/ 2128024 w 10091852"/>
              <a:gd name="connsiteY0" fmla="*/ 0 h 4806173"/>
              <a:gd name="connsiteX1" fmla="*/ 10091852 w 10091852"/>
              <a:gd name="connsiteY1" fmla="*/ 0 h 4806173"/>
              <a:gd name="connsiteX2" fmla="*/ 10091852 w 10091852"/>
              <a:gd name="connsiteY2" fmla="*/ 4806173 h 4806173"/>
              <a:gd name="connsiteX3" fmla="*/ 0 w 10091852"/>
              <a:gd name="connsiteY3" fmla="*/ 4806173 h 4806173"/>
              <a:gd name="connsiteX4" fmla="*/ 0 w 10091852"/>
              <a:gd name="connsiteY4" fmla="*/ 0 h 4806173"/>
              <a:gd name="connsiteX5" fmla="*/ 1035950 w 10091852"/>
              <a:gd name="connsiteY5" fmla="*/ 176 h 480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91852" h="4806173">
                <a:moveTo>
                  <a:pt x="2128024" y="0"/>
                </a:moveTo>
                <a:lnTo>
                  <a:pt x="10091852" y="0"/>
                </a:lnTo>
                <a:lnTo>
                  <a:pt x="10091852" y="4806173"/>
                </a:lnTo>
                <a:lnTo>
                  <a:pt x="0" y="4806173"/>
                </a:lnTo>
                <a:lnTo>
                  <a:pt x="0" y="0"/>
                </a:lnTo>
                <a:lnTo>
                  <a:pt x="1035950" y="176"/>
                </a:ln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80AEE88-3E70-4C0E-AE56-29C188CE40F4}"/>
              </a:ext>
            </a:extLst>
          </p:cNvPr>
          <p:cNvSpPr txBox="1">
            <a:spLocks/>
          </p:cNvSpPr>
          <p:nvPr/>
        </p:nvSpPr>
        <p:spPr>
          <a:xfrm>
            <a:off x="1872030" y="1416525"/>
            <a:ext cx="8723056" cy="200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4572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“</a:t>
            </a:r>
            <a:r>
              <a:rPr lang="en-US" sz="2800" b="1" i="1" dirty="0"/>
              <a:t>Transform lives by providing relevant and reliable information when, where and how people need it</a:t>
            </a:r>
            <a:r>
              <a:rPr lang="en-US" sz="2800" dirty="0"/>
              <a:t>”</a:t>
            </a:r>
          </a:p>
        </p:txBody>
      </p:sp>
      <p:pic>
        <p:nvPicPr>
          <p:cNvPr id="13" name="Picture 12" descr="People celebrating">
            <a:extLst>
              <a:ext uri="{FF2B5EF4-FFF2-40B4-BE49-F238E27FC236}">
                <a16:creationId xmlns:a16="http://schemas.microsoft.com/office/drawing/2014/main" id="{DCF2ACBB-9435-4BD5-9332-1A242AD6D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99" y="2754465"/>
            <a:ext cx="4359485" cy="2901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Teacher smiling and writing on whiteboard">
            <a:extLst>
              <a:ext uri="{FF2B5EF4-FFF2-40B4-BE49-F238E27FC236}">
                <a16:creationId xmlns:a16="http://schemas.microsoft.com/office/drawing/2014/main" id="{CE0BC643-3069-4816-B662-3E55268EB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35" y="2821921"/>
            <a:ext cx="4339380" cy="2892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70F084-447F-4428-B704-D624EDB62E96}"/>
              </a:ext>
            </a:extLst>
          </p:cNvPr>
          <p:cNvSpPr txBox="1"/>
          <p:nvPr/>
        </p:nvSpPr>
        <p:spPr>
          <a:xfrm>
            <a:off x="8125906" y="5987160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/>
              <a:t>EBSCO </a:t>
            </a:r>
            <a:r>
              <a:rPr lang="pt-PT" i="1" dirty="0" err="1"/>
              <a:t>mission</a:t>
            </a:r>
            <a:r>
              <a:rPr lang="pt-PT" i="1" dirty="0"/>
              <a:t> </a:t>
            </a:r>
            <a:r>
              <a:rPr lang="pt-PT" i="1" dirty="0" err="1"/>
              <a:t>statement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61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5FD1342-90FE-294A-A6D2-361EC9ED0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1" y="0"/>
            <a:ext cx="12191998" cy="685799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EC7336-340F-A041-AE6A-FDA7A0E375C3}"/>
              </a:ext>
            </a:extLst>
          </p:cNvPr>
          <p:cNvGrpSpPr/>
          <p:nvPr/>
        </p:nvGrpSpPr>
        <p:grpSpPr>
          <a:xfrm>
            <a:off x="2875592" y="129027"/>
            <a:ext cx="5830304" cy="6600829"/>
            <a:chOff x="2875592" y="129027"/>
            <a:chExt cx="5830304" cy="66008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1F0C58-86DA-CC45-BE48-C3DA59A35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5592" y="129027"/>
              <a:ext cx="5830304" cy="6600829"/>
            </a:xfrm>
            <a:prstGeom prst="roundRect">
              <a:avLst>
                <a:gd name="adj" fmla="val 2703"/>
              </a:avLst>
            </a:prstGeom>
          </p:spPr>
        </p:pic>
        <p:pic>
          <p:nvPicPr>
            <p:cNvPr id="19" name="Graphic 18" descr="Envelope">
              <a:extLst>
                <a:ext uri="{FF2B5EF4-FFF2-40B4-BE49-F238E27FC236}">
                  <a16:creationId xmlns:a16="http://schemas.microsoft.com/office/drawing/2014/main" id="{B963922F-2CF2-8F43-AF83-9CE7E7B40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7554" y="2349679"/>
              <a:ext cx="254853" cy="2548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E84B8A-4C49-6448-9FE9-ECEF73C90C05}"/>
                </a:ext>
              </a:extLst>
            </p:cNvPr>
            <p:cNvSpPr txBox="1"/>
            <p:nvPr/>
          </p:nvSpPr>
          <p:spPr>
            <a:xfrm>
              <a:off x="6402407" y="2349679"/>
              <a:ext cx="11224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65666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Email Citation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584744A-6F4C-1348-8C73-AE3AD4BA7054}"/>
              </a:ext>
            </a:extLst>
          </p:cNvPr>
          <p:cNvSpPr/>
          <p:nvPr/>
        </p:nvSpPr>
        <p:spPr>
          <a:xfrm>
            <a:off x="2984500" y="4102100"/>
            <a:ext cx="4279900" cy="58420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BC84DB-C7CB-7344-956E-68DC2C42C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77" y="4211405"/>
            <a:ext cx="4035247" cy="1678968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12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4D1582D-1128-884C-B65E-394DF89AD893}"/>
              </a:ext>
            </a:extLst>
          </p:cNvPr>
          <p:cNvSpPr/>
          <p:nvPr/>
        </p:nvSpPr>
        <p:spPr>
          <a:xfrm>
            <a:off x="3104577" y="6232588"/>
            <a:ext cx="1410273" cy="41967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5DA827E5-F33C-7942-9C27-AA63798954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7"/>
          <a:stretch/>
        </p:blipFill>
        <p:spPr>
          <a:xfrm>
            <a:off x="4743835" y="6318191"/>
            <a:ext cx="1494582" cy="27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FBC0881-C5AA-5C4F-85D7-95B73992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022DD-C614-FE4C-86FB-2F777586BEF2}"/>
              </a:ext>
            </a:extLst>
          </p:cNvPr>
          <p:cNvGrpSpPr/>
          <p:nvPr/>
        </p:nvGrpSpPr>
        <p:grpSpPr>
          <a:xfrm>
            <a:off x="2727259" y="729117"/>
            <a:ext cx="6261913" cy="5399765"/>
            <a:chOff x="2727259" y="729117"/>
            <a:chExt cx="6261913" cy="53997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1F0C58-86DA-CC45-BE48-C3DA59A35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7259" y="729117"/>
              <a:ext cx="6261913" cy="5399765"/>
            </a:xfrm>
            <a:prstGeom prst="roundRect">
              <a:avLst>
                <a:gd name="adj" fmla="val 2703"/>
              </a:avLst>
            </a:prstGeom>
          </p:spPr>
        </p:pic>
        <p:pic>
          <p:nvPicPr>
            <p:cNvPr id="15" name="Graphic 14" descr="Envelope">
              <a:extLst>
                <a:ext uri="{FF2B5EF4-FFF2-40B4-BE49-F238E27FC236}">
                  <a16:creationId xmlns:a16="http://schemas.microsoft.com/office/drawing/2014/main" id="{5BCD1A19-3678-6E40-938F-98239363A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80480" y="3121666"/>
              <a:ext cx="254853" cy="25485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89E527-1A8F-6D4C-9F5A-030CBD142D67}"/>
                </a:ext>
              </a:extLst>
            </p:cNvPr>
            <p:cNvSpPr txBox="1"/>
            <p:nvPr/>
          </p:nvSpPr>
          <p:spPr>
            <a:xfrm>
              <a:off x="6535333" y="3121666"/>
              <a:ext cx="11224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65666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Email Citation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D998D18-C5A4-494F-A81E-9309198E6AED}"/>
              </a:ext>
            </a:extLst>
          </p:cNvPr>
          <p:cNvSpPr/>
          <p:nvPr/>
        </p:nvSpPr>
        <p:spPr>
          <a:xfrm>
            <a:off x="2864262" y="4156436"/>
            <a:ext cx="5746338" cy="172720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D8CE466-FF6C-B64A-B351-82D0A4CF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E78184-CCA5-FE43-A7A1-504BC6DFA88E}"/>
              </a:ext>
            </a:extLst>
          </p:cNvPr>
          <p:cNvGrpSpPr/>
          <p:nvPr/>
        </p:nvGrpSpPr>
        <p:grpSpPr>
          <a:xfrm>
            <a:off x="3317688" y="302186"/>
            <a:ext cx="5270728" cy="6397194"/>
            <a:chOff x="3317688" y="302186"/>
            <a:chExt cx="5270728" cy="63971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9B6B7E-E369-EE43-8E80-DE0BEF8FDD89}"/>
                </a:ext>
              </a:extLst>
            </p:cNvPr>
            <p:cNvGrpSpPr/>
            <p:nvPr/>
          </p:nvGrpSpPr>
          <p:grpSpPr>
            <a:xfrm>
              <a:off x="3317688" y="302186"/>
              <a:ext cx="5270728" cy="6397194"/>
              <a:chOff x="2453559" y="302186"/>
              <a:chExt cx="7284881" cy="8841814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3769AE02-FD88-AE45-9E90-D89346BB5C8A}"/>
                  </a:ext>
                </a:extLst>
              </p:cNvPr>
              <p:cNvSpPr/>
              <p:nvPr/>
            </p:nvSpPr>
            <p:spPr>
              <a:xfrm>
                <a:off x="2453559" y="7541961"/>
                <a:ext cx="7284881" cy="15302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D1F0C58-86DA-CC45-BE48-C3DA59A35A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-11856"/>
              <a:stretch/>
            </p:blipFill>
            <p:spPr>
              <a:xfrm>
                <a:off x="2453559" y="302186"/>
                <a:ext cx="7284881" cy="8841814"/>
              </a:xfrm>
              <a:prstGeom prst="roundRect">
                <a:avLst>
                  <a:gd name="adj" fmla="val 2703"/>
                </a:avLst>
              </a:prstGeom>
            </p:spPr>
          </p:pic>
          <p:pic>
            <p:nvPicPr>
              <p:cNvPr id="4" name="Graphic 3" descr="Envelope">
                <a:extLst>
                  <a:ext uri="{FF2B5EF4-FFF2-40B4-BE49-F238E27FC236}">
                    <a16:creationId xmlns:a16="http://schemas.microsoft.com/office/drawing/2014/main" id="{1EBB07B4-0254-ED43-A164-2C048AE3B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76054" y="3629520"/>
                <a:ext cx="296487" cy="2964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D58080-D1AB-BB4E-A9A0-04DBF50F579F}"/>
                  </a:ext>
                </a:extLst>
              </p:cNvPr>
              <p:cNvSpPr txBox="1"/>
              <p:nvPr/>
            </p:nvSpPr>
            <p:spPr>
              <a:xfrm>
                <a:off x="6787250" y="3639677"/>
                <a:ext cx="1861794" cy="319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45454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Email Citation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19EA644-5E4E-B846-BE48-F89F18FED1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06" t="47462" r="46437" b="51319"/>
              <a:stretch/>
            </p:blipFill>
            <p:spPr>
              <a:xfrm>
                <a:off x="6417985" y="4045327"/>
                <a:ext cx="1861794" cy="96325"/>
              </a:xfrm>
              <a:prstGeom prst="roundRect">
                <a:avLst>
                  <a:gd name="adj" fmla="val 2703"/>
                </a:avLst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FDFDED9-C974-8042-93D4-65CD137AC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7890" y="3612190"/>
                <a:ext cx="1697919" cy="435092"/>
              </a:xfrm>
              <a:prstGeom prst="rect">
                <a:avLst/>
              </a:prstGeom>
            </p:spPr>
          </p:pic>
          <p:pic>
            <p:nvPicPr>
              <p:cNvPr id="10" name="Picture 9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8B73D9C3-702C-5A4E-BB44-3F2DC29661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63"/>
              <a:stretch/>
            </p:blipFill>
            <p:spPr>
              <a:xfrm>
                <a:off x="2570355" y="4241786"/>
                <a:ext cx="7066013" cy="4730263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A5E4F9-2506-B64E-9F14-F0CD51CCF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9" t="47886" r="71995" b="51474"/>
            <a:stretch/>
          </p:blipFill>
          <p:spPr>
            <a:xfrm>
              <a:off x="3502024" y="3004351"/>
              <a:ext cx="2687389" cy="76746"/>
            </a:xfrm>
            <a:prstGeom prst="roundRect">
              <a:avLst>
                <a:gd name="adj" fmla="val 2703"/>
              </a:avLst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11CCF1A-1A4A-3D4F-8A6F-F5291CBAB906}"/>
              </a:ext>
            </a:extLst>
          </p:cNvPr>
          <p:cNvSpPr/>
          <p:nvPr/>
        </p:nvSpPr>
        <p:spPr>
          <a:xfrm>
            <a:off x="3502024" y="3169921"/>
            <a:ext cx="4942110" cy="287206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2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BF2AE27-0DE9-4B4B-A285-8FF5FEE4F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-1" y="0"/>
            <a:ext cx="12191999" cy="685799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43701-B7AB-BC4D-BD83-7CB076F73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7217" y="3829846"/>
            <a:ext cx="2743059" cy="2018769"/>
          </a:xfrm>
          <a:prstGeom prst="roundRect">
            <a:avLst>
              <a:gd name="adj" fmla="val 4867"/>
            </a:avLst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966FE0-DB44-4344-B819-83E19E04311F}"/>
              </a:ext>
            </a:extLst>
          </p:cNvPr>
          <p:cNvSpPr/>
          <p:nvPr/>
        </p:nvSpPr>
        <p:spPr>
          <a:xfrm>
            <a:off x="7957217" y="4862380"/>
            <a:ext cx="2743059" cy="43179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4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66C69BD-6880-124F-8A9D-281D89ECE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-1" y="0"/>
            <a:ext cx="12191999" cy="685799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F94837-4548-714A-93FE-65412F48B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46" y="601661"/>
            <a:ext cx="6538220" cy="5654676"/>
          </a:xfrm>
          <a:prstGeom prst="roundRect">
            <a:avLst>
              <a:gd name="adj" fmla="val 2953"/>
            </a:avLst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C5ACCC-78E8-B94E-B224-6DEB08F81F1D}"/>
              </a:ext>
            </a:extLst>
          </p:cNvPr>
          <p:cNvSpPr/>
          <p:nvPr/>
        </p:nvSpPr>
        <p:spPr>
          <a:xfrm>
            <a:off x="3027462" y="3771804"/>
            <a:ext cx="2551535" cy="171459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93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577E250-14AA-A645-9DF2-5A033511A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-1" y="0"/>
            <a:ext cx="12191999" cy="685799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43701-B7AB-BC4D-BD83-7CB076F73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7218" y="3934105"/>
            <a:ext cx="2743059" cy="2018769"/>
          </a:xfrm>
          <a:prstGeom prst="roundRect">
            <a:avLst>
              <a:gd name="adj" fmla="val 4867"/>
            </a:avLst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966FE0-DB44-4344-B819-83E19E04311F}"/>
              </a:ext>
            </a:extLst>
          </p:cNvPr>
          <p:cNvSpPr/>
          <p:nvPr/>
        </p:nvSpPr>
        <p:spPr>
          <a:xfrm>
            <a:off x="7957218" y="5521077"/>
            <a:ext cx="2743059" cy="43179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5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D80E0CD-B4F9-3E49-86D9-7AE54E36E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-1" y="0"/>
            <a:ext cx="12191999" cy="685799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94837-4548-714A-93FE-65412F48B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146" y="1265086"/>
            <a:ext cx="6538220" cy="4327826"/>
          </a:xfrm>
          <a:prstGeom prst="roundRect">
            <a:avLst>
              <a:gd name="adj" fmla="val 2953"/>
            </a:avLst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C5ACCC-78E8-B94E-B224-6DEB08F81F1D}"/>
              </a:ext>
            </a:extLst>
          </p:cNvPr>
          <p:cNvSpPr/>
          <p:nvPr/>
        </p:nvSpPr>
        <p:spPr>
          <a:xfrm>
            <a:off x="3065562" y="3428999"/>
            <a:ext cx="2839938" cy="137160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D85402B-4AB8-0642-9129-3B6736F3F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A208908-977B-8E42-911A-73DDAE23C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96" y="136227"/>
            <a:ext cx="1097385" cy="40811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-1" y="0"/>
            <a:ext cx="12191999" cy="685799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C8B4A-B33F-F24B-B53D-AE7D0582CE6B}"/>
              </a:ext>
            </a:extLst>
          </p:cNvPr>
          <p:cNvSpPr txBox="1"/>
          <p:nvPr/>
        </p:nvSpPr>
        <p:spPr>
          <a:xfrm>
            <a:off x="2685780" y="3846905"/>
            <a:ext cx="4228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 Viewing Options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92DA5-5D47-2C41-AF15-A45F98AE4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3976" y="4596389"/>
            <a:ext cx="5110691" cy="1996176"/>
          </a:xfrm>
          <a:prstGeom prst="roundRect">
            <a:avLst>
              <a:gd name="adj" fmla="val 6900"/>
            </a:avLst>
          </a:prstGeom>
        </p:spPr>
      </p:pic>
    </p:spTree>
    <p:extLst>
      <p:ext uri="{BB962C8B-B14F-4D97-AF65-F5344CB8AC3E}">
        <p14:creationId xmlns:p14="http://schemas.microsoft.com/office/powerpoint/2010/main" val="9496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64E1CD0-9941-9F45-B8B9-436C114CB49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4B9D53D-4803-B54A-90F9-13D1A4301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63" b="1346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FCDE88-5B46-114B-8BCE-BE30476C111D}"/>
                </a:ext>
              </a:extLst>
            </p:cNvPr>
            <p:cNvSpPr/>
            <p:nvPr/>
          </p:nvSpPr>
          <p:spPr>
            <a:xfrm>
              <a:off x="2933700" y="0"/>
              <a:ext cx="1981200" cy="685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30FC6D2-A742-CD4D-A4B4-4BD5A9AF5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4" t="172" r="67840" b="90920"/>
            <a:stretch/>
          </p:blipFill>
          <p:spPr>
            <a:xfrm>
              <a:off x="3352800" y="63500"/>
              <a:ext cx="1447800" cy="65786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B46D48-FC88-7448-8560-A7840F4F5B71}"/>
                </a:ext>
              </a:extLst>
            </p:cNvPr>
            <p:cNvSpPr/>
            <p:nvPr/>
          </p:nvSpPr>
          <p:spPr>
            <a:xfrm>
              <a:off x="0" y="4445000"/>
              <a:ext cx="2400300" cy="2044700"/>
            </a:xfrm>
            <a:prstGeom prst="rect">
              <a:avLst/>
            </a:prstGeom>
            <a:solidFill>
              <a:srgbClr val="BA1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91D2F58-FFD4-EB4D-A1E8-0D581B970A9E}"/>
              </a:ext>
            </a:extLst>
          </p:cNvPr>
          <p:cNvSpPr/>
          <p:nvPr/>
        </p:nvSpPr>
        <p:spPr>
          <a:xfrm>
            <a:off x="0" y="387493"/>
            <a:ext cx="4317167" cy="12741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eBook Improvements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284445-3C3A-9846-8811-73325B37826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9821633-E220-4947-B92C-1D8B50DF6C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922" y="3883445"/>
            <a:ext cx="4945585" cy="1882513"/>
          </a:xfrm>
          <a:prstGeom prst="roundRect">
            <a:avLst>
              <a:gd name="adj" fmla="val 4676"/>
            </a:avLst>
          </a:prstGeom>
          <a:effectLst>
            <a:outerShdw blurRad="177800" dist="241300" dir="3000000" algn="ctr" rotWithShape="0">
              <a:srgbClr val="000000">
                <a:alpha val="1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44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928050-2049-3647-BBD9-72FE06784F3F}"/>
              </a:ext>
            </a:extLst>
          </p:cNvPr>
          <p:cNvGrpSpPr/>
          <p:nvPr/>
        </p:nvGrpSpPr>
        <p:grpSpPr>
          <a:xfrm>
            <a:off x="0" y="-1"/>
            <a:ext cx="12192000" cy="21387685"/>
            <a:chOff x="0" y="-1"/>
            <a:chExt cx="12192000" cy="21387685"/>
          </a:xfrm>
        </p:grpSpPr>
        <p:pic>
          <p:nvPicPr>
            <p:cNvPr id="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9DDFA6B-6DEC-E74F-BD64-12E1FA6D6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31"/>
            <a:stretch/>
          </p:blipFill>
          <p:spPr>
            <a:xfrm>
              <a:off x="0" y="-1"/>
              <a:ext cx="12192000" cy="213876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8C68EC-E58C-4040-95F2-8929C1AB80A5}"/>
                </a:ext>
              </a:extLst>
            </p:cNvPr>
            <p:cNvSpPr txBox="1"/>
            <p:nvPr/>
          </p:nvSpPr>
          <p:spPr>
            <a:xfrm>
              <a:off x="3773940" y="1319084"/>
              <a:ext cx="4678398" cy="1554272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eBook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Climate Change: Biological and Human Aspects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Cowie, Jonathan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2nd ed. Cambridge : Cambridge </a:t>
              </a:r>
              <a:r>
                <a:rPr kumimoji="0" lang="en-US" sz="12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eText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2012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B576FD6-2C3F-9C41-86EC-170BB0A5393A}"/>
              </a:ext>
            </a:extLst>
          </p:cNvPr>
          <p:cNvSpPr/>
          <p:nvPr/>
        </p:nvSpPr>
        <p:spPr>
          <a:xfrm>
            <a:off x="0" y="-1"/>
            <a:ext cx="12191999" cy="685799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BBA30-92A0-5846-B29C-4FEC6B1182F2}"/>
              </a:ext>
            </a:extLst>
          </p:cNvPr>
          <p:cNvSpPr txBox="1"/>
          <p:nvPr/>
        </p:nvSpPr>
        <p:spPr>
          <a:xfrm>
            <a:off x="5486400" y="-3463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65380E-3369-6F4C-B56A-834EEC243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69" t="39948" r="13351" b="31461"/>
          <a:stretch/>
        </p:blipFill>
        <p:spPr>
          <a:xfrm>
            <a:off x="7484636" y="318506"/>
            <a:ext cx="3859639" cy="7339594"/>
          </a:xfrm>
          <a:prstGeom prst="roundRect">
            <a:avLst>
              <a:gd name="adj" fmla="val 5562"/>
            </a:avLst>
          </a:prstGeom>
        </p:spPr>
      </p:pic>
    </p:spTree>
    <p:extLst>
      <p:ext uri="{BB962C8B-B14F-4D97-AF65-F5344CB8AC3E}">
        <p14:creationId xmlns:p14="http://schemas.microsoft.com/office/powerpoint/2010/main" val="41982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0.9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Manual Operation 17">
            <a:extLst>
              <a:ext uri="{FF2B5EF4-FFF2-40B4-BE49-F238E27FC236}">
                <a16:creationId xmlns:a16="http://schemas.microsoft.com/office/drawing/2014/main" id="{E28FF9FF-A60D-4E21-9554-7B895AEEA381}"/>
              </a:ext>
            </a:extLst>
          </p:cNvPr>
          <p:cNvSpPr/>
          <p:nvPr/>
        </p:nvSpPr>
        <p:spPr>
          <a:xfrm rot="2086629">
            <a:off x="7044544" y="3551244"/>
            <a:ext cx="4118666" cy="2633960"/>
          </a:xfrm>
          <a:prstGeom prst="flowChartManualOperat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8" name="Picture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AC4F274-D775-4C0B-A4DF-57A023BB1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26" t="17723" r="38206" b="66943"/>
          <a:stretch/>
        </p:blipFill>
        <p:spPr>
          <a:xfrm>
            <a:off x="4401741" y="961641"/>
            <a:ext cx="3639323" cy="1566253"/>
          </a:xfrm>
          <a:prstGeom prst="rect">
            <a:avLst/>
          </a:prstGeom>
        </p:spPr>
      </p:pic>
      <p:sp>
        <p:nvSpPr>
          <p:cNvPr id="10" name="Flowchart: Manual Operation 9">
            <a:extLst>
              <a:ext uri="{FF2B5EF4-FFF2-40B4-BE49-F238E27FC236}">
                <a16:creationId xmlns:a16="http://schemas.microsoft.com/office/drawing/2014/main" id="{606802F2-921C-4371-8164-7698D0C0D8DA}"/>
              </a:ext>
            </a:extLst>
          </p:cNvPr>
          <p:cNvSpPr/>
          <p:nvPr/>
        </p:nvSpPr>
        <p:spPr>
          <a:xfrm>
            <a:off x="4127459" y="2565324"/>
            <a:ext cx="3913605" cy="2628844"/>
          </a:xfrm>
          <a:prstGeom prst="flowChartManualOperati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Flowchart: Manual Operation 10">
            <a:extLst>
              <a:ext uri="{FF2B5EF4-FFF2-40B4-BE49-F238E27FC236}">
                <a16:creationId xmlns:a16="http://schemas.microsoft.com/office/drawing/2014/main" id="{E17ACCF9-AAF1-4B46-9AC5-07EC9382019C}"/>
              </a:ext>
            </a:extLst>
          </p:cNvPr>
          <p:cNvSpPr/>
          <p:nvPr/>
        </p:nvSpPr>
        <p:spPr>
          <a:xfrm rot="19548831">
            <a:off x="1029619" y="3503696"/>
            <a:ext cx="4118666" cy="2633960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F62637-90E0-4C26-9F63-B19C3C881C44}"/>
              </a:ext>
            </a:extLst>
          </p:cNvPr>
          <p:cNvSpPr txBox="1"/>
          <p:nvPr/>
        </p:nvSpPr>
        <p:spPr>
          <a:xfrm>
            <a:off x="4683437" y="5698194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/>
              <a:t>Informação</a:t>
            </a:r>
            <a:endParaRPr lang="en-US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839349-F82F-4AC4-AA2D-7F96D9C065A8}"/>
              </a:ext>
            </a:extLst>
          </p:cNvPr>
          <p:cNvSpPr txBox="1"/>
          <p:nvPr/>
        </p:nvSpPr>
        <p:spPr>
          <a:xfrm>
            <a:off x="1793962" y="3775618"/>
            <a:ext cx="276785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Consumo</a:t>
            </a:r>
          </a:p>
          <a:p>
            <a:pPr algn="ctr"/>
            <a:r>
              <a:rPr lang="pt-PT" sz="1600" dirty="0">
                <a:solidFill>
                  <a:schemeClr val="bg1"/>
                </a:solidFill>
              </a:rPr>
              <a:t>Evolução das expectativas do utilizador para encontrar, aceder e usar informação </a:t>
            </a:r>
            <a:r>
              <a:rPr lang="en-US" sz="1600" dirty="0" err="1">
                <a:solidFill>
                  <a:schemeClr val="bg1"/>
                </a:solidFill>
              </a:rPr>
              <a:t>confiável</a:t>
            </a:r>
            <a:r>
              <a:rPr lang="pt-PT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PT" sz="1600" dirty="0">
                <a:solidFill>
                  <a:schemeClr val="bg1"/>
                </a:solidFill>
              </a:rPr>
              <a:t>para o ensino, aprendizagem e investigação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657751-FBBF-48C0-9B40-5DE144465EAE}"/>
              </a:ext>
            </a:extLst>
          </p:cNvPr>
          <p:cNvSpPr txBox="1"/>
          <p:nvPr/>
        </p:nvSpPr>
        <p:spPr>
          <a:xfrm>
            <a:off x="4651769" y="3092223"/>
            <a:ext cx="27678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Criação</a:t>
            </a:r>
          </a:p>
          <a:p>
            <a:pPr algn="ctr"/>
            <a:r>
              <a:rPr lang="pt-PT" sz="1600" dirty="0">
                <a:solidFill>
                  <a:schemeClr val="bg1"/>
                </a:solidFill>
              </a:rPr>
              <a:t>Evolução das necessidades</a:t>
            </a:r>
            <a:r>
              <a:rPr lang="en-US" sz="1600" dirty="0">
                <a:solidFill>
                  <a:schemeClr val="bg1"/>
                </a:solidFill>
              </a:rPr>
              <a:t> de </a:t>
            </a:r>
            <a:r>
              <a:rPr lang="en-US" sz="1600" dirty="0" err="1">
                <a:solidFill>
                  <a:schemeClr val="bg1"/>
                </a:solidFill>
              </a:rPr>
              <a:t>como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investigação</a:t>
            </a:r>
            <a:r>
              <a:rPr lang="en-US" sz="1600" dirty="0">
                <a:solidFill>
                  <a:schemeClr val="bg1"/>
                </a:solidFill>
              </a:rPr>
              <a:t> é </a:t>
            </a:r>
            <a:r>
              <a:rPr lang="en-US" sz="1600" dirty="0" err="1">
                <a:solidFill>
                  <a:schemeClr val="bg1"/>
                </a:solidFill>
              </a:rPr>
              <a:t>conduzida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partilhada</a:t>
            </a:r>
            <a:r>
              <a:rPr lang="en-US" sz="1600" dirty="0">
                <a:solidFill>
                  <a:schemeClr val="bg1"/>
                </a:solidFill>
              </a:rPr>
              <a:t> e </a:t>
            </a:r>
            <a:r>
              <a:rPr lang="en-US" sz="1600" dirty="0" err="1">
                <a:solidFill>
                  <a:schemeClr val="bg1"/>
                </a:solidFill>
              </a:rPr>
              <a:t>entendida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A4F03-B655-4777-8753-C5B1D67CABB3}"/>
              </a:ext>
            </a:extLst>
          </p:cNvPr>
          <p:cNvSpPr txBox="1"/>
          <p:nvPr/>
        </p:nvSpPr>
        <p:spPr>
          <a:xfrm>
            <a:off x="7620693" y="4106624"/>
            <a:ext cx="3221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Gestão</a:t>
            </a:r>
          </a:p>
          <a:p>
            <a:pPr algn="ctr"/>
            <a:r>
              <a:rPr lang="pt-PT" sz="1600" dirty="0">
                <a:solidFill>
                  <a:schemeClr val="bg1"/>
                </a:solidFill>
              </a:rPr>
              <a:t>Evolução das necessidades</a:t>
            </a:r>
            <a:r>
              <a:rPr lang="en-US" sz="1600" dirty="0">
                <a:solidFill>
                  <a:schemeClr val="bg1"/>
                </a:solidFill>
              </a:rPr>
              <a:t> para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a </a:t>
            </a:r>
            <a:r>
              <a:rPr lang="en-US" sz="1600" dirty="0" err="1">
                <a:solidFill>
                  <a:schemeClr val="bg1"/>
                </a:solidFill>
              </a:rPr>
              <a:t>inovação</a:t>
            </a:r>
            <a:r>
              <a:rPr lang="en-US" sz="1600" dirty="0">
                <a:solidFill>
                  <a:schemeClr val="bg1"/>
                </a:solidFill>
              </a:rPr>
              <a:t> e </a:t>
            </a:r>
            <a:r>
              <a:rPr lang="en-US" sz="1600" dirty="0" err="1">
                <a:solidFill>
                  <a:schemeClr val="bg1"/>
                </a:solidFill>
              </a:rPr>
              <a:t>escolha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fluxos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de </a:t>
            </a:r>
            <a:r>
              <a:rPr lang="en-US" sz="1600" dirty="0" err="1">
                <a:solidFill>
                  <a:schemeClr val="bg1"/>
                </a:solidFill>
              </a:rPr>
              <a:t>trabalho</a:t>
            </a:r>
            <a:r>
              <a:rPr lang="en-US" sz="1600" dirty="0">
                <a:solidFill>
                  <a:schemeClr val="bg1"/>
                </a:solidFill>
              </a:rPr>
              <a:t> das bibliotecas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C593AF-188E-4887-AA30-1AC34B1288CE}"/>
              </a:ext>
            </a:extLst>
          </p:cNvPr>
          <p:cNvSpPr txBox="1"/>
          <p:nvPr/>
        </p:nvSpPr>
        <p:spPr>
          <a:xfrm>
            <a:off x="3785751" y="190309"/>
            <a:ext cx="4871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/>
              <a:t>Evolução</a:t>
            </a:r>
            <a:r>
              <a:rPr lang="en-US" sz="3600" b="1" dirty="0"/>
              <a:t> e </a:t>
            </a:r>
            <a:r>
              <a:rPr lang="en-US" sz="3600" b="1" dirty="0" err="1"/>
              <a:t>transição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046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1CFA457-67E8-9D4A-904E-3C720D2AD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"/>
          <a:stretch/>
        </p:blipFill>
        <p:spPr>
          <a:xfrm>
            <a:off x="-7271" y="-1"/>
            <a:ext cx="12199271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51CF86-C492-694B-B08C-EF27FE71A0F6}"/>
              </a:ext>
            </a:extLst>
          </p:cNvPr>
          <p:cNvSpPr/>
          <p:nvPr/>
        </p:nvSpPr>
        <p:spPr>
          <a:xfrm>
            <a:off x="0" y="342900"/>
            <a:ext cx="4127810" cy="140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 New eBook Viewer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70721-E844-E443-9F0F-1DE12BA60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3"/>
          <a:stretch/>
        </p:blipFill>
        <p:spPr>
          <a:xfrm>
            <a:off x="7923299" y="31529"/>
            <a:ext cx="3962400" cy="3378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23C9D2-CD12-E945-992E-0309A6180BA2}"/>
              </a:ext>
            </a:extLst>
          </p:cNvPr>
          <p:cNvSpPr/>
          <p:nvPr/>
        </p:nvSpPr>
        <p:spPr>
          <a:xfrm>
            <a:off x="-6658" y="0"/>
            <a:ext cx="12198658" cy="6892432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40DC9-3B8B-DC4A-ACE6-BD806C50F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1214" y="163166"/>
            <a:ext cx="3377835" cy="6566099"/>
          </a:xfrm>
          <a:prstGeom prst="roundRect">
            <a:avLst>
              <a:gd name="adj" fmla="val 2448"/>
            </a:avLst>
          </a:prstGeom>
        </p:spPr>
      </p:pic>
    </p:spTree>
    <p:extLst>
      <p:ext uri="{BB962C8B-B14F-4D97-AF65-F5344CB8AC3E}">
        <p14:creationId xmlns:p14="http://schemas.microsoft.com/office/powerpoint/2010/main" val="41881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1CFA457-67E8-9D4A-904E-3C720D2AD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55" y="-17217"/>
            <a:ext cx="12088018" cy="6892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66056C-A8CC-324B-A8A3-573C6F666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3"/>
          <a:stretch/>
        </p:blipFill>
        <p:spPr>
          <a:xfrm>
            <a:off x="7923299" y="31529"/>
            <a:ext cx="3962400" cy="33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8B37524-FFC9-4E42-AF44-44D4BEAE7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 b="1269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105F28-5FC1-0E40-86C9-727D5469C08E}"/>
              </a:ext>
            </a:extLst>
          </p:cNvPr>
          <p:cNvSpPr/>
          <p:nvPr/>
        </p:nvSpPr>
        <p:spPr>
          <a:xfrm>
            <a:off x="8813800" y="1028700"/>
            <a:ext cx="3378200" cy="88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Existing Interface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8A3481-564C-6346-9ABB-3C906BC45A0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0E01D3A-D8D6-4E48-8314-502FE6B926DD}"/>
              </a:ext>
            </a:extLst>
          </p:cNvPr>
          <p:cNvSpPr/>
          <p:nvPr/>
        </p:nvSpPr>
        <p:spPr>
          <a:xfrm>
            <a:off x="6750231" y="839914"/>
            <a:ext cx="3898900" cy="3898900"/>
          </a:xfrm>
          <a:prstGeom prst="arc">
            <a:avLst>
              <a:gd name="adj1" fmla="val 12733574"/>
              <a:gd name="adj2" fmla="val 14688361"/>
            </a:avLst>
          </a:prstGeom>
          <a:ln w="31750" cap="rnd">
            <a:solidFill>
              <a:srgbClr val="80BC0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03A88A-F3F6-1E41-A172-E318BFCEBF07}"/>
              </a:ext>
            </a:extLst>
          </p:cNvPr>
          <p:cNvSpPr txBox="1"/>
          <p:nvPr/>
        </p:nvSpPr>
        <p:spPr>
          <a:xfrm>
            <a:off x="6095999" y="1917700"/>
            <a:ext cx="3284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e explore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Mapa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Conceitos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BA4A4CA-7FFC-1744-9428-D2F025B68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6" t="9067" r="17866" b="84156"/>
          <a:stretch/>
        </p:blipFill>
        <p:spPr>
          <a:xfrm>
            <a:off x="7676375" y="324387"/>
            <a:ext cx="2274849" cy="56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53BFD3F-EF76-4D4C-B30B-75A66349F1A0}"/>
              </a:ext>
            </a:extLst>
          </p:cNvPr>
          <p:cNvSpPr/>
          <p:nvPr/>
        </p:nvSpPr>
        <p:spPr>
          <a:xfrm>
            <a:off x="160638" y="729049"/>
            <a:ext cx="6820930" cy="6128951"/>
          </a:xfrm>
          <a:prstGeom prst="rect">
            <a:avLst/>
          </a:prstGeom>
          <a:solidFill>
            <a:srgbClr val="010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3" descr="A screenshot of a cell phone&#10;&#10;Description generated with very high confidence" hidden="1">
            <a:extLst>
              <a:ext uri="{FF2B5EF4-FFF2-40B4-BE49-F238E27FC236}">
                <a16:creationId xmlns:a16="http://schemas.microsoft.com/office/drawing/2014/main" id="{4B55C899-B29B-EF4E-8232-9F22D78B1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2" t="15415" r="57230" b="27538"/>
          <a:stretch/>
        </p:blipFill>
        <p:spPr>
          <a:xfrm>
            <a:off x="160638" y="642551"/>
            <a:ext cx="6820930" cy="6215449"/>
          </a:xfrm>
          <a:prstGeom prst="rect">
            <a:avLst/>
          </a:prstGeom>
        </p:spPr>
      </p:pic>
      <p:pic>
        <p:nvPicPr>
          <p:cNvPr id="8" name="Picture 7" descr="A screen shot of a smart phone&#10;&#10;Description automatically generated">
            <a:extLst>
              <a:ext uri="{FF2B5EF4-FFF2-40B4-BE49-F238E27FC236}">
                <a16:creationId xmlns:a16="http://schemas.microsoft.com/office/drawing/2014/main" id="{8196DDAA-4EC1-734A-90F6-5F43FC5410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" b="10504"/>
          <a:stretch/>
        </p:blipFill>
        <p:spPr>
          <a:xfrm>
            <a:off x="-1" y="0"/>
            <a:ext cx="12196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0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59A40B-A7E0-1A48-A773-852FCF88FE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36"/>
          <a:stretch/>
        </p:blipFill>
        <p:spPr>
          <a:xfrm>
            <a:off x="0" y="0"/>
            <a:ext cx="12192000" cy="7139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86FC76-6F8F-4F88-80F5-3B51EF5D6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38" y="5703372"/>
            <a:ext cx="5998478" cy="97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144AD-C537-4948-86D8-D22D47EDE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32" y="512759"/>
            <a:ext cx="5998479" cy="4977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7442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9176-8A16-488E-BEC9-E9A6DFFE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2" y="204850"/>
            <a:ext cx="10515600" cy="1325563"/>
          </a:xfrm>
        </p:spPr>
        <p:txBody>
          <a:bodyPr/>
          <a:lstStyle/>
          <a:p>
            <a:r>
              <a:rPr lang="pt-PT" b="1" dirty="0">
                <a:solidFill>
                  <a:schemeClr val="accent2"/>
                </a:solidFill>
              </a:rPr>
              <a:t>Links de consulta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9FDC7B-6D2F-47B9-B7F9-7864B25188DB}"/>
              </a:ext>
            </a:extLst>
          </p:cNvPr>
          <p:cNvSpPr/>
          <p:nvPr/>
        </p:nvSpPr>
        <p:spPr>
          <a:xfrm>
            <a:off x="403123" y="1553497"/>
            <a:ext cx="11434916" cy="493937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2ED79-356C-46EB-A05C-BFB0F032A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1800" u="sng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sz="2400" u="sng" dirty="0">
                <a:solidFill>
                  <a:schemeClr val="bg1"/>
                </a:solidFill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E-brochure: Some for Some EBSCO 2022 -2024</a:t>
            </a:r>
            <a:endParaRPr lang="en-US" sz="2400" u="sng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endParaRPr lang="en-US" sz="2400" u="sng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r>
              <a:rPr lang="pt-PT" sz="24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Experiência da pesquisa otimizada com o novo EBSCO </a:t>
            </a:r>
            <a:r>
              <a:rPr lang="pt-PT" sz="2400" u="sng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Discovery</a:t>
            </a:r>
            <a:r>
              <a:rPr lang="pt-PT" sz="24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Service (EDS)</a:t>
            </a:r>
            <a:endParaRPr lang="en-US" sz="2400" u="sng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r>
              <a:rPr lang="en-US" sz="2400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EBSCO Ultimate Databases</a:t>
            </a:r>
            <a:endParaRPr lang="en-US" sz="2400" i="1" u="sng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endParaRPr lang="en-US" sz="2400" i="1" u="sng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r>
              <a:rPr lang="en-US" sz="2400" i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EBSCO </a:t>
            </a:r>
            <a:r>
              <a:rPr lang="en-US" sz="2400" i="1" u="sng" dirty="0" err="1">
                <a:solidFill>
                  <a:schemeClr val="bg1"/>
                </a:solidFill>
                <a:effectLst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ebooks</a:t>
            </a:r>
            <a:endParaRPr lang="en-US" sz="2400" i="1" u="sng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2400" u="sng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r>
              <a:rPr lang="en-US" sz="2400" i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the Evolution of EBSCO Discovery Service™ Provides Students With Expert Research Results</a:t>
            </a:r>
            <a:endParaRPr lang="en-US" sz="24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u="sng" dirty="0">
              <a:solidFill>
                <a:schemeClr val="bg1"/>
              </a:solidFill>
              <a:effectLst/>
              <a:ea typeface="Times New Roman" panose="02020603050405020304" pitchFamily="18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7" name="Picture 6" descr="Woman reading book">
            <a:extLst>
              <a:ext uri="{FF2B5EF4-FFF2-40B4-BE49-F238E27FC236}">
                <a16:creationId xmlns:a16="http://schemas.microsoft.com/office/drawing/2014/main" id="{8D7266C4-234A-4ED2-BE35-02375E14B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46" y="181766"/>
            <a:ext cx="4115193" cy="2743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3536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AF17AC-8EF7-FB4B-AB32-BE29F95B2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780" y="870544"/>
            <a:ext cx="3729216" cy="791933"/>
          </a:xfrm>
          <a:prstGeom prst="rect">
            <a:avLst/>
          </a:prstGeom>
        </p:spPr>
      </p:pic>
      <p:pic>
        <p:nvPicPr>
          <p:cNvPr id="11" name="Picture 10" descr="A picture containing window, large, people, street&#10;&#10;Description automatically generated">
            <a:extLst>
              <a:ext uri="{FF2B5EF4-FFF2-40B4-BE49-F238E27FC236}">
                <a16:creationId xmlns:a16="http://schemas.microsoft.com/office/drawing/2014/main" id="{074C1A69-76E5-A446-BA30-51276BEDF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772" y="4947269"/>
            <a:ext cx="4872758" cy="1583918"/>
          </a:xfrm>
          <a:prstGeom prst="rect">
            <a:avLst/>
          </a:prstGeom>
        </p:spPr>
      </p:pic>
      <p:pic>
        <p:nvPicPr>
          <p:cNvPr id="13" name="Picture 12" descr="A picture containing window, large, people, street&#10;&#10;Description automatically generated">
            <a:extLst>
              <a:ext uri="{FF2B5EF4-FFF2-40B4-BE49-F238E27FC236}">
                <a16:creationId xmlns:a16="http://schemas.microsoft.com/office/drawing/2014/main" id="{1416EE0A-9E79-6347-BC62-D9AB90F59B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9834" y="4937029"/>
            <a:ext cx="6481039" cy="1583918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5C3EED8-97B1-4FA0-9622-ED740E9F3873}"/>
              </a:ext>
            </a:extLst>
          </p:cNvPr>
          <p:cNvSpPr txBox="1">
            <a:spLocks/>
          </p:cNvSpPr>
          <p:nvPr/>
        </p:nvSpPr>
        <p:spPr>
          <a:xfrm>
            <a:off x="1024229" y="2289100"/>
            <a:ext cx="9970316" cy="19854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b="1" i="1" dirty="0">
                <a:solidFill>
                  <a:schemeClr val="accent5"/>
                </a:solidFill>
                <a:latin typeface="Calibri" panose="020F0502020204030204" pitchFamily="34" charset="0"/>
              </a:rPr>
              <a:t>Muito obrigado</a:t>
            </a:r>
            <a:br>
              <a:rPr lang="en-US" sz="3200" b="1" i="1" dirty="0">
                <a:solidFill>
                  <a:schemeClr val="accent5"/>
                </a:solidFill>
              </a:rPr>
            </a:b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A259C53-E7CB-44D3-8826-32162A9D309C}"/>
              </a:ext>
            </a:extLst>
          </p:cNvPr>
          <p:cNvSpPr txBox="1">
            <a:spLocks/>
          </p:cNvSpPr>
          <p:nvPr/>
        </p:nvSpPr>
        <p:spPr>
          <a:xfrm>
            <a:off x="3394545" y="2117030"/>
            <a:ext cx="5229685" cy="452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PT" sz="1400" dirty="0">
                <a:solidFill>
                  <a:srgbClr val="FFFFFF"/>
                </a:solidFill>
              </a:rPr>
            </a:br>
            <a:r>
              <a:rPr lang="pt-PT" sz="1400" b="1" dirty="0">
                <a:solidFill>
                  <a:srgbClr val="FFFFFF"/>
                </a:solidFill>
              </a:rPr>
              <a:t>Jornadas Computação Científica 2021 </a:t>
            </a:r>
          </a:p>
          <a:p>
            <a:r>
              <a:rPr lang="pt-PT" sz="1400" dirty="0">
                <a:solidFill>
                  <a:srgbClr val="FFFFFF"/>
                </a:solidFill>
              </a:rPr>
              <a:t>Politécnico de Leiria,  21.10.2021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583048B-0A13-4B57-9F86-5110AAD36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54" y="4394621"/>
            <a:ext cx="6392642" cy="54626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11426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/>
              </a:rPr>
              <a:t>Arturo Rodrigues </a:t>
            </a:r>
            <a:r>
              <a:rPr kumimoji="0" lang="en-US" alt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/>
              </a:rPr>
              <a:t>| Regional Sales Manager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/>
              </a:rPr>
              <a:t>|Portugal &amp; Western Spain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solidFill>
                  <a:schemeClr val="bg1"/>
                </a:solidFill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arodrigues@ebsco.com</a:t>
            </a:r>
            <a:r>
              <a:rPr lang="en-US" altLang="en-US" sz="1400" b="1" dirty="0">
                <a:solidFill>
                  <a:schemeClr val="bg1"/>
                </a:solidFill>
                <a:latin typeface="Open Sans"/>
              </a:rPr>
              <a:t> - </a:t>
            </a:r>
            <a:r>
              <a:rPr lang="pt-PT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Tel. Portugal: +351 913 377 142 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9024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C312C5-192F-4E59-903E-881980A382B1}"/>
              </a:ext>
            </a:extLst>
          </p:cNvPr>
          <p:cNvSpPr/>
          <p:nvPr/>
        </p:nvSpPr>
        <p:spPr>
          <a:xfrm>
            <a:off x="496534" y="673729"/>
            <a:ext cx="7613964" cy="191028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/>
              <a:t>Experiência do utilizador</a:t>
            </a:r>
          </a:p>
          <a:p>
            <a:pPr algn="ctr"/>
            <a:r>
              <a:rPr lang="pt-PT" sz="1400" dirty="0"/>
              <a:t>Uma experiência moderna para o suporte à aprendizagem, ensino e investigação</a:t>
            </a:r>
            <a:endParaRPr lang="en-US" sz="1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B01F96-C98A-43E4-AA2E-0811398AF16A}"/>
              </a:ext>
            </a:extLst>
          </p:cNvPr>
          <p:cNvSpPr/>
          <p:nvPr/>
        </p:nvSpPr>
        <p:spPr>
          <a:xfrm>
            <a:off x="496534" y="2778272"/>
            <a:ext cx="7613964" cy="191028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/>
              <a:t>Tecnologia de pesquisa</a:t>
            </a:r>
          </a:p>
          <a:p>
            <a:pPr algn="ctr"/>
            <a:r>
              <a:rPr lang="pt-PT" sz="1400" dirty="0"/>
              <a:t>Pesquisa equitativa, literacia de informação e resultados relevantes para qualquer </a:t>
            </a:r>
            <a:r>
              <a:rPr lang="pt-PT" sz="1400" dirty="0" err="1"/>
              <a:t>query</a:t>
            </a:r>
            <a:endParaRPr lang="en-US" sz="1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8CAB59-AB89-41AB-BBAC-DDCD8E558D76}"/>
              </a:ext>
            </a:extLst>
          </p:cNvPr>
          <p:cNvSpPr/>
          <p:nvPr/>
        </p:nvSpPr>
        <p:spPr>
          <a:xfrm>
            <a:off x="496534" y="4761467"/>
            <a:ext cx="7613964" cy="191028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/>
              <a:t>Conteúdo confiável</a:t>
            </a:r>
          </a:p>
          <a:p>
            <a:pPr algn="ctr"/>
            <a:r>
              <a:rPr lang="pt-PT" sz="1400" dirty="0"/>
              <a:t>Informação verdadeira, confiável e de qualidade</a:t>
            </a:r>
            <a:endParaRPr lang="en-US" sz="1400" dirty="0"/>
          </a:p>
        </p:txBody>
      </p:sp>
      <p:pic>
        <p:nvPicPr>
          <p:cNvPr id="11" name="Graphic 10" descr="Arrow Up with solid fill">
            <a:extLst>
              <a:ext uri="{FF2B5EF4-FFF2-40B4-BE49-F238E27FC236}">
                <a16:creationId xmlns:a16="http://schemas.microsoft.com/office/drawing/2014/main" id="{B14DCF68-67DA-4F8A-ABC0-9040C499C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33720" y="746639"/>
            <a:ext cx="914400" cy="5852195"/>
          </a:xfrm>
          <a:prstGeom prst="rect">
            <a:avLst/>
          </a:prstGeom>
        </p:spPr>
      </p:pic>
      <p:pic>
        <p:nvPicPr>
          <p:cNvPr id="13" name="Picture 12" descr="A person wearing headphones and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A192F209-3036-4C2B-990C-66168AA86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27" y="2584010"/>
            <a:ext cx="3455005" cy="2205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llout: Left-Right Arrow 13">
            <a:extLst>
              <a:ext uri="{FF2B5EF4-FFF2-40B4-BE49-F238E27FC236}">
                <a16:creationId xmlns:a16="http://schemas.microsoft.com/office/drawing/2014/main" id="{741E9F31-58EB-4A30-B3B1-9479B1FFC596}"/>
              </a:ext>
            </a:extLst>
          </p:cNvPr>
          <p:cNvSpPr/>
          <p:nvPr/>
        </p:nvSpPr>
        <p:spPr>
          <a:xfrm>
            <a:off x="8177742" y="673729"/>
            <a:ext cx="501085" cy="5998019"/>
          </a:xfrm>
          <a:prstGeom prst="leftRightArrow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5E414-A6A9-435B-AB4B-5FF6DB7DC91A}"/>
              </a:ext>
            </a:extLst>
          </p:cNvPr>
          <p:cNvSpPr txBox="1"/>
          <p:nvPr/>
        </p:nvSpPr>
        <p:spPr>
          <a:xfrm>
            <a:off x="814911" y="16921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/>
              <a:t>Fundamentos das plataformas da EBSCO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6431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C6828D1-5301-449C-A8C6-AEDA70FDBB5A}"/>
              </a:ext>
            </a:extLst>
          </p:cNvPr>
          <p:cNvSpPr txBox="1">
            <a:spLocks/>
          </p:cNvSpPr>
          <p:nvPr/>
        </p:nvSpPr>
        <p:spPr>
          <a:xfrm>
            <a:off x="2081287" y="3843239"/>
            <a:ext cx="3527283" cy="603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31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For-profit publishers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7074E37-EE19-4D34-9BE1-BEA705DE8F0E}"/>
              </a:ext>
            </a:extLst>
          </p:cNvPr>
          <p:cNvGrpSpPr/>
          <p:nvPr/>
        </p:nvGrpSpPr>
        <p:grpSpPr>
          <a:xfrm>
            <a:off x="1163509" y="3784872"/>
            <a:ext cx="696913" cy="587375"/>
            <a:chOff x="3732213" y="5211763"/>
            <a:chExt cx="696913" cy="587375"/>
          </a:xfrm>
          <a:solidFill>
            <a:srgbClr val="B31782"/>
          </a:solidFill>
        </p:grpSpPr>
        <p:sp>
          <p:nvSpPr>
            <p:cNvPr id="33" name="Freeform 114">
              <a:extLst>
                <a:ext uri="{FF2B5EF4-FFF2-40B4-BE49-F238E27FC236}">
                  <a16:creationId xmlns:a16="http://schemas.microsoft.com/office/drawing/2014/main" id="{1D242FB3-608C-405C-B118-428EE6E72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5313363"/>
              <a:ext cx="696913" cy="485775"/>
            </a:xfrm>
            <a:custGeom>
              <a:avLst/>
              <a:gdLst>
                <a:gd name="T0" fmla="*/ 236 w 253"/>
                <a:gd name="T1" fmla="*/ 176 h 176"/>
                <a:gd name="T2" fmla="*/ 16 w 253"/>
                <a:gd name="T3" fmla="*/ 176 h 176"/>
                <a:gd name="T4" fmla="*/ 0 w 253"/>
                <a:gd name="T5" fmla="*/ 159 h 176"/>
                <a:gd name="T6" fmla="*/ 0 w 253"/>
                <a:gd name="T7" fmla="*/ 16 h 176"/>
                <a:gd name="T8" fmla="*/ 16 w 253"/>
                <a:gd name="T9" fmla="*/ 0 h 176"/>
                <a:gd name="T10" fmla="*/ 27 w 253"/>
                <a:gd name="T11" fmla="*/ 0 h 176"/>
                <a:gd name="T12" fmla="*/ 33 w 253"/>
                <a:gd name="T13" fmla="*/ 5 h 176"/>
                <a:gd name="T14" fmla="*/ 27 w 253"/>
                <a:gd name="T15" fmla="*/ 11 h 176"/>
                <a:gd name="T16" fmla="*/ 16 w 253"/>
                <a:gd name="T17" fmla="*/ 11 h 176"/>
                <a:gd name="T18" fmla="*/ 11 w 253"/>
                <a:gd name="T19" fmla="*/ 16 h 176"/>
                <a:gd name="T20" fmla="*/ 11 w 253"/>
                <a:gd name="T21" fmla="*/ 159 h 176"/>
                <a:gd name="T22" fmla="*/ 16 w 253"/>
                <a:gd name="T23" fmla="*/ 165 h 176"/>
                <a:gd name="T24" fmla="*/ 236 w 253"/>
                <a:gd name="T25" fmla="*/ 165 h 176"/>
                <a:gd name="T26" fmla="*/ 242 w 253"/>
                <a:gd name="T27" fmla="*/ 159 h 176"/>
                <a:gd name="T28" fmla="*/ 242 w 253"/>
                <a:gd name="T29" fmla="*/ 16 h 176"/>
                <a:gd name="T30" fmla="*/ 236 w 253"/>
                <a:gd name="T31" fmla="*/ 11 h 176"/>
                <a:gd name="T32" fmla="*/ 225 w 253"/>
                <a:gd name="T33" fmla="*/ 11 h 176"/>
                <a:gd name="T34" fmla="*/ 220 w 253"/>
                <a:gd name="T35" fmla="*/ 5 h 176"/>
                <a:gd name="T36" fmla="*/ 225 w 253"/>
                <a:gd name="T37" fmla="*/ 0 h 176"/>
                <a:gd name="T38" fmla="*/ 236 w 253"/>
                <a:gd name="T39" fmla="*/ 0 h 176"/>
                <a:gd name="T40" fmla="*/ 253 w 253"/>
                <a:gd name="T41" fmla="*/ 16 h 176"/>
                <a:gd name="T42" fmla="*/ 253 w 253"/>
                <a:gd name="T43" fmla="*/ 159 h 176"/>
                <a:gd name="T44" fmla="*/ 236 w 253"/>
                <a:gd name="T4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3" h="176">
                  <a:moveTo>
                    <a:pt x="236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7" y="176"/>
                    <a:pt x="0" y="168"/>
                    <a:pt x="0" y="15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3" y="2"/>
                    <a:pt x="33" y="5"/>
                  </a:cubicBezTo>
                  <a:cubicBezTo>
                    <a:pt x="33" y="8"/>
                    <a:pt x="30" y="11"/>
                    <a:pt x="2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11"/>
                    <a:pt x="11" y="13"/>
                    <a:pt x="11" y="16"/>
                  </a:cubicBezTo>
                  <a:cubicBezTo>
                    <a:pt x="11" y="159"/>
                    <a:pt x="11" y="159"/>
                    <a:pt x="11" y="159"/>
                  </a:cubicBezTo>
                  <a:cubicBezTo>
                    <a:pt x="11" y="162"/>
                    <a:pt x="13" y="165"/>
                    <a:pt x="16" y="165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9" y="165"/>
                    <a:pt x="242" y="162"/>
                    <a:pt x="242" y="159"/>
                  </a:cubicBezTo>
                  <a:cubicBezTo>
                    <a:pt x="242" y="16"/>
                    <a:pt x="242" y="16"/>
                    <a:pt x="242" y="16"/>
                  </a:cubicBezTo>
                  <a:cubicBezTo>
                    <a:pt x="242" y="13"/>
                    <a:pt x="239" y="11"/>
                    <a:pt x="236" y="11"/>
                  </a:cubicBezTo>
                  <a:cubicBezTo>
                    <a:pt x="225" y="11"/>
                    <a:pt x="225" y="11"/>
                    <a:pt x="225" y="11"/>
                  </a:cubicBezTo>
                  <a:cubicBezTo>
                    <a:pt x="222" y="11"/>
                    <a:pt x="220" y="8"/>
                    <a:pt x="220" y="5"/>
                  </a:cubicBezTo>
                  <a:cubicBezTo>
                    <a:pt x="220" y="2"/>
                    <a:pt x="222" y="0"/>
                    <a:pt x="225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45" y="0"/>
                    <a:pt x="253" y="7"/>
                    <a:pt x="253" y="16"/>
                  </a:cubicBezTo>
                  <a:cubicBezTo>
                    <a:pt x="253" y="159"/>
                    <a:pt x="253" y="159"/>
                    <a:pt x="253" y="159"/>
                  </a:cubicBezTo>
                  <a:cubicBezTo>
                    <a:pt x="253" y="168"/>
                    <a:pt x="245" y="176"/>
                    <a:pt x="236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34" name="Freeform 115">
              <a:extLst>
                <a:ext uri="{FF2B5EF4-FFF2-40B4-BE49-F238E27FC236}">
                  <a16:creationId xmlns:a16="http://schemas.microsoft.com/office/drawing/2014/main" id="{11292370-5FF0-4C42-9C52-33B8D698CF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4125" y="5211763"/>
              <a:ext cx="574675" cy="527050"/>
            </a:xfrm>
            <a:custGeom>
              <a:avLst/>
              <a:gdLst>
                <a:gd name="T0" fmla="*/ 104 w 209"/>
                <a:gd name="T1" fmla="*/ 191 h 191"/>
                <a:gd name="T2" fmla="*/ 102 w 209"/>
                <a:gd name="T3" fmla="*/ 190 h 191"/>
                <a:gd name="T4" fmla="*/ 8 w 209"/>
                <a:gd name="T5" fmla="*/ 190 h 191"/>
                <a:gd name="T6" fmla="*/ 3 w 209"/>
                <a:gd name="T7" fmla="*/ 190 h 191"/>
                <a:gd name="T8" fmla="*/ 0 w 209"/>
                <a:gd name="T9" fmla="*/ 185 h 191"/>
                <a:gd name="T10" fmla="*/ 0 w 209"/>
                <a:gd name="T11" fmla="*/ 20 h 191"/>
                <a:gd name="T12" fmla="*/ 3 w 209"/>
                <a:gd name="T13" fmla="*/ 15 h 191"/>
                <a:gd name="T14" fmla="*/ 104 w 209"/>
                <a:gd name="T15" fmla="*/ 14 h 191"/>
                <a:gd name="T16" fmla="*/ 206 w 209"/>
                <a:gd name="T17" fmla="*/ 15 h 191"/>
                <a:gd name="T18" fmla="*/ 209 w 209"/>
                <a:gd name="T19" fmla="*/ 20 h 191"/>
                <a:gd name="T20" fmla="*/ 209 w 209"/>
                <a:gd name="T21" fmla="*/ 185 h 191"/>
                <a:gd name="T22" fmla="*/ 206 w 209"/>
                <a:gd name="T23" fmla="*/ 190 h 191"/>
                <a:gd name="T24" fmla="*/ 201 w 209"/>
                <a:gd name="T25" fmla="*/ 190 h 191"/>
                <a:gd name="T26" fmla="*/ 107 w 209"/>
                <a:gd name="T27" fmla="*/ 190 h 191"/>
                <a:gd name="T28" fmla="*/ 104 w 209"/>
                <a:gd name="T29" fmla="*/ 191 h 191"/>
                <a:gd name="T30" fmla="*/ 55 w 209"/>
                <a:gd name="T31" fmla="*/ 169 h 191"/>
                <a:gd name="T32" fmla="*/ 104 w 209"/>
                <a:gd name="T33" fmla="*/ 179 h 191"/>
                <a:gd name="T34" fmla="*/ 198 w 209"/>
                <a:gd name="T35" fmla="*/ 177 h 191"/>
                <a:gd name="T36" fmla="*/ 198 w 209"/>
                <a:gd name="T37" fmla="*/ 24 h 191"/>
                <a:gd name="T38" fmla="*/ 107 w 209"/>
                <a:gd name="T39" fmla="*/ 25 h 191"/>
                <a:gd name="T40" fmla="*/ 102 w 209"/>
                <a:gd name="T41" fmla="*/ 25 h 191"/>
                <a:gd name="T42" fmla="*/ 11 w 209"/>
                <a:gd name="T43" fmla="*/ 24 h 191"/>
                <a:gd name="T44" fmla="*/ 11 w 209"/>
                <a:gd name="T45" fmla="*/ 177 h 191"/>
                <a:gd name="T46" fmla="*/ 55 w 209"/>
                <a:gd name="T47" fmla="*/ 16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9" h="191">
                  <a:moveTo>
                    <a:pt x="104" y="191"/>
                  </a:moveTo>
                  <a:cubicBezTo>
                    <a:pt x="103" y="191"/>
                    <a:pt x="103" y="190"/>
                    <a:pt x="102" y="190"/>
                  </a:cubicBezTo>
                  <a:cubicBezTo>
                    <a:pt x="76" y="176"/>
                    <a:pt x="34" y="176"/>
                    <a:pt x="8" y="190"/>
                  </a:cubicBezTo>
                  <a:cubicBezTo>
                    <a:pt x="6" y="191"/>
                    <a:pt x="4" y="191"/>
                    <a:pt x="3" y="190"/>
                  </a:cubicBezTo>
                  <a:cubicBezTo>
                    <a:pt x="1" y="189"/>
                    <a:pt x="0" y="187"/>
                    <a:pt x="0" y="18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8"/>
                    <a:pt x="1" y="16"/>
                    <a:pt x="3" y="15"/>
                  </a:cubicBezTo>
                  <a:cubicBezTo>
                    <a:pt x="31" y="0"/>
                    <a:pt x="75" y="0"/>
                    <a:pt x="104" y="14"/>
                  </a:cubicBezTo>
                  <a:cubicBezTo>
                    <a:pt x="134" y="0"/>
                    <a:pt x="178" y="0"/>
                    <a:pt x="206" y="15"/>
                  </a:cubicBezTo>
                  <a:cubicBezTo>
                    <a:pt x="208" y="16"/>
                    <a:pt x="209" y="18"/>
                    <a:pt x="209" y="20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7"/>
                    <a:pt x="208" y="189"/>
                    <a:pt x="206" y="190"/>
                  </a:cubicBezTo>
                  <a:cubicBezTo>
                    <a:pt x="204" y="191"/>
                    <a:pt x="202" y="191"/>
                    <a:pt x="201" y="190"/>
                  </a:cubicBezTo>
                  <a:cubicBezTo>
                    <a:pt x="175" y="176"/>
                    <a:pt x="133" y="176"/>
                    <a:pt x="107" y="190"/>
                  </a:cubicBezTo>
                  <a:cubicBezTo>
                    <a:pt x="106" y="190"/>
                    <a:pt x="105" y="191"/>
                    <a:pt x="104" y="191"/>
                  </a:cubicBezTo>
                  <a:close/>
                  <a:moveTo>
                    <a:pt x="55" y="169"/>
                  </a:moveTo>
                  <a:cubicBezTo>
                    <a:pt x="72" y="169"/>
                    <a:pt x="90" y="172"/>
                    <a:pt x="104" y="179"/>
                  </a:cubicBezTo>
                  <a:cubicBezTo>
                    <a:pt x="131" y="166"/>
                    <a:pt x="170" y="165"/>
                    <a:pt x="198" y="177"/>
                  </a:cubicBezTo>
                  <a:cubicBezTo>
                    <a:pt x="198" y="24"/>
                    <a:pt x="198" y="24"/>
                    <a:pt x="198" y="24"/>
                  </a:cubicBezTo>
                  <a:cubicBezTo>
                    <a:pt x="172" y="11"/>
                    <a:pt x="132" y="12"/>
                    <a:pt x="107" y="25"/>
                  </a:cubicBezTo>
                  <a:cubicBezTo>
                    <a:pt x="105" y="26"/>
                    <a:pt x="103" y="26"/>
                    <a:pt x="102" y="25"/>
                  </a:cubicBezTo>
                  <a:cubicBezTo>
                    <a:pt x="77" y="12"/>
                    <a:pt x="37" y="11"/>
                    <a:pt x="11" y="24"/>
                  </a:cubicBezTo>
                  <a:cubicBezTo>
                    <a:pt x="11" y="177"/>
                    <a:pt x="11" y="177"/>
                    <a:pt x="11" y="177"/>
                  </a:cubicBezTo>
                  <a:cubicBezTo>
                    <a:pt x="24" y="171"/>
                    <a:pt x="39" y="169"/>
                    <a:pt x="55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35" name="Freeform 116">
              <a:extLst>
                <a:ext uri="{FF2B5EF4-FFF2-40B4-BE49-F238E27FC236}">
                  <a16:creationId xmlns:a16="http://schemas.microsoft.com/office/drawing/2014/main" id="{2E1AE516-8DB3-4193-AB44-B023EF6E5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5588" y="5253038"/>
              <a:ext cx="30163" cy="485775"/>
            </a:xfrm>
            <a:custGeom>
              <a:avLst/>
              <a:gdLst>
                <a:gd name="T0" fmla="*/ 5 w 11"/>
                <a:gd name="T1" fmla="*/ 176 h 176"/>
                <a:gd name="T2" fmla="*/ 0 w 11"/>
                <a:gd name="T3" fmla="*/ 170 h 176"/>
                <a:gd name="T4" fmla="*/ 0 w 11"/>
                <a:gd name="T5" fmla="*/ 5 h 176"/>
                <a:gd name="T6" fmla="*/ 5 w 11"/>
                <a:gd name="T7" fmla="*/ 0 h 176"/>
                <a:gd name="T8" fmla="*/ 11 w 11"/>
                <a:gd name="T9" fmla="*/ 5 h 176"/>
                <a:gd name="T10" fmla="*/ 11 w 11"/>
                <a:gd name="T11" fmla="*/ 170 h 176"/>
                <a:gd name="T12" fmla="*/ 5 w 11"/>
                <a:gd name="T1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76">
                  <a:moveTo>
                    <a:pt x="5" y="176"/>
                  </a:moveTo>
                  <a:cubicBezTo>
                    <a:pt x="2" y="176"/>
                    <a:pt x="0" y="173"/>
                    <a:pt x="0" y="1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ubicBezTo>
                    <a:pt x="11" y="170"/>
                    <a:pt x="11" y="170"/>
                    <a:pt x="11" y="170"/>
                  </a:cubicBezTo>
                  <a:cubicBezTo>
                    <a:pt x="11" y="173"/>
                    <a:pt x="8" y="176"/>
                    <a:pt x="5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36" name="Freeform 117">
              <a:extLst>
                <a:ext uri="{FF2B5EF4-FFF2-40B4-BE49-F238E27FC236}">
                  <a16:creationId xmlns:a16="http://schemas.microsoft.com/office/drawing/2014/main" id="{E79353CC-7AC5-418C-92C5-A817AD672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0" y="5313363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37" name="Freeform 118">
              <a:extLst>
                <a:ext uri="{FF2B5EF4-FFF2-40B4-BE49-F238E27FC236}">
                  <a16:creationId xmlns:a16="http://schemas.microsoft.com/office/drawing/2014/main" id="{8EDFB6D3-0739-416E-A1CA-687D86931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0" y="5405438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38" name="Freeform 119">
              <a:extLst>
                <a:ext uri="{FF2B5EF4-FFF2-40B4-BE49-F238E27FC236}">
                  <a16:creationId xmlns:a16="http://schemas.microsoft.com/office/drawing/2014/main" id="{D115BF7A-B402-4542-BB0B-57B728AEB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0" y="5495925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39" name="Freeform 120">
              <a:extLst>
                <a:ext uri="{FF2B5EF4-FFF2-40B4-BE49-F238E27FC236}">
                  <a16:creationId xmlns:a16="http://schemas.microsoft.com/office/drawing/2014/main" id="{A69DFF65-629B-4024-BDB1-14BF68B5C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0" y="5586413"/>
              <a:ext cx="180975" cy="31750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40" name="Freeform 121">
              <a:extLst>
                <a:ext uri="{FF2B5EF4-FFF2-40B4-BE49-F238E27FC236}">
                  <a16:creationId xmlns:a16="http://schemas.microsoft.com/office/drawing/2014/main" id="{07CBD345-1AC7-4D1F-BB82-89A0352F4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5313363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41" name="Freeform 122">
              <a:extLst>
                <a:ext uri="{FF2B5EF4-FFF2-40B4-BE49-F238E27FC236}">
                  <a16:creationId xmlns:a16="http://schemas.microsoft.com/office/drawing/2014/main" id="{920C2BD3-0926-4711-AE6F-6259C99B5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5405438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42" name="Freeform 123">
              <a:extLst>
                <a:ext uri="{FF2B5EF4-FFF2-40B4-BE49-F238E27FC236}">
                  <a16:creationId xmlns:a16="http://schemas.microsoft.com/office/drawing/2014/main" id="{CFD60608-B3CE-49F7-8CD8-8E49C098F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5495925"/>
              <a:ext cx="180975" cy="30162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43" name="Freeform 124">
              <a:extLst>
                <a:ext uri="{FF2B5EF4-FFF2-40B4-BE49-F238E27FC236}">
                  <a16:creationId xmlns:a16="http://schemas.microsoft.com/office/drawing/2014/main" id="{D6B572C6-1621-4FB9-93BF-0654F5596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5586413"/>
              <a:ext cx="180975" cy="31750"/>
            </a:xfrm>
            <a:custGeom>
              <a:avLst/>
              <a:gdLst>
                <a:gd name="T0" fmla="*/ 60 w 66"/>
                <a:gd name="T1" fmla="*/ 11 h 11"/>
                <a:gd name="T2" fmla="*/ 5 w 66"/>
                <a:gd name="T3" fmla="*/ 11 h 11"/>
                <a:gd name="T4" fmla="*/ 0 w 66"/>
                <a:gd name="T5" fmla="*/ 5 h 11"/>
                <a:gd name="T6" fmla="*/ 5 w 66"/>
                <a:gd name="T7" fmla="*/ 0 h 11"/>
                <a:gd name="T8" fmla="*/ 60 w 66"/>
                <a:gd name="T9" fmla="*/ 0 h 11"/>
                <a:gd name="T10" fmla="*/ 66 w 66"/>
                <a:gd name="T11" fmla="*/ 5 h 11"/>
                <a:gd name="T12" fmla="*/ 60 w 6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6" y="2"/>
                    <a:pt x="66" y="5"/>
                  </a:cubicBezTo>
                  <a:cubicBezTo>
                    <a:pt x="66" y="8"/>
                    <a:pt x="63" y="11"/>
                    <a:pt x="6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444853CA-BCD7-41CD-A5FA-F85573111766}"/>
              </a:ext>
            </a:extLst>
          </p:cNvPr>
          <p:cNvSpPr txBox="1">
            <a:spLocks/>
          </p:cNvSpPr>
          <p:nvPr/>
        </p:nvSpPr>
        <p:spPr>
          <a:xfrm>
            <a:off x="2114626" y="4824886"/>
            <a:ext cx="3180680" cy="669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31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University Presses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5FE41D-E7D6-4F46-90B3-01A29B3EBFB4}"/>
              </a:ext>
            </a:extLst>
          </p:cNvPr>
          <p:cNvGrpSpPr/>
          <p:nvPr/>
        </p:nvGrpSpPr>
        <p:grpSpPr>
          <a:xfrm>
            <a:off x="1196846" y="4780171"/>
            <a:ext cx="730250" cy="672939"/>
            <a:chOff x="7759700" y="5026186"/>
            <a:chExt cx="730250" cy="672939"/>
          </a:xfrm>
          <a:solidFill>
            <a:srgbClr val="B31782"/>
          </a:solidFill>
        </p:grpSpPr>
        <p:sp>
          <p:nvSpPr>
            <p:cNvPr id="67" name="Freeform 328">
              <a:extLst>
                <a:ext uri="{FF2B5EF4-FFF2-40B4-BE49-F238E27FC236}">
                  <a16:creationId xmlns:a16="http://schemas.microsoft.com/office/drawing/2014/main" id="{B4CAB33B-D09A-4AF2-B9DE-9F669DB2A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9700" y="5026186"/>
              <a:ext cx="730250" cy="153987"/>
            </a:xfrm>
            <a:custGeom>
              <a:avLst/>
              <a:gdLst>
                <a:gd name="T0" fmla="*/ 259 w 265"/>
                <a:gd name="T1" fmla="*/ 56 h 56"/>
                <a:gd name="T2" fmla="*/ 6 w 265"/>
                <a:gd name="T3" fmla="*/ 56 h 56"/>
                <a:gd name="T4" fmla="*/ 1 w 265"/>
                <a:gd name="T5" fmla="*/ 51 h 56"/>
                <a:gd name="T6" fmla="*/ 4 w 265"/>
                <a:gd name="T7" fmla="*/ 45 h 56"/>
                <a:gd name="T8" fmla="*/ 131 w 265"/>
                <a:gd name="T9" fmla="*/ 1 h 56"/>
                <a:gd name="T10" fmla="*/ 134 w 265"/>
                <a:gd name="T11" fmla="*/ 1 h 56"/>
                <a:gd name="T12" fmla="*/ 261 w 265"/>
                <a:gd name="T13" fmla="*/ 45 h 56"/>
                <a:gd name="T14" fmla="*/ 264 w 265"/>
                <a:gd name="T15" fmla="*/ 51 h 56"/>
                <a:gd name="T16" fmla="*/ 259 w 265"/>
                <a:gd name="T17" fmla="*/ 56 h 56"/>
                <a:gd name="T18" fmla="*/ 39 w 265"/>
                <a:gd name="T19" fmla="*/ 45 h 56"/>
                <a:gd name="T20" fmla="*/ 227 w 265"/>
                <a:gd name="T21" fmla="*/ 45 h 56"/>
                <a:gd name="T22" fmla="*/ 133 w 265"/>
                <a:gd name="T23" fmla="*/ 12 h 56"/>
                <a:gd name="T24" fmla="*/ 39 w 265"/>
                <a:gd name="T25" fmla="*/ 4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" h="56">
                  <a:moveTo>
                    <a:pt x="259" y="56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3" y="56"/>
                    <a:pt x="1" y="54"/>
                    <a:pt x="1" y="51"/>
                  </a:cubicBezTo>
                  <a:cubicBezTo>
                    <a:pt x="0" y="48"/>
                    <a:pt x="2" y="46"/>
                    <a:pt x="4" y="45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32" y="0"/>
                    <a:pt x="133" y="0"/>
                    <a:pt x="134" y="1"/>
                  </a:cubicBezTo>
                  <a:cubicBezTo>
                    <a:pt x="261" y="45"/>
                    <a:pt x="261" y="45"/>
                    <a:pt x="261" y="45"/>
                  </a:cubicBezTo>
                  <a:cubicBezTo>
                    <a:pt x="263" y="46"/>
                    <a:pt x="265" y="48"/>
                    <a:pt x="264" y="51"/>
                  </a:cubicBezTo>
                  <a:cubicBezTo>
                    <a:pt x="264" y="54"/>
                    <a:pt x="262" y="56"/>
                    <a:pt x="259" y="56"/>
                  </a:cubicBezTo>
                  <a:close/>
                  <a:moveTo>
                    <a:pt x="39" y="45"/>
                  </a:moveTo>
                  <a:cubicBezTo>
                    <a:pt x="227" y="45"/>
                    <a:pt x="227" y="45"/>
                    <a:pt x="227" y="45"/>
                  </a:cubicBezTo>
                  <a:cubicBezTo>
                    <a:pt x="133" y="12"/>
                    <a:pt x="133" y="12"/>
                    <a:pt x="133" y="12"/>
                  </a:cubicBezTo>
                  <a:lnTo>
                    <a:pt x="39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68" name="Freeform 329">
              <a:extLst>
                <a:ext uri="{FF2B5EF4-FFF2-40B4-BE49-F238E27FC236}">
                  <a16:creationId xmlns:a16="http://schemas.microsoft.com/office/drawing/2014/main" id="{D9F4102B-6391-4F62-BB13-0CA4676B94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3038" y="5213350"/>
              <a:ext cx="120650" cy="365125"/>
            </a:xfrm>
            <a:custGeom>
              <a:avLst/>
              <a:gdLst>
                <a:gd name="T0" fmla="*/ 38 w 44"/>
                <a:gd name="T1" fmla="*/ 132 h 132"/>
                <a:gd name="T2" fmla="*/ 5 w 44"/>
                <a:gd name="T3" fmla="*/ 132 h 132"/>
                <a:gd name="T4" fmla="*/ 0 w 44"/>
                <a:gd name="T5" fmla="*/ 126 h 132"/>
                <a:gd name="T6" fmla="*/ 0 w 44"/>
                <a:gd name="T7" fmla="*/ 5 h 132"/>
                <a:gd name="T8" fmla="*/ 5 w 44"/>
                <a:gd name="T9" fmla="*/ 0 h 132"/>
                <a:gd name="T10" fmla="*/ 38 w 44"/>
                <a:gd name="T11" fmla="*/ 0 h 132"/>
                <a:gd name="T12" fmla="*/ 44 w 44"/>
                <a:gd name="T13" fmla="*/ 5 h 132"/>
                <a:gd name="T14" fmla="*/ 44 w 44"/>
                <a:gd name="T15" fmla="*/ 126 h 132"/>
                <a:gd name="T16" fmla="*/ 38 w 44"/>
                <a:gd name="T17" fmla="*/ 132 h 132"/>
                <a:gd name="T18" fmla="*/ 11 w 44"/>
                <a:gd name="T19" fmla="*/ 121 h 132"/>
                <a:gd name="T20" fmla="*/ 33 w 44"/>
                <a:gd name="T21" fmla="*/ 121 h 132"/>
                <a:gd name="T22" fmla="*/ 33 w 44"/>
                <a:gd name="T23" fmla="*/ 11 h 132"/>
                <a:gd name="T24" fmla="*/ 11 w 44"/>
                <a:gd name="T25" fmla="*/ 11 h 132"/>
                <a:gd name="T26" fmla="*/ 11 w 44"/>
                <a:gd name="T27" fmla="*/ 1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132">
                  <a:moveTo>
                    <a:pt x="38" y="132"/>
                  </a:moveTo>
                  <a:cubicBezTo>
                    <a:pt x="5" y="132"/>
                    <a:pt x="5" y="132"/>
                    <a:pt x="5" y="132"/>
                  </a:cubicBezTo>
                  <a:cubicBezTo>
                    <a:pt x="2" y="132"/>
                    <a:pt x="0" y="129"/>
                    <a:pt x="0" y="12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2"/>
                    <a:pt x="44" y="5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29"/>
                    <a:pt x="41" y="132"/>
                    <a:pt x="38" y="132"/>
                  </a:cubicBezTo>
                  <a:close/>
                  <a:moveTo>
                    <a:pt x="11" y="121"/>
                  </a:moveTo>
                  <a:cubicBezTo>
                    <a:pt x="33" y="121"/>
                    <a:pt x="33" y="121"/>
                    <a:pt x="33" y="12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69" name="Freeform 330">
              <a:extLst>
                <a:ext uri="{FF2B5EF4-FFF2-40B4-BE49-F238E27FC236}">
                  <a16:creationId xmlns:a16="http://schemas.microsoft.com/office/drawing/2014/main" id="{E06FB268-A810-41F5-90F3-19990678E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7550" y="5213350"/>
              <a:ext cx="122238" cy="365125"/>
            </a:xfrm>
            <a:custGeom>
              <a:avLst/>
              <a:gdLst>
                <a:gd name="T0" fmla="*/ 38 w 44"/>
                <a:gd name="T1" fmla="*/ 132 h 132"/>
                <a:gd name="T2" fmla="*/ 5 w 44"/>
                <a:gd name="T3" fmla="*/ 132 h 132"/>
                <a:gd name="T4" fmla="*/ 0 w 44"/>
                <a:gd name="T5" fmla="*/ 126 h 132"/>
                <a:gd name="T6" fmla="*/ 0 w 44"/>
                <a:gd name="T7" fmla="*/ 5 h 132"/>
                <a:gd name="T8" fmla="*/ 5 w 44"/>
                <a:gd name="T9" fmla="*/ 0 h 132"/>
                <a:gd name="T10" fmla="*/ 38 w 44"/>
                <a:gd name="T11" fmla="*/ 0 h 132"/>
                <a:gd name="T12" fmla="*/ 44 w 44"/>
                <a:gd name="T13" fmla="*/ 5 h 132"/>
                <a:gd name="T14" fmla="*/ 44 w 44"/>
                <a:gd name="T15" fmla="*/ 126 h 132"/>
                <a:gd name="T16" fmla="*/ 38 w 44"/>
                <a:gd name="T17" fmla="*/ 132 h 132"/>
                <a:gd name="T18" fmla="*/ 11 w 44"/>
                <a:gd name="T19" fmla="*/ 121 h 132"/>
                <a:gd name="T20" fmla="*/ 33 w 44"/>
                <a:gd name="T21" fmla="*/ 121 h 132"/>
                <a:gd name="T22" fmla="*/ 33 w 44"/>
                <a:gd name="T23" fmla="*/ 11 h 132"/>
                <a:gd name="T24" fmla="*/ 11 w 44"/>
                <a:gd name="T25" fmla="*/ 11 h 132"/>
                <a:gd name="T26" fmla="*/ 11 w 44"/>
                <a:gd name="T27" fmla="*/ 1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132">
                  <a:moveTo>
                    <a:pt x="38" y="132"/>
                  </a:moveTo>
                  <a:cubicBezTo>
                    <a:pt x="5" y="132"/>
                    <a:pt x="5" y="132"/>
                    <a:pt x="5" y="132"/>
                  </a:cubicBezTo>
                  <a:cubicBezTo>
                    <a:pt x="2" y="132"/>
                    <a:pt x="0" y="129"/>
                    <a:pt x="0" y="12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2"/>
                    <a:pt x="44" y="5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29"/>
                    <a:pt x="41" y="132"/>
                    <a:pt x="38" y="132"/>
                  </a:cubicBezTo>
                  <a:close/>
                  <a:moveTo>
                    <a:pt x="11" y="121"/>
                  </a:moveTo>
                  <a:cubicBezTo>
                    <a:pt x="33" y="121"/>
                    <a:pt x="33" y="121"/>
                    <a:pt x="33" y="12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70" name="Freeform 331">
              <a:extLst>
                <a:ext uri="{FF2B5EF4-FFF2-40B4-BE49-F238E27FC236}">
                  <a16:creationId xmlns:a16="http://schemas.microsoft.com/office/drawing/2014/main" id="{28DECAC1-BB40-4D40-93F2-8679193AE0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6575" y="5213350"/>
              <a:ext cx="120650" cy="365125"/>
            </a:xfrm>
            <a:custGeom>
              <a:avLst/>
              <a:gdLst>
                <a:gd name="T0" fmla="*/ 38 w 44"/>
                <a:gd name="T1" fmla="*/ 132 h 132"/>
                <a:gd name="T2" fmla="*/ 5 w 44"/>
                <a:gd name="T3" fmla="*/ 132 h 132"/>
                <a:gd name="T4" fmla="*/ 0 w 44"/>
                <a:gd name="T5" fmla="*/ 126 h 132"/>
                <a:gd name="T6" fmla="*/ 0 w 44"/>
                <a:gd name="T7" fmla="*/ 5 h 132"/>
                <a:gd name="T8" fmla="*/ 5 w 44"/>
                <a:gd name="T9" fmla="*/ 0 h 132"/>
                <a:gd name="T10" fmla="*/ 38 w 44"/>
                <a:gd name="T11" fmla="*/ 0 h 132"/>
                <a:gd name="T12" fmla="*/ 44 w 44"/>
                <a:gd name="T13" fmla="*/ 5 h 132"/>
                <a:gd name="T14" fmla="*/ 44 w 44"/>
                <a:gd name="T15" fmla="*/ 126 h 132"/>
                <a:gd name="T16" fmla="*/ 38 w 44"/>
                <a:gd name="T17" fmla="*/ 132 h 132"/>
                <a:gd name="T18" fmla="*/ 11 w 44"/>
                <a:gd name="T19" fmla="*/ 121 h 132"/>
                <a:gd name="T20" fmla="*/ 33 w 44"/>
                <a:gd name="T21" fmla="*/ 121 h 132"/>
                <a:gd name="T22" fmla="*/ 33 w 44"/>
                <a:gd name="T23" fmla="*/ 11 h 132"/>
                <a:gd name="T24" fmla="*/ 11 w 44"/>
                <a:gd name="T25" fmla="*/ 11 h 132"/>
                <a:gd name="T26" fmla="*/ 11 w 44"/>
                <a:gd name="T27" fmla="*/ 1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132">
                  <a:moveTo>
                    <a:pt x="38" y="132"/>
                  </a:moveTo>
                  <a:cubicBezTo>
                    <a:pt x="5" y="132"/>
                    <a:pt x="5" y="132"/>
                    <a:pt x="5" y="132"/>
                  </a:cubicBezTo>
                  <a:cubicBezTo>
                    <a:pt x="2" y="132"/>
                    <a:pt x="0" y="129"/>
                    <a:pt x="0" y="12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2"/>
                    <a:pt x="44" y="5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29"/>
                    <a:pt x="41" y="132"/>
                    <a:pt x="38" y="132"/>
                  </a:cubicBezTo>
                  <a:close/>
                  <a:moveTo>
                    <a:pt x="11" y="121"/>
                  </a:moveTo>
                  <a:cubicBezTo>
                    <a:pt x="33" y="121"/>
                    <a:pt x="33" y="121"/>
                    <a:pt x="33" y="12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71" name="Freeform 332">
              <a:extLst>
                <a:ext uri="{FF2B5EF4-FFF2-40B4-BE49-F238E27FC236}">
                  <a16:creationId xmlns:a16="http://schemas.microsoft.com/office/drawing/2014/main" id="{85F78C62-2C55-414E-AE9F-C551607069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4013" y="5213350"/>
              <a:ext cx="122238" cy="365125"/>
            </a:xfrm>
            <a:custGeom>
              <a:avLst/>
              <a:gdLst>
                <a:gd name="T0" fmla="*/ 38 w 44"/>
                <a:gd name="T1" fmla="*/ 132 h 132"/>
                <a:gd name="T2" fmla="*/ 5 w 44"/>
                <a:gd name="T3" fmla="*/ 132 h 132"/>
                <a:gd name="T4" fmla="*/ 0 w 44"/>
                <a:gd name="T5" fmla="*/ 126 h 132"/>
                <a:gd name="T6" fmla="*/ 0 w 44"/>
                <a:gd name="T7" fmla="*/ 5 h 132"/>
                <a:gd name="T8" fmla="*/ 5 w 44"/>
                <a:gd name="T9" fmla="*/ 0 h 132"/>
                <a:gd name="T10" fmla="*/ 38 w 44"/>
                <a:gd name="T11" fmla="*/ 0 h 132"/>
                <a:gd name="T12" fmla="*/ 44 w 44"/>
                <a:gd name="T13" fmla="*/ 5 h 132"/>
                <a:gd name="T14" fmla="*/ 44 w 44"/>
                <a:gd name="T15" fmla="*/ 126 h 132"/>
                <a:gd name="T16" fmla="*/ 38 w 44"/>
                <a:gd name="T17" fmla="*/ 132 h 132"/>
                <a:gd name="T18" fmla="*/ 11 w 44"/>
                <a:gd name="T19" fmla="*/ 121 h 132"/>
                <a:gd name="T20" fmla="*/ 33 w 44"/>
                <a:gd name="T21" fmla="*/ 121 h 132"/>
                <a:gd name="T22" fmla="*/ 33 w 44"/>
                <a:gd name="T23" fmla="*/ 11 h 132"/>
                <a:gd name="T24" fmla="*/ 11 w 44"/>
                <a:gd name="T25" fmla="*/ 11 h 132"/>
                <a:gd name="T26" fmla="*/ 11 w 44"/>
                <a:gd name="T27" fmla="*/ 1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132">
                  <a:moveTo>
                    <a:pt x="38" y="132"/>
                  </a:moveTo>
                  <a:cubicBezTo>
                    <a:pt x="5" y="132"/>
                    <a:pt x="5" y="132"/>
                    <a:pt x="5" y="132"/>
                  </a:cubicBezTo>
                  <a:cubicBezTo>
                    <a:pt x="2" y="132"/>
                    <a:pt x="0" y="129"/>
                    <a:pt x="0" y="12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0"/>
                    <a:pt x="44" y="2"/>
                    <a:pt x="44" y="5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29"/>
                    <a:pt x="41" y="132"/>
                    <a:pt x="38" y="132"/>
                  </a:cubicBezTo>
                  <a:close/>
                  <a:moveTo>
                    <a:pt x="11" y="121"/>
                  </a:moveTo>
                  <a:cubicBezTo>
                    <a:pt x="33" y="121"/>
                    <a:pt x="33" y="121"/>
                    <a:pt x="33" y="12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72" name="Freeform 333">
              <a:extLst>
                <a:ext uri="{FF2B5EF4-FFF2-40B4-BE49-F238E27FC236}">
                  <a16:creationId xmlns:a16="http://schemas.microsoft.com/office/drawing/2014/main" id="{F06F4C9F-D197-4C97-AB74-230C92660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75" y="5608638"/>
              <a:ext cx="727075" cy="90487"/>
            </a:xfrm>
            <a:custGeom>
              <a:avLst/>
              <a:gdLst>
                <a:gd name="T0" fmla="*/ 258 w 264"/>
                <a:gd name="T1" fmla="*/ 33 h 33"/>
                <a:gd name="T2" fmla="*/ 5 w 264"/>
                <a:gd name="T3" fmla="*/ 33 h 33"/>
                <a:gd name="T4" fmla="*/ 0 w 264"/>
                <a:gd name="T5" fmla="*/ 27 h 33"/>
                <a:gd name="T6" fmla="*/ 0 w 264"/>
                <a:gd name="T7" fmla="*/ 5 h 33"/>
                <a:gd name="T8" fmla="*/ 5 w 264"/>
                <a:gd name="T9" fmla="*/ 0 h 33"/>
                <a:gd name="T10" fmla="*/ 258 w 264"/>
                <a:gd name="T11" fmla="*/ 0 h 33"/>
                <a:gd name="T12" fmla="*/ 264 w 264"/>
                <a:gd name="T13" fmla="*/ 5 h 33"/>
                <a:gd name="T14" fmla="*/ 264 w 264"/>
                <a:gd name="T15" fmla="*/ 27 h 33"/>
                <a:gd name="T16" fmla="*/ 258 w 264"/>
                <a:gd name="T17" fmla="*/ 33 h 33"/>
                <a:gd name="T18" fmla="*/ 11 w 264"/>
                <a:gd name="T19" fmla="*/ 22 h 33"/>
                <a:gd name="T20" fmla="*/ 253 w 264"/>
                <a:gd name="T21" fmla="*/ 22 h 33"/>
                <a:gd name="T22" fmla="*/ 253 w 264"/>
                <a:gd name="T23" fmla="*/ 11 h 33"/>
                <a:gd name="T24" fmla="*/ 11 w 264"/>
                <a:gd name="T25" fmla="*/ 11 h 33"/>
                <a:gd name="T26" fmla="*/ 11 w 264"/>
                <a:gd name="T27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4" h="33">
                  <a:moveTo>
                    <a:pt x="258" y="33"/>
                  </a:moveTo>
                  <a:cubicBezTo>
                    <a:pt x="5" y="33"/>
                    <a:pt x="5" y="33"/>
                    <a:pt x="5" y="33"/>
                  </a:cubicBezTo>
                  <a:cubicBezTo>
                    <a:pt x="2" y="33"/>
                    <a:pt x="0" y="30"/>
                    <a:pt x="0" y="2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1" y="0"/>
                    <a:pt x="264" y="2"/>
                    <a:pt x="264" y="5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64" y="30"/>
                    <a:pt x="261" y="33"/>
                    <a:pt x="258" y="33"/>
                  </a:cubicBezTo>
                  <a:close/>
                  <a:moveTo>
                    <a:pt x="11" y="22"/>
                  </a:moveTo>
                  <a:cubicBezTo>
                    <a:pt x="253" y="22"/>
                    <a:pt x="253" y="22"/>
                    <a:pt x="253" y="22"/>
                  </a:cubicBezTo>
                  <a:cubicBezTo>
                    <a:pt x="253" y="11"/>
                    <a:pt x="253" y="11"/>
                    <a:pt x="253" y="11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1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413BF05-EE89-4AE6-8D47-B137FBF711E0}"/>
              </a:ext>
            </a:extLst>
          </p:cNvPr>
          <p:cNvGrpSpPr/>
          <p:nvPr/>
        </p:nvGrpSpPr>
        <p:grpSpPr>
          <a:xfrm>
            <a:off x="1163509" y="5932891"/>
            <a:ext cx="727076" cy="485775"/>
            <a:chOff x="2400300" y="1243013"/>
            <a:chExt cx="727076" cy="485775"/>
          </a:xfrm>
          <a:solidFill>
            <a:srgbClr val="B31782"/>
          </a:solidFill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53F882B4-A64B-4359-A3D8-DB18BB2BF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0300" y="1243013"/>
              <a:ext cx="727075" cy="303212"/>
            </a:xfrm>
            <a:custGeom>
              <a:avLst/>
              <a:gdLst>
                <a:gd name="T0" fmla="*/ 132 w 264"/>
                <a:gd name="T1" fmla="*/ 110 h 110"/>
                <a:gd name="T2" fmla="*/ 130 w 264"/>
                <a:gd name="T3" fmla="*/ 109 h 110"/>
                <a:gd name="T4" fmla="*/ 3 w 264"/>
                <a:gd name="T5" fmla="*/ 60 h 110"/>
                <a:gd name="T6" fmla="*/ 0 w 264"/>
                <a:gd name="T7" fmla="*/ 55 h 110"/>
                <a:gd name="T8" fmla="*/ 3 w 264"/>
                <a:gd name="T9" fmla="*/ 50 h 110"/>
                <a:gd name="T10" fmla="*/ 130 w 264"/>
                <a:gd name="T11" fmla="*/ 0 h 110"/>
                <a:gd name="T12" fmla="*/ 134 w 264"/>
                <a:gd name="T13" fmla="*/ 0 h 110"/>
                <a:gd name="T14" fmla="*/ 260 w 264"/>
                <a:gd name="T15" fmla="*/ 50 h 110"/>
                <a:gd name="T16" fmla="*/ 264 w 264"/>
                <a:gd name="T17" fmla="*/ 55 h 110"/>
                <a:gd name="T18" fmla="*/ 260 w 264"/>
                <a:gd name="T19" fmla="*/ 60 h 110"/>
                <a:gd name="T20" fmla="*/ 134 w 264"/>
                <a:gd name="T21" fmla="*/ 109 h 110"/>
                <a:gd name="T22" fmla="*/ 132 w 264"/>
                <a:gd name="T23" fmla="*/ 110 h 110"/>
                <a:gd name="T24" fmla="*/ 20 w 264"/>
                <a:gd name="T25" fmla="*/ 55 h 110"/>
                <a:gd name="T26" fmla="*/ 132 w 264"/>
                <a:gd name="T27" fmla="*/ 98 h 110"/>
                <a:gd name="T28" fmla="*/ 243 w 264"/>
                <a:gd name="T29" fmla="*/ 55 h 110"/>
                <a:gd name="T30" fmla="*/ 132 w 264"/>
                <a:gd name="T31" fmla="*/ 11 h 110"/>
                <a:gd name="T32" fmla="*/ 20 w 264"/>
                <a:gd name="T3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110">
                  <a:moveTo>
                    <a:pt x="132" y="110"/>
                  </a:moveTo>
                  <a:cubicBezTo>
                    <a:pt x="131" y="110"/>
                    <a:pt x="130" y="110"/>
                    <a:pt x="130" y="109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1" y="59"/>
                    <a:pt x="0" y="57"/>
                    <a:pt x="0" y="55"/>
                  </a:cubicBezTo>
                  <a:cubicBezTo>
                    <a:pt x="0" y="52"/>
                    <a:pt x="1" y="50"/>
                    <a:pt x="3" y="5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1" y="0"/>
                    <a:pt x="133" y="0"/>
                    <a:pt x="134" y="0"/>
                  </a:cubicBezTo>
                  <a:cubicBezTo>
                    <a:pt x="260" y="50"/>
                    <a:pt x="260" y="50"/>
                    <a:pt x="260" y="50"/>
                  </a:cubicBezTo>
                  <a:cubicBezTo>
                    <a:pt x="262" y="50"/>
                    <a:pt x="264" y="52"/>
                    <a:pt x="264" y="55"/>
                  </a:cubicBezTo>
                  <a:cubicBezTo>
                    <a:pt x="264" y="57"/>
                    <a:pt x="262" y="59"/>
                    <a:pt x="260" y="60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33" y="110"/>
                    <a:pt x="133" y="110"/>
                    <a:pt x="132" y="110"/>
                  </a:cubicBezTo>
                  <a:close/>
                  <a:moveTo>
                    <a:pt x="20" y="55"/>
                  </a:moveTo>
                  <a:cubicBezTo>
                    <a:pt x="132" y="98"/>
                    <a:pt x="132" y="98"/>
                    <a:pt x="132" y="98"/>
                  </a:cubicBezTo>
                  <a:cubicBezTo>
                    <a:pt x="243" y="55"/>
                    <a:pt x="243" y="55"/>
                    <a:pt x="243" y="55"/>
                  </a:cubicBezTo>
                  <a:cubicBezTo>
                    <a:pt x="132" y="11"/>
                    <a:pt x="132" y="11"/>
                    <a:pt x="132" y="11"/>
                  </a:cubicBezTo>
                  <a:lnTo>
                    <a:pt x="2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C1DEA95C-723D-4274-8F93-AE7A0AFEE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788" y="1414463"/>
              <a:ext cx="546100" cy="314325"/>
            </a:xfrm>
            <a:custGeom>
              <a:avLst/>
              <a:gdLst>
                <a:gd name="T0" fmla="*/ 99 w 198"/>
                <a:gd name="T1" fmla="*/ 114 h 114"/>
                <a:gd name="T2" fmla="*/ 2 w 198"/>
                <a:gd name="T3" fmla="*/ 90 h 114"/>
                <a:gd name="T4" fmla="*/ 0 w 198"/>
                <a:gd name="T5" fmla="*/ 86 h 114"/>
                <a:gd name="T6" fmla="*/ 0 w 198"/>
                <a:gd name="T7" fmla="*/ 6 h 114"/>
                <a:gd name="T8" fmla="*/ 5 w 198"/>
                <a:gd name="T9" fmla="*/ 0 h 114"/>
                <a:gd name="T10" fmla="*/ 11 w 198"/>
                <a:gd name="T11" fmla="*/ 6 h 114"/>
                <a:gd name="T12" fmla="*/ 11 w 198"/>
                <a:gd name="T13" fmla="*/ 84 h 114"/>
                <a:gd name="T14" fmla="*/ 187 w 198"/>
                <a:gd name="T15" fmla="*/ 84 h 114"/>
                <a:gd name="T16" fmla="*/ 187 w 198"/>
                <a:gd name="T17" fmla="*/ 6 h 114"/>
                <a:gd name="T18" fmla="*/ 192 w 198"/>
                <a:gd name="T19" fmla="*/ 0 h 114"/>
                <a:gd name="T20" fmla="*/ 198 w 198"/>
                <a:gd name="T21" fmla="*/ 6 h 114"/>
                <a:gd name="T22" fmla="*/ 198 w 198"/>
                <a:gd name="T23" fmla="*/ 86 h 114"/>
                <a:gd name="T24" fmla="*/ 196 w 198"/>
                <a:gd name="T25" fmla="*/ 90 h 114"/>
                <a:gd name="T26" fmla="*/ 99 w 198"/>
                <a:gd name="T2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114">
                  <a:moveTo>
                    <a:pt x="99" y="114"/>
                  </a:moveTo>
                  <a:cubicBezTo>
                    <a:pt x="59" y="114"/>
                    <a:pt x="20" y="106"/>
                    <a:pt x="2" y="90"/>
                  </a:cubicBezTo>
                  <a:cubicBezTo>
                    <a:pt x="1" y="89"/>
                    <a:pt x="0" y="88"/>
                    <a:pt x="0" y="8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6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45" y="109"/>
                    <a:pt x="152" y="109"/>
                    <a:pt x="187" y="84"/>
                  </a:cubicBezTo>
                  <a:cubicBezTo>
                    <a:pt x="187" y="6"/>
                    <a:pt x="187" y="6"/>
                    <a:pt x="187" y="6"/>
                  </a:cubicBezTo>
                  <a:cubicBezTo>
                    <a:pt x="187" y="2"/>
                    <a:pt x="189" y="0"/>
                    <a:pt x="192" y="0"/>
                  </a:cubicBezTo>
                  <a:cubicBezTo>
                    <a:pt x="195" y="0"/>
                    <a:pt x="198" y="2"/>
                    <a:pt x="198" y="6"/>
                  </a:cubicBezTo>
                  <a:cubicBezTo>
                    <a:pt x="198" y="86"/>
                    <a:pt x="198" y="86"/>
                    <a:pt x="198" y="86"/>
                  </a:cubicBezTo>
                  <a:cubicBezTo>
                    <a:pt x="198" y="88"/>
                    <a:pt x="197" y="89"/>
                    <a:pt x="196" y="90"/>
                  </a:cubicBezTo>
                  <a:cubicBezTo>
                    <a:pt x="178" y="106"/>
                    <a:pt x="138" y="114"/>
                    <a:pt x="99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EA89E790-8F11-4350-A120-3053D908F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213" y="1377950"/>
              <a:ext cx="30163" cy="230187"/>
            </a:xfrm>
            <a:custGeom>
              <a:avLst/>
              <a:gdLst>
                <a:gd name="T0" fmla="*/ 5 w 11"/>
                <a:gd name="T1" fmla="*/ 83 h 83"/>
                <a:gd name="T2" fmla="*/ 0 w 11"/>
                <a:gd name="T3" fmla="*/ 77 h 83"/>
                <a:gd name="T4" fmla="*/ 0 w 11"/>
                <a:gd name="T5" fmla="*/ 6 h 83"/>
                <a:gd name="T6" fmla="*/ 5 w 11"/>
                <a:gd name="T7" fmla="*/ 0 h 83"/>
                <a:gd name="T8" fmla="*/ 11 w 11"/>
                <a:gd name="T9" fmla="*/ 6 h 83"/>
                <a:gd name="T10" fmla="*/ 11 w 11"/>
                <a:gd name="T11" fmla="*/ 77 h 83"/>
                <a:gd name="T12" fmla="*/ 5 w 11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3">
                  <a:moveTo>
                    <a:pt x="5" y="83"/>
                  </a:moveTo>
                  <a:cubicBezTo>
                    <a:pt x="2" y="83"/>
                    <a:pt x="0" y="80"/>
                    <a:pt x="0" y="7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" y="0"/>
                    <a:pt x="11" y="3"/>
                    <a:pt x="11" y="6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80"/>
                    <a:pt x="8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A07D37B4-17BA-45C9-9C1F-87E19E495136}"/>
              </a:ext>
            </a:extLst>
          </p:cNvPr>
          <p:cNvSpPr txBox="1">
            <a:spLocks/>
          </p:cNvSpPr>
          <p:nvPr/>
        </p:nvSpPr>
        <p:spPr>
          <a:xfrm>
            <a:off x="2081288" y="5919822"/>
            <a:ext cx="3242450" cy="669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31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Scholarly Societies</a:t>
            </a:r>
          </a:p>
        </p:txBody>
      </p:sp>
      <p:pic>
        <p:nvPicPr>
          <p:cNvPr id="81" name="Graphic 80" descr="No sign with solid fill">
            <a:extLst>
              <a:ext uri="{FF2B5EF4-FFF2-40B4-BE49-F238E27FC236}">
                <a16:creationId xmlns:a16="http://schemas.microsoft.com/office/drawing/2014/main" id="{437D3AAE-5D3F-4B28-A2A9-46613C343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3472" y="5783111"/>
            <a:ext cx="914400" cy="914400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5F3F340A-E2C3-4513-837C-5DA6CACCD3F4}"/>
              </a:ext>
            </a:extLst>
          </p:cNvPr>
          <p:cNvSpPr txBox="1">
            <a:spLocks/>
          </p:cNvSpPr>
          <p:nvPr/>
        </p:nvSpPr>
        <p:spPr>
          <a:xfrm>
            <a:off x="7535074" y="5947048"/>
            <a:ext cx="3527283" cy="669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31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Revistas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31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317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predatórias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317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EFA1724-2FBD-4D84-B978-EC9C0512C435}"/>
              </a:ext>
            </a:extLst>
          </p:cNvPr>
          <p:cNvSpPr txBox="1"/>
          <p:nvPr/>
        </p:nvSpPr>
        <p:spPr>
          <a:xfrm>
            <a:off x="949494" y="1881619"/>
            <a:ext cx="12186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3800" dirty="0">
                <a:solidFill>
                  <a:srgbClr val="00B050"/>
                </a:solidFill>
              </a:rPr>
              <a:t>+</a:t>
            </a:r>
            <a:endParaRPr lang="en-US" sz="13800" dirty="0">
              <a:solidFill>
                <a:srgbClr val="00B05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B98A8DC-49F5-4C9A-BFEA-74020649A93C}"/>
              </a:ext>
            </a:extLst>
          </p:cNvPr>
          <p:cNvSpPr txBox="1"/>
          <p:nvPr/>
        </p:nvSpPr>
        <p:spPr>
          <a:xfrm>
            <a:off x="2114625" y="2746361"/>
            <a:ext cx="260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dirty="0"/>
              <a:t>Texto completo</a:t>
            </a:r>
            <a:endParaRPr lang="en-US" sz="28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D9CACE3-3828-4C2B-9975-2F5E06D7187E}"/>
              </a:ext>
            </a:extLst>
          </p:cNvPr>
          <p:cNvSpPr txBox="1"/>
          <p:nvPr/>
        </p:nvSpPr>
        <p:spPr>
          <a:xfrm>
            <a:off x="6285440" y="1895057"/>
            <a:ext cx="12186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3800" dirty="0">
                <a:solidFill>
                  <a:srgbClr val="00B050"/>
                </a:solidFill>
              </a:rPr>
              <a:t>+</a:t>
            </a:r>
            <a:endParaRPr lang="en-US" sz="13800" dirty="0">
              <a:solidFill>
                <a:srgbClr val="00B05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945338C-E79C-4A67-BC40-B119ED3ABF3D}"/>
              </a:ext>
            </a:extLst>
          </p:cNvPr>
          <p:cNvSpPr txBox="1"/>
          <p:nvPr/>
        </p:nvSpPr>
        <p:spPr>
          <a:xfrm>
            <a:off x="7691572" y="2784209"/>
            <a:ext cx="330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dirty="0"/>
              <a:t>Índices por assunto</a:t>
            </a:r>
            <a:endParaRPr lang="en-US" sz="2800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8218AF4-8675-4505-8997-5CEFF6D9CC87}"/>
              </a:ext>
            </a:extLst>
          </p:cNvPr>
          <p:cNvSpPr txBox="1"/>
          <p:nvPr/>
        </p:nvSpPr>
        <p:spPr>
          <a:xfrm>
            <a:off x="7218342" y="3516189"/>
            <a:ext cx="4634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A precisão é requerido quando os </a:t>
            </a:r>
          </a:p>
          <a:p>
            <a:r>
              <a:rPr lang="pt-PT" dirty="0"/>
              <a:t>utilizadores recuperam milhares ou milhões</a:t>
            </a:r>
          </a:p>
          <a:p>
            <a:r>
              <a:rPr lang="pt-PT" dirty="0"/>
              <a:t>de artigos e livros</a:t>
            </a:r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EC37B08-6354-459F-A4AA-0A752826769A}"/>
              </a:ext>
            </a:extLst>
          </p:cNvPr>
          <p:cNvSpPr txBox="1"/>
          <p:nvPr/>
        </p:nvSpPr>
        <p:spPr>
          <a:xfrm>
            <a:off x="7218342" y="4682873"/>
            <a:ext cx="4724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Para quase a totalidade de diferentes áreas </a:t>
            </a:r>
          </a:p>
          <a:p>
            <a:r>
              <a:rPr lang="pt-PT" dirty="0"/>
              <a:t>de estudo os índices por assunto são um </a:t>
            </a:r>
          </a:p>
          <a:p>
            <a:r>
              <a:rPr lang="pt-PT" dirty="0"/>
              <a:t>suporte para a </a:t>
            </a:r>
            <a:r>
              <a:rPr lang="pt-PT" dirty="0" err="1"/>
              <a:t>precis</a:t>
            </a:r>
            <a:r>
              <a:rPr lang="en-US" dirty="0" err="1"/>
              <a:t>ão</a:t>
            </a:r>
            <a:endParaRPr lang="pt-PT" dirty="0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6241446-C085-420A-8982-DE57284898DA}"/>
              </a:ext>
            </a:extLst>
          </p:cNvPr>
          <p:cNvSpPr/>
          <p:nvPr/>
        </p:nvSpPr>
        <p:spPr>
          <a:xfrm>
            <a:off x="2114625" y="354653"/>
            <a:ext cx="7613964" cy="191028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/>
              <a:t>Conteúdo confiável</a:t>
            </a:r>
          </a:p>
          <a:p>
            <a:pPr algn="ctr"/>
            <a:r>
              <a:rPr lang="pt-PT" sz="1400" dirty="0"/>
              <a:t>Informação verdadeira, confiável e de qualidade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97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3EA1D5F-738A-45B1-9DEE-C8A72184EE3B}"/>
              </a:ext>
            </a:extLst>
          </p:cNvPr>
          <p:cNvSpPr/>
          <p:nvPr/>
        </p:nvSpPr>
        <p:spPr>
          <a:xfrm>
            <a:off x="6688666" y="152621"/>
            <a:ext cx="5409631" cy="13372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/>
              <a:t>Experiência do utilizador</a:t>
            </a:r>
          </a:p>
          <a:p>
            <a:pPr algn="ctr"/>
            <a:r>
              <a:rPr lang="pt-PT" sz="1400" dirty="0"/>
              <a:t>Uma experiência moderna para o suporte à aprendizagem, ensino e investigação</a:t>
            </a:r>
            <a:endParaRPr lang="en-US" sz="1400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228C2E6-D3FB-4CA6-BED9-CE580B5357F9}"/>
              </a:ext>
            </a:extLst>
          </p:cNvPr>
          <p:cNvSpPr/>
          <p:nvPr/>
        </p:nvSpPr>
        <p:spPr>
          <a:xfrm>
            <a:off x="6688666" y="2196490"/>
            <a:ext cx="5409631" cy="13372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dirty="0"/>
              <a:t>Tecnologia de pesquisa</a:t>
            </a:r>
          </a:p>
          <a:p>
            <a:pPr algn="ctr"/>
            <a:r>
              <a:rPr lang="pt-PT" sz="1400" dirty="0"/>
              <a:t>Pesquisa equitativa, literacia de informação e resultados relevantes para qualquer </a:t>
            </a:r>
            <a:r>
              <a:rPr lang="pt-PT" sz="1400" dirty="0" err="1"/>
              <a:t>query</a:t>
            </a:r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ED6E9D-A246-409B-9F38-C46E2A8361B1}"/>
              </a:ext>
            </a:extLst>
          </p:cNvPr>
          <p:cNvSpPr txBox="1"/>
          <p:nvPr/>
        </p:nvSpPr>
        <p:spPr>
          <a:xfrm>
            <a:off x="471353" y="480473"/>
            <a:ext cx="91424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EBSCO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Discovery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 </a:t>
            </a:r>
            <a:r>
              <a:rPr lang="en-US" sz="2400" b="1" dirty="0">
                <a:solidFill>
                  <a:schemeClr val="accent1"/>
                </a:solidFill>
                <a:latin typeface="Calibri" panose="020F0502020204030204"/>
              </a:rPr>
              <a:t>a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lgoritmo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relevância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único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9F7D74-44C4-48CA-B9B2-27DD89174DB7}"/>
              </a:ext>
            </a:extLst>
          </p:cNvPr>
          <p:cNvSpPr txBox="1"/>
          <p:nvPr/>
        </p:nvSpPr>
        <p:spPr>
          <a:xfrm>
            <a:off x="400936" y="1594753"/>
            <a:ext cx="91424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Graph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>
                <a:solidFill>
                  <a:schemeClr val="accent1"/>
                </a:solidFill>
                <a:latin typeface="Calibri" panose="020F0502020204030204"/>
              </a:rPr>
              <a:t>Vocabularios</a:t>
            </a: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Calibri" panose="020F0502020204030204"/>
              </a:rPr>
              <a:t>controlados</a:t>
            </a:r>
            <a:endParaRPr lang="en-US" sz="2400" dirty="0">
              <a:solidFill>
                <a:schemeClr val="accent1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>
                <a:solidFill>
                  <a:schemeClr val="accent1"/>
                </a:solidFill>
                <a:latin typeface="Calibri" panose="020F0502020204030204"/>
              </a:rPr>
              <a:t>Mapeamento</a:t>
            </a: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 de </a:t>
            </a:r>
            <a:r>
              <a:rPr lang="en-US" sz="2400" dirty="0" err="1">
                <a:solidFill>
                  <a:schemeClr val="accent1"/>
                </a:solidFill>
                <a:latin typeface="Calibri" panose="020F0502020204030204"/>
              </a:rPr>
              <a:t>liguagem</a:t>
            </a: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 natural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>
                <a:solidFill>
                  <a:schemeClr val="accent1"/>
                </a:solidFill>
                <a:latin typeface="Calibri" panose="020F0502020204030204"/>
              </a:rPr>
              <a:t>Relações</a:t>
            </a: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Calibri" panose="020F0502020204030204"/>
              </a:rPr>
              <a:t>semánticas</a:t>
            </a:r>
            <a:endParaRPr lang="en-US" sz="2400" dirty="0">
              <a:solidFill>
                <a:schemeClr val="accent1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19F1AA3-3FF2-4EA7-B4AA-B30DA9104138}"/>
              </a:ext>
            </a:extLst>
          </p:cNvPr>
          <p:cNvSpPr txBox="1"/>
          <p:nvPr/>
        </p:nvSpPr>
        <p:spPr>
          <a:xfrm>
            <a:off x="400936" y="3770861"/>
            <a:ext cx="91424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Conceito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Para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forma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gráfica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associando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significado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semántico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à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pesquisa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C5DF200-5F36-4256-BAFA-A006F57034DA}"/>
              </a:ext>
            </a:extLst>
          </p:cNvPr>
          <p:cNvSpPr txBox="1"/>
          <p:nvPr/>
        </p:nvSpPr>
        <p:spPr>
          <a:xfrm>
            <a:off x="400936" y="5128070"/>
            <a:ext cx="25349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1"/>
                </a:solidFill>
                <a:latin typeface="Calibri" panose="020F0502020204030204"/>
              </a:rPr>
              <a:t>Novo Interface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Acessibilidade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Personalização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 descr="Graphical user interface&#10;&#10;Description automatically generated">
            <a:extLst>
              <a:ext uri="{FF2B5EF4-FFF2-40B4-BE49-F238E27FC236}">
                <a16:creationId xmlns:a16="http://schemas.microsoft.com/office/drawing/2014/main" id="{C0A1F862-50D2-47B9-A6E5-B898B319C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649" y="3951390"/>
            <a:ext cx="2840263" cy="1775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" name="Picture 51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F1FEB972-8CC0-4E67-B449-6C996B8A6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537" y="4538961"/>
            <a:ext cx="3262102" cy="2038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phic 2" descr="Add with solid fill">
            <a:extLst>
              <a:ext uri="{FF2B5EF4-FFF2-40B4-BE49-F238E27FC236}">
                <a16:creationId xmlns:a16="http://schemas.microsoft.com/office/drawing/2014/main" id="{466CED79-D586-4731-B1ED-4D86B1EF5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2877" y="1616239"/>
            <a:ext cx="521208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6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A28F-21B3-4B24-9402-B091F378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72B764-2913-4BDF-8E07-8D7CF9899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3" t="11026" r="24466" b="8655"/>
          <a:stretch/>
        </p:blipFill>
        <p:spPr>
          <a:xfrm>
            <a:off x="5405862" y="889722"/>
            <a:ext cx="6019331" cy="4731590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0C0AFE-009E-4DCE-8CCD-72C7A659A5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36"/>
          <a:stretch/>
        </p:blipFill>
        <p:spPr>
          <a:xfrm>
            <a:off x="619850" y="557784"/>
            <a:ext cx="3776890" cy="2211793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9CEC73-3766-4C4E-90EB-0E65E6514C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31" t="20000" r="36805" b="56410"/>
          <a:stretch/>
        </p:blipFill>
        <p:spPr>
          <a:xfrm>
            <a:off x="164715" y="257340"/>
            <a:ext cx="2662428" cy="1617785"/>
          </a:xfrm>
          <a:prstGeom prst="rect">
            <a:avLst/>
          </a:prstGeom>
        </p:spPr>
      </p:pic>
      <p:sp>
        <p:nvSpPr>
          <p:cNvPr id="16" name="Callout: Left-Right Arrow 15">
            <a:extLst>
              <a:ext uri="{FF2B5EF4-FFF2-40B4-BE49-F238E27FC236}">
                <a16:creationId xmlns:a16="http://schemas.microsoft.com/office/drawing/2014/main" id="{13964D9B-54F9-4502-883C-C666D7D0F15F}"/>
              </a:ext>
            </a:extLst>
          </p:cNvPr>
          <p:cNvSpPr/>
          <p:nvPr/>
        </p:nvSpPr>
        <p:spPr>
          <a:xfrm>
            <a:off x="4469143" y="-1623"/>
            <a:ext cx="824459" cy="6857999"/>
          </a:xfrm>
          <a:prstGeom prst="left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77B8CDE9-BED1-4F0C-8D9E-8391C5DAB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47" y="3427376"/>
            <a:ext cx="2725711" cy="1703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00E4F99-9074-496D-8842-93FFA0651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839" y="4653195"/>
            <a:ext cx="2076638" cy="1297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89A05DE6-F6F7-4B4B-8E40-E5E0E698D0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78" t="28346" r="28619" b="30640"/>
          <a:stretch/>
        </p:blipFill>
        <p:spPr>
          <a:xfrm>
            <a:off x="-23085" y="5621312"/>
            <a:ext cx="2034924" cy="119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C58548-527C-40A5-86EB-A77F52882B4A}"/>
              </a:ext>
            </a:extLst>
          </p:cNvPr>
          <p:cNvSpPr txBox="1"/>
          <p:nvPr/>
        </p:nvSpPr>
        <p:spPr>
          <a:xfrm>
            <a:off x="2899546" y="222896"/>
            <a:ext cx="154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EBSCO Mobile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AA972-052E-4CDA-A0E5-251A04D000E6}"/>
              </a:ext>
            </a:extLst>
          </p:cNvPr>
          <p:cNvSpPr txBox="1"/>
          <p:nvPr/>
        </p:nvSpPr>
        <p:spPr>
          <a:xfrm>
            <a:off x="1132310" y="3079586"/>
            <a:ext cx="110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Novo EDS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807CA1-1EF4-42B9-B318-D08C1C22CE5B}"/>
              </a:ext>
            </a:extLst>
          </p:cNvPr>
          <p:cNvSpPr txBox="1"/>
          <p:nvPr/>
        </p:nvSpPr>
        <p:spPr>
          <a:xfrm>
            <a:off x="2142976" y="6044068"/>
            <a:ext cx="2011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Mapa de Conceitos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396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D1436E6-E033-41A4-A7CF-DE775F53A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73" t="11026" r="24466" b="8655"/>
          <a:stretch/>
        </p:blipFill>
        <p:spPr>
          <a:xfrm>
            <a:off x="2143099" y="321733"/>
            <a:ext cx="7905802" cy="6214533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A42E63-ABC8-4193-B75F-7E7A828FFC30}"/>
              </a:ext>
            </a:extLst>
          </p:cNvPr>
          <p:cNvSpPr/>
          <p:nvPr/>
        </p:nvSpPr>
        <p:spPr>
          <a:xfrm>
            <a:off x="1" y="6396334"/>
            <a:ext cx="12192000" cy="4616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DCEDC-354A-41B7-8620-E52279354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0" t="91175" r="75025" b="2778"/>
          <a:stretch/>
        </p:blipFill>
        <p:spPr>
          <a:xfrm>
            <a:off x="11032066" y="6396334"/>
            <a:ext cx="1058334" cy="461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35E517-AFDF-49FA-B180-BE95C982FEC3}"/>
              </a:ext>
            </a:extLst>
          </p:cNvPr>
          <p:cNvSpPr txBox="1"/>
          <p:nvPr/>
        </p:nvSpPr>
        <p:spPr>
          <a:xfrm>
            <a:off x="2781784" y="6509300"/>
            <a:ext cx="7001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chemeClr val="bg1"/>
                </a:solidFill>
              </a:rPr>
              <a:t>Promover o conhecimento e a sociedade com novos conteúdos </a:t>
            </a:r>
            <a:r>
              <a:rPr lang="pt-PT" sz="1200" b="1" dirty="0">
                <a:solidFill>
                  <a:schemeClr val="bg1"/>
                </a:solidFill>
              </a:rPr>
              <a:t>some for some EBSCO 2022 - 2024</a:t>
            </a:r>
            <a:br>
              <a:rPr lang="pt-PT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33256D97-FF35-4DFB-9A7D-E5D21D3D1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2" t="10493" r="56436" b="8373"/>
          <a:stretch/>
        </p:blipFill>
        <p:spPr>
          <a:xfrm>
            <a:off x="374061" y="348700"/>
            <a:ext cx="3480969" cy="55089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B4C1ED-0145-429A-8D4B-C7D61BD7F192}"/>
              </a:ext>
            </a:extLst>
          </p:cNvPr>
          <p:cNvSpPr txBox="1"/>
          <p:nvPr/>
        </p:nvSpPr>
        <p:spPr>
          <a:xfrm>
            <a:off x="3940081" y="348589"/>
            <a:ext cx="3439203" cy="5509200"/>
          </a:xfrm>
          <a:prstGeom prst="rect">
            <a:avLst/>
          </a:prstGeom>
          <a:solidFill>
            <a:srgbClr val="83397E"/>
          </a:solidFill>
        </p:spPr>
        <p:txBody>
          <a:bodyPr wrap="square" rtlCol="0">
            <a:spAutoFit/>
          </a:bodyPr>
          <a:lstStyle/>
          <a:p>
            <a:endParaRPr lang="pt-PT" sz="1400" dirty="0">
              <a:solidFill>
                <a:schemeClr val="bg1"/>
              </a:solidFill>
            </a:endParaRPr>
          </a:p>
          <a:p>
            <a:endParaRPr lang="pt-PT" sz="1400" dirty="0">
              <a:solidFill>
                <a:schemeClr val="bg1"/>
              </a:solidFill>
            </a:endParaRPr>
          </a:p>
          <a:p>
            <a:endParaRPr lang="pt-PT" sz="1400" dirty="0">
              <a:solidFill>
                <a:schemeClr val="bg1"/>
              </a:solidFill>
            </a:endParaRPr>
          </a:p>
          <a:p>
            <a:endParaRPr lang="pt-PT" sz="1400" dirty="0">
              <a:solidFill>
                <a:schemeClr val="bg1"/>
              </a:solidFill>
            </a:endParaRPr>
          </a:p>
          <a:p>
            <a:endParaRPr lang="pt-PT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i="1" dirty="0" err="1">
                <a:solidFill>
                  <a:schemeClr val="bg1"/>
                </a:solidFill>
              </a:rPr>
              <a:t>Academic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Search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Ultimate</a:t>
            </a:r>
            <a:endParaRPr lang="pt-PT" sz="20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0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0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i="1" dirty="0">
                <a:solidFill>
                  <a:schemeClr val="bg1"/>
                </a:solidFill>
              </a:rPr>
              <a:t>Business </a:t>
            </a:r>
            <a:r>
              <a:rPr lang="pt-PT" sz="2000" b="1" i="1" dirty="0" err="1">
                <a:solidFill>
                  <a:schemeClr val="bg1"/>
                </a:solidFill>
              </a:rPr>
              <a:t>Source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Ultimate</a:t>
            </a:r>
            <a:endParaRPr lang="pt-PT" sz="20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0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0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i="1" dirty="0" err="1">
                <a:solidFill>
                  <a:schemeClr val="bg1"/>
                </a:solidFill>
              </a:rPr>
              <a:t>eBooks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Academic</a:t>
            </a:r>
            <a:r>
              <a:rPr lang="pt-PT" sz="2000" b="1" i="1" dirty="0">
                <a:solidFill>
                  <a:schemeClr val="bg1"/>
                </a:solidFill>
              </a:rPr>
              <a:t> </a:t>
            </a:r>
            <a:r>
              <a:rPr lang="pt-PT" sz="2000" b="1" i="1" dirty="0" err="1">
                <a:solidFill>
                  <a:schemeClr val="bg1"/>
                </a:solidFill>
              </a:rPr>
              <a:t>Subscription</a:t>
            </a:r>
            <a:r>
              <a:rPr lang="pt-PT" sz="2000" b="1" i="1" dirty="0">
                <a:solidFill>
                  <a:schemeClr val="bg1"/>
                </a:solidFill>
              </a:rPr>
              <a:t>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0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0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i="1" dirty="0" err="1">
                <a:solidFill>
                  <a:schemeClr val="bg1"/>
                </a:solidFill>
              </a:rPr>
              <a:t>eBooks</a:t>
            </a:r>
            <a:r>
              <a:rPr lang="pt-PT" sz="2000" b="1" i="1" dirty="0">
                <a:solidFill>
                  <a:schemeClr val="bg1"/>
                </a:solidFill>
              </a:rPr>
              <a:t> Business </a:t>
            </a:r>
            <a:r>
              <a:rPr lang="pt-PT" sz="2000" b="1" i="1" dirty="0" err="1">
                <a:solidFill>
                  <a:schemeClr val="bg1"/>
                </a:solidFill>
              </a:rPr>
              <a:t>Subscription</a:t>
            </a:r>
            <a:r>
              <a:rPr lang="pt-PT" sz="2000" b="1" i="1" dirty="0">
                <a:solidFill>
                  <a:schemeClr val="bg1"/>
                </a:solidFill>
              </a:rPr>
              <a:t> Collection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796379-E49C-45DD-90B8-C108CF4FA963}"/>
              </a:ext>
            </a:extLst>
          </p:cNvPr>
          <p:cNvSpPr txBox="1"/>
          <p:nvPr/>
        </p:nvSpPr>
        <p:spPr>
          <a:xfrm>
            <a:off x="7543312" y="433141"/>
            <a:ext cx="46486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Ahead</a:t>
            </a:r>
            <a:r>
              <a:rPr lang="pt-PT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pt-PT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of</a:t>
            </a:r>
            <a:r>
              <a:rPr lang="pt-PT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Print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Maior cobertura global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Novas revistas em </a:t>
            </a:r>
            <a:r>
              <a:rPr lang="pt-PT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texto completo revisadas pelos pares</a:t>
            </a:r>
            <a:endParaRPr lang="pt-PT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   </a:t>
            </a:r>
            <a:r>
              <a:rPr lang="pt-PT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ebooks</a:t>
            </a:r>
            <a:endParaRPr lang="pt-PT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 revistas mais usadas nos </a:t>
            </a:r>
            <a:r>
              <a:rPr lang="pt-PT" sz="28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índices por assunto</a:t>
            </a:r>
            <a:endParaRPr lang="pt-PT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sz="24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Open Access </a:t>
            </a:r>
            <a:r>
              <a:rPr lang="pt-PT" sz="20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de qualidade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t-PT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 top no ranking de </a:t>
            </a:r>
            <a:r>
              <a:rPr lang="pt-PT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fator de impacto </a:t>
            </a:r>
          </a:p>
          <a:p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1.xml><?xml version="1.0" encoding="utf-8"?>
<a:theme xmlns:a="http://schemas.openxmlformats.org/drawingml/2006/main" name="3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BSCO General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3.xml><?xml version="1.0" encoding="utf-8"?>
<a:theme xmlns:a="http://schemas.openxmlformats.org/drawingml/2006/main" name="3_EBSCO eBooks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3E75CF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4.xml><?xml version="1.0" encoding="utf-8"?>
<a:theme xmlns:a="http://schemas.openxmlformats.org/drawingml/2006/main" name="3_EBSCO eBooks - Cover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EBSCO eBooks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3E75CF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6.xml><?xml version="1.0" encoding="utf-8"?>
<a:theme xmlns:a="http://schemas.openxmlformats.org/drawingml/2006/main" name="2_EBSCO eBooks - Cover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9.xml><?xml version="1.0" encoding="utf-8"?>
<a:theme xmlns:a="http://schemas.openxmlformats.org/drawingml/2006/main" name="2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059F7BF8541674888568DA770DF1A56" ma:contentTypeVersion="8" ma:contentTypeDescription="Criar um novo documento." ma:contentTypeScope="" ma:versionID="5c09d336ed5ef02812a40b366fc7791d">
  <xsd:schema xmlns:xsd="http://www.w3.org/2001/XMLSchema" xmlns:xs="http://www.w3.org/2001/XMLSchema" xmlns:p="http://schemas.microsoft.com/office/2006/metadata/properties" xmlns:ns2="e7ae1c5f-7870-4aeb-a2ec-4a595d51e3fe" targetNamespace="http://schemas.microsoft.com/office/2006/metadata/properties" ma:root="true" ma:fieldsID="a9820f351a239f277c3953d3aa32f42d" ns2:_="">
    <xsd:import namespace="e7ae1c5f-7870-4aeb-a2ec-4a595d51e3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ae1c5f-7870-4aeb-a2ec-4a595d51e3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77E80C-3C75-446D-B693-36BBE2F58FAC}"/>
</file>

<file path=customXml/itemProps2.xml><?xml version="1.0" encoding="utf-8"?>
<ds:datastoreItem xmlns:ds="http://schemas.openxmlformats.org/officeDocument/2006/customXml" ds:itemID="{BF03C939-4C55-48B9-9E2F-00183796E5D2}"/>
</file>

<file path=customXml/itemProps3.xml><?xml version="1.0" encoding="utf-8"?>
<ds:datastoreItem xmlns:ds="http://schemas.openxmlformats.org/officeDocument/2006/customXml" ds:itemID="{65372250-CB93-4A9C-9901-6EBFE6BCEB9B}"/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774</Words>
  <Application>Microsoft Office PowerPoint</Application>
  <PresentationFormat>Widescreen</PresentationFormat>
  <Paragraphs>245</Paragraphs>
  <Slides>36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Arial</vt:lpstr>
      <vt:lpstr>Arial Narrow</vt:lpstr>
      <vt:lpstr>Calibri</vt:lpstr>
      <vt:lpstr>Calibri Light</vt:lpstr>
      <vt:lpstr>Noto Sans</vt:lpstr>
      <vt:lpstr>Noto Serif Light</vt:lpstr>
      <vt:lpstr>Open Sans</vt:lpstr>
      <vt:lpstr>Office Theme</vt:lpstr>
      <vt:lpstr>1_EBSCO General - Body</vt:lpstr>
      <vt:lpstr>3_EBSCO eBooks - Body</vt:lpstr>
      <vt:lpstr>3_EBSCO eBooks - Cover</vt:lpstr>
      <vt:lpstr>4_EBSCO eBooks - Body</vt:lpstr>
      <vt:lpstr>2_EBSCO eBooks - Cover</vt:lpstr>
      <vt:lpstr>1_Office Theme</vt:lpstr>
      <vt:lpstr>6_EBSCO General - Body</vt:lpstr>
      <vt:lpstr>2_EBSCO General - Body</vt:lpstr>
      <vt:lpstr>4_EBSCO General - Body</vt:lpstr>
      <vt:lpstr>3_EBSCO General - 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Links de consulta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Arturo Rodrigues</dc:creator>
  <cp:lastModifiedBy>Arturo Rodrigues</cp:lastModifiedBy>
  <cp:revision>2</cp:revision>
  <dcterms:created xsi:type="dcterms:W3CDTF">2021-03-19T09:28:37Z</dcterms:created>
  <dcterms:modified xsi:type="dcterms:W3CDTF">2021-10-20T11:05:06Z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0x010100E059F7BF8541674888568DA770DF1A56</vt:lpwstr>
  </property>
</Properties>
</file>