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4" r:id="rId6"/>
    <p:sldId id="259" r:id="rId7"/>
    <p:sldId id="287" r:id="rId8"/>
    <p:sldId id="270" r:id="rId9"/>
    <p:sldId id="276" r:id="rId10"/>
    <p:sldId id="277" r:id="rId11"/>
    <p:sldId id="278" r:id="rId12"/>
    <p:sldId id="281" r:id="rId13"/>
    <p:sldId id="283" r:id="rId14"/>
    <p:sldId id="284" r:id="rId15"/>
    <p:sldId id="267" r:id="rId16"/>
    <p:sldId id="258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114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pos="2411" userDrawn="1">
          <p15:clr>
            <a:srgbClr val="A4A3A4"/>
          </p15:clr>
        </p15:guide>
        <p15:guide id="5" pos="4112" userDrawn="1">
          <p15:clr>
            <a:srgbClr val="A4A3A4"/>
          </p15:clr>
        </p15:guide>
        <p15:guide id="6" pos="51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4660"/>
  </p:normalViewPr>
  <p:slideViewPr>
    <p:cSldViewPr snapToGrid="0">
      <p:cViewPr varScale="1">
        <p:scale>
          <a:sx n="83" d="100"/>
          <a:sy n="83" d="100"/>
        </p:scale>
        <p:origin x="330" y="54"/>
      </p:cViewPr>
      <p:guideLst>
        <p:guide orient="horz" pos="2024"/>
        <p:guide pos="3114"/>
        <p:guide orient="horz" pos="731"/>
        <p:guide pos="2411"/>
        <p:guide pos="4112"/>
        <p:guide pos="51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AF49C9-922D-69B3-91A4-E80381E22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CAEBF-692F-5F5F-0628-AEC83B5F13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8B666-BD62-48D8-B409-92802FC27BFE}" type="datetimeFigureOut">
              <a:rPr lang="pt-PT" smtClean="0"/>
              <a:t>30/04/2026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6B792-70E0-85FD-E0F6-892F49ACB2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02BF0-5998-641F-E774-108AABFAE8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A41BA-A55E-468A-894E-BC61B4025D2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82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1D762-A561-4F82-A961-35AB7360568B}" type="datetimeFigureOut">
              <a:rPr lang="pt-PT" smtClean="0"/>
              <a:t>30/04/2026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F3F07-A33E-4E30-AC5E-0555B42BED6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417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C23-14B2-2F0B-33BC-5E2FA9F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828" y="1834288"/>
            <a:ext cx="5823858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8AAEE-C8CF-29A8-AD21-48B4313A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828" y="4313963"/>
            <a:ext cx="5823858" cy="101568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163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1B95-C553-7597-056E-87E01620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E3450-4A8B-4AA3-7912-D860069C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30/04/2026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00CDD-6017-BF20-684C-5A6F2957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ABCB6-FE12-A61D-3D70-34592D62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456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1B95-C553-7597-056E-87E01620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E3450-4A8B-4AA3-7912-D860069C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30/04/2026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00CDD-6017-BF20-684C-5A6F2957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ABCB6-FE12-A61D-3D70-34592D62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829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4D3E-FEE0-42F3-5DC9-128EF25A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30/04/2026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2276D-93EC-959E-7A2B-B2F64771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3841D-8F41-1BB5-82EF-057A601D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435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AD53-E932-401E-A122-3D3F4FFA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80C6-D516-B37B-8AAA-E39E733F6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17D14-B321-2399-5274-7A5E071C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A5CF1-905F-7284-6217-88064EDE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30/04/2026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5CB5D-E4F7-49E0-C509-680AF8E6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7EFA7-0A6D-DEEB-3893-0312292D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6406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7A29-9EEA-1316-5D53-55A3A212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395AA-77B7-D7F7-2B74-9F701AD3C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214D1-9416-4017-08B0-9FEBBFBBD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E0D7F-8FAD-8EA8-9DCD-070CCB02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30/04/2026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AD46C-8F31-019D-D20D-CE9F3721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F0E82-C626-E7E8-142F-68F6F377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1169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BD97F5-11E5-F533-F40F-613BED1DC53F}"/>
              </a:ext>
            </a:extLst>
          </p:cNvPr>
          <p:cNvSpPr txBox="1">
            <a:spLocks/>
          </p:cNvSpPr>
          <p:nvPr userDrawn="1"/>
        </p:nvSpPr>
        <p:spPr>
          <a:xfrm>
            <a:off x="968828" y="2324100"/>
            <a:ext cx="8149046" cy="180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200" err="1">
                <a:solidFill>
                  <a:schemeClr val="bg1"/>
                </a:solidFill>
              </a:rPr>
              <a:t>Obrigado</a:t>
            </a:r>
            <a:r>
              <a:rPr lang="en-US" sz="7200">
                <a:solidFill>
                  <a:schemeClr val="bg1"/>
                </a:solidFill>
              </a:rPr>
              <a:t>!</a:t>
            </a:r>
            <a:endParaRPr lang="pt-PT" sz="720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1C2D8A-2A22-09A3-7465-FFC90DEFCDEF}"/>
              </a:ext>
            </a:extLst>
          </p:cNvPr>
          <p:cNvSpPr txBox="1">
            <a:spLocks/>
          </p:cNvSpPr>
          <p:nvPr userDrawn="1"/>
        </p:nvSpPr>
        <p:spPr>
          <a:xfrm>
            <a:off x="3815843" y="4603011"/>
            <a:ext cx="1976609" cy="4173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>
                <a:solidFill>
                  <a:schemeClr val="bg1"/>
                </a:solidFill>
              </a:rPr>
              <a:t>fccn.pt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F68DBD-350F-E02C-0286-94187BCAC75B}"/>
              </a:ext>
            </a:extLst>
          </p:cNvPr>
          <p:cNvCxnSpPr>
            <a:cxnSpLocks/>
          </p:cNvCxnSpPr>
          <p:nvPr userDrawn="1"/>
        </p:nvCxnSpPr>
        <p:spPr>
          <a:xfrm>
            <a:off x="3492795" y="4533900"/>
            <a:ext cx="0" cy="495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9035A2E1-87B3-C3AB-3BD9-6CB89E437846}"/>
              </a:ext>
            </a:extLst>
          </p:cNvPr>
          <p:cNvSpPr txBox="1">
            <a:spLocks/>
          </p:cNvSpPr>
          <p:nvPr userDrawn="1"/>
        </p:nvSpPr>
        <p:spPr>
          <a:xfrm>
            <a:off x="1157960" y="4603011"/>
            <a:ext cx="2157363" cy="4173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>
                <a:solidFill>
                  <a:schemeClr val="bg1"/>
                </a:solidFill>
              </a:rPr>
              <a:t>jornadas.fccn.pt</a:t>
            </a:r>
          </a:p>
        </p:txBody>
      </p:sp>
    </p:spTree>
    <p:extLst>
      <p:ext uri="{BB962C8B-B14F-4D97-AF65-F5344CB8AC3E}">
        <p14:creationId xmlns:p14="http://schemas.microsoft.com/office/powerpoint/2010/main" val="392633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c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BD97F5-11E5-F533-F40F-613BED1DC53F}"/>
              </a:ext>
            </a:extLst>
          </p:cNvPr>
          <p:cNvSpPr txBox="1">
            <a:spLocks/>
          </p:cNvSpPr>
          <p:nvPr userDrawn="1"/>
        </p:nvSpPr>
        <p:spPr>
          <a:xfrm>
            <a:off x="968828" y="2324100"/>
            <a:ext cx="8149046" cy="180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200" err="1">
                <a:solidFill>
                  <a:schemeClr val="tx1"/>
                </a:solidFill>
              </a:rPr>
              <a:t>Obrigado</a:t>
            </a:r>
            <a:r>
              <a:rPr lang="en-US" sz="7200">
                <a:solidFill>
                  <a:schemeClr val="tx1"/>
                </a:solidFill>
              </a:rPr>
              <a:t>!</a:t>
            </a:r>
            <a:endParaRPr lang="pt-PT" sz="720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1C2D8A-2A22-09A3-7465-FFC90DEFCDEF}"/>
              </a:ext>
            </a:extLst>
          </p:cNvPr>
          <p:cNvSpPr txBox="1">
            <a:spLocks/>
          </p:cNvSpPr>
          <p:nvPr userDrawn="1"/>
        </p:nvSpPr>
        <p:spPr>
          <a:xfrm>
            <a:off x="3815843" y="4603011"/>
            <a:ext cx="1976609" cy="4173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>
                <a:solidFill>
                  <a:schemeClr val="tx1"/>
                </a:solidFill>
              </a:rPr>
              <a:t>fccn.pt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F68DBD-350F-E02C-0286-94187BCAC75B}"/>
              </a:ext>
            </a:extLst>
          </p:cNvPr>
          <p:cNvCxnSpPr>
            <a:cxnSpLocks/>
          </p:cNvCxnSpPr>
          <p:nvPr userDrawn="1"/>
        </p:nvCxnSpPr>
        <p:spPr>
          <a:xfrm>
            <a:off x="3492795" y="453390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9035A2E1-87B3-C3AB-3BD9-6CB89E437846}"/>
              </a:ext>
            </a:extLst>
          </p:cNvPr>
          <p:cNvSpPr txBox="1">
            <a:spLocks/>
          </p:cNvSpPr>
          <p:nvPr userDrawn="1"/>
        </p:nvSpPr>
        <p:spPr>
          <a:xfrm>
            <a:off x="1157960" y="4603011"/>
            <a:ext cx="2157363" cy="4173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>
                <a:solidFill>
                  <a:schemeClr val="tx1"/>
                </a:solidFill>
              </a:rPr>
              <a:t>jornadas.fccn.pt</a:t>
            </a:r>
          </a:p>
        </p:txBody>
      </p:sp>
    </p:spTree>
    <p:extLst>
      <p:ext uri="{BB962C8B-B14F-4D97-AF65-F5344CB8AC3E}">
        <p14:creationId xmlns:p14="http://schemas.microsoft.com/office/powerpoint/2010/main" val="3434443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Zapping FCC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C23-14B2-2F0B-33BC-5E2FA9F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3966" y="1619794"/>
            <a:ext cx="5963194" cy="1371600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8AAEE-C8CF-29A8-AD21-48B4313A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3966" y="3089367"/>
            <a:ext cx="5963194" cy="205086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691F23-C6D0-5A2E-5E65-59C0011F2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363" y="1077913"/>
            <a:ext cx="4551362" cy="455295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4919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Zapping Comunida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C23-14B2-2F0B-33BC-5E2FA9F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3966" y="1619794"/>
            <a:ext cx="5963194" cy="1371600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8AAEE-C8CF-29A8-AD21-48B4313A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3966" y="3089367"/>
            <a:ext cx="5963194" cy="205086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691F23-C6D0-5A2E-5E65-59C0011F2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363" y="1077913"/>
            <a:ext cx="4551362" cy="455295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991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C23-14B2-2F0B-33BC-5E2FA9F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828" y="1834288"/>
            <a:ext cx="5823858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8AAEE-C8CF-29A8-AD21-48B4313A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828" y="4313963"/>
            <a:ext cx="5823858" cy="101568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137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C23-14B2-2F0B-33BC-5E2FA9F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828" y="1834288"/>
            <a:ext cx="814904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8AAEE-C8CF-29A8-AD21-48B4313A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828" y="4313963"/>
            <a:ext cx="8149046" cy="101568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925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C23-14B2-2F0B-33BC-5E2FA9F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828" y="1834288"/>
            <a:ext cx="814904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8AAEE-C8CF-29A8-AD21-48B4313A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828" y="4313963"/>
            <a:ext cx="8149046" cy="101568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791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C23-14B2-2F0B-33BC-5E2FA9FE8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828" y="1834288"/>
            <a:ext cx="814904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8AAEE-C8CF-29A8-AD21-48B4313AE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828" y="4313963"/>
            <a:ext cx="8149046" cy="101568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657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25A1-EE27-7D16-8B49-096DC270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D6BDA-7102-2753-293D-39EF2464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E76B-A805-DBFF-1ABB-13419085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30/04/2026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6FA09-759F-01FD-8776-0D532DB5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3DC7E-6D50-88BA-FB8C-CA47954E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646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25A1-EE27-7D16-8B49-096DC270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D6BDA-7102-2753-293D-39EF2464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E76B-A805-DBFF-1ABB-13419085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30/04/2026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6FA09-759F-01FD-8776-0D532DB5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3DC7E-6D50-88BA-FB8C-CA47954E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239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84A7-A426-B333-8E44-0C5D1BF2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FF60-558F-C205-1AE9-FE21D34ED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0549C-3E88-95CE-4AF9-2E6585560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6D5FA-D0A1-C282-01C4-5D7FF4B4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30/04/2026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9B5A2-0CCE-CEB1-34BF-71272CD5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C25AD-F8B6-49D8-EC3B-2047D015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52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BA26-D8F6-8AB5-3888-77873B72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EB07-45CE-BE56-20E4-423EDDDA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46D42-209C-B0A1-A0F0-3195657C5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6A52F-1595-8466-1E5B-CC02EB9A7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503E2-10F2-88BB-8707-9DCACBCE7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D2F6F-921F-317A-D71E-944B83C4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43C-602F-4070-8BF1-886AABBA0888}" type="datetimeFigureOut">
              <a:rPr lang="pt-PT" smtClean="0"/>
              <a:t>30/04/2026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11475-71A1-81E3-7568-9D0D99D0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E64C9-8154-274A-8248-4071CA66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08F8-F583-444E-9EF0-5B6EB084982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47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87042-474B-453C-B368-2B69AE45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365125"/>
            <a:ext cx="94030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8610-14AE-C944-5384-D4C0545F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AA6F-F6A9-2CF1-F50F-5CF44F898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28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3B643C-602F-4070-8BF1-886AABBA0888}" type="datetimeFigureOut">
              <a:rPr lang="pt-PT" smtClean="0"/>
              <a:pPr/>
              <a:t>30/04/2026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C016B-85F0-09E2-CE59-730DD23AC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468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8B589-2449-DEFF-B528-437E423D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68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0A08F8-F583-444E-9EF0-5B6EB084982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9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8" r:id="rId3"/>
    <p:sldLayoutId id="2147483659" r:id="rId4"/>
    <p:sldLayoutId id="2147483664" r:id="rId5"/>
    <p:sldLayoutId id="2147483650" r:id="rId6"/>
    <p:sldLayoutId id="2147483666" r:id="rId7"/>
    <p:sldLayoutId id="2147483652" r:id="rId8"/>
    <p:sldLayoutId id="2147483653" r:id="rId9"/>
    <p:sldLayoutId id="2147483654" r:id="rId10"/>
    <p:sldLayoutId id="2147483665" r:id="rId11"/>
    <p:sldLayoutId id="2147483655" r:id="rId12"/>
    <p:sldLayoutId id="2147483656" r:id="rId13"/>
    <p:sldLayoutId id="2147483657" r:id="rId14"/>
    <p:sldLayoutId id="2147483660" r:id="rId15"/>
    <p:sldLayoutId id="2147483667" r:id="rId16"/>
    <p:sldLayoutId id="2147483661" r:id="rId17"/>
    <p:sldLayoutId id="21474836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nau.edu.pt/pt/noticias/atribuido-primeiro-doi-nau--curso-resultante-projeto-investigaca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fct.pt/atribuido-o-primeiro-digital-object-indentifier-doi-a-curso-online-resultante-de-um-projeto-de-investigaca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1E58-1E39-8C02-10C8-F6771DCF8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828" y="1350237"/>
            <a:ext cx="5823858" cy="2387600"/>
          </a:xfrm>
        </p:spPr>
        <p:txBody>
          <a:bodyPr>
            <a:normAutofit fontScale="90000"/>
          </a:bodyPr>
          <a:lstStyle/>
          <a:p>
            <a:r>
              <a:rPr lang="pt-PT" sz="6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depois do artigo científico?: 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EA90F-D548-F00C-1A21-2B599CF8D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828" y="3737837"/>
            <a:ext cx="5823858" cy="1015683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Atribuição de DOI a cursos online resultantes de projetos de investigação na NAU</a:t>
            </a:r>
          </a:p>
          <a:p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FD8AC-1515-98FA-2A81-D3FDC4CA6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78" y="5125084"/>
            <a:ext cx="3525234" cy="5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1B575-9702-BC99-1740-919431D92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B030DD-763A-FD88-243D-FDCCE22241F9}"/>
              </a:ext>
            </a:extLst>
          </p:cNvPr>
          <p:cNvSpPr/>
          <p:nvPr/>
        </p:nvSpPr>
        <p:spPr>
          <a:xfrm>
            <a:off x="1233604" y="2812026"/>
            <a:ext cx="2197854" cy="1311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C4DE20A-96FB-F92E-FA9E-533ABDE845C2}"/>
              </a:ext>
            </a:extLst>
          </p:cNvPr>
          <p:cNvSpPr txBox="1">
            <a:spLocks/>
          </p:cNvSpPr>
          <p:nvPr/>
        </p:nvSpPr>
        <p:spPr>
          <a:xfrm>
            <a:off x="674698" y="2595547"/>
            <a:ext cx="3315666" cy="119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PT" sz="2800" dirty="0"/>
              <a:t>Serviço inovador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627AA-9872-B92C-059C-9247F605AD80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rcRect l="1041" t="3333" r="1109" b="7039"/>
          <a:stretch>
            <a:fillRect/>
          </a:stretch>
        </p:blipFill>
        <p:spPr>
          <a:xfrm>
            <a:off x="3827463" y="1160463"/>
            <a:ext cx="3600000" cy="93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FD5877-C713-ED3C-879E-757DCE5BF2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69" r="1447" b="10171"/>
          <a:stretch>
            <a:fillRect/>
          </a:stretch>
        </p:blipFill>
        <p:spPr>
          <a:xfrm>
            <a:off x="4943476" y="2176806"/>
            <a:ext cx="3443522" cy="93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16E112-DD05-4961-91EA-F8A0AA8D25BF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l="736" t="8269" r="1468" b="11658"/>
          <a:stretch>
            <a:fillRect/>
          </a:stretch>
        </p:blipFill>
        <p:spPr>
          <a:xfrm>
            <a:off x="6527800" y="3193149"/>
            <a:ext cx="3600000" cy="93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1B377-6B54-48CF-D524-325EA3410B3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rcRect l="803" t="12572" r="644" b="9243"/>
          <a:stretch>
            <a:fillRect/>
          </a:stretch>
        </p:blipFill>
        <p:spPr>
          <a:xfrm>
            <a:off x="8139213" y="4209492"/>
            <a:ext cx="3600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CF1DE-7820-8284-D4FF-9EBC391DF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101657B-1084-FA90-F9F9-6A2EFF37CFFF}"/>
              </a:ext>
            </a:extLst>
          </p:cNvPr>
          <p:cNvSpPr txBox="1">
            <a:spLocks/>
          </p:cNvSpPr>
          <p:nvPr/>
        </p:nvSpPr>
        <p:spPr>
          <a:xfrm>
            <a:off x="778201" y="1077508"/>
            <a:ext cx="9403081" cy="804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400" dirty="0">
                <a:latin typeface="Aptos" panose="020B0004020202020204" pitchFamily="34" charset="0"/>
              </a:rPr>
              <a:t>Atribuição de DOI a MOOC em Portugal: </a:t>
            </a:r>
          </a:p>
          <a:p>
            <a:r>
              <a:rPr lang="pt-PT" sz="2400" dirty="0">
                <a:latin typeface="Aptos" panose="020B0004020202020204" pitchFamily="34" charset="0"/>
              </a:rPr>
              <a:t>Em crescimento!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1C86ED2C-24FE-B627-D5BA-0B1CB9472B33}"/>
              </a:ext>
            </a:extLst>
          </p:cNvPr>
          <p:cNvSpPr/>
          <p:nvPr/>
        </p:nvSpPr>
        <p:spPr>
          <a:xfrm>
            <a:off x="1499190" y="2254103"/>
            <a:ext cx="2232837" cy="2721934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ea typeface="Aptos" panose="020B0004020202020204" pitchFamily="34" charset="0"/>
              </a:rPr>
              <a:t>O serviço destina-se especificamente a </a:t>
            </a:r>
            <a:r>
              <a:rPr lang="pt-PT" b="1" dirty="0">
                <a:ea typeface="Aptos" panose="020B0004020202020204" pitchFamily="34" charset="0"/>
              </a:rPr>
              <a:t>MOOC que resultem diretamente de projetos de investigação</a:t>
            </a:r>
            <a:endParaRPr lang="pt-PT" b="1" dirty="0"/>
          </a:p>
        </p:txBody>
      </p:sp>
      <p:sp>
        <p:nvSpPr>
          <p:cNvPr id="4" name="Flowchart: Off-page Connector 3">
            <a:extLst>
              <a:ext uri="{FF2B5EF4-FFF2-40B4-BE49-F238E27FC236}">
                <a16:creationId xmlns:a16="http://schemas.microsoft.com/office/drawing/2014/main" id="{54EDB525-01E8-E4BF-34E4-59B41691228B}"/>
              </a:ext>
            </a:extLst>
          </p:cNvPr>
          <p:cNvSpPr/>
          <p:nvPr/>
        </p:nvSpPr>
        <p:spPr>
          <a:xfrm>
            <a:off x="4862622" y="2264737"/>
            <a:ext cx="2349796" cy="2551812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latin typeface="Aptos" panose="020B0004020202020204" pitchFamily="34" charset="0"/>
                <a:ea typeface="Aptos" panose="020B0004020202020204" pitchFamily="34" charset="0"/>
              </a:rPr>
              <a:t>A prática de desenvolver MOOC no âmbito de projetos de investigação </a:t>
            </a:r>
            <a:r>
              <a:rPr lang="pt-PT" sz="1600" b="1" dirty="0">
                <a:latin typeface="Aptos" panose="020B0004020202020204" pitchFamily="34" charset="0"/>
                <a:ea typeface="Aptos" panose="020B0004020202020204" pitchFamily="34" charset="0"/>
              </a:rPr>
              <a:t>encontra-se em fase de adoção pela comunidade científica</a:t>
            </a:r>
            <a:endParaRPr lang="pt-PT" sz="1600" b="1" dirty="0">
              <a:latin typeface="Aptos" panose="020B0004020202020204" pitchFamily="34" charset="0"/>
            </a:endParaRP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43FA351D-E857-C33F-8BBD-D4B4A8CA7666}"/>
              </a:ext>
            </a:extLst>
          </p:cNvPr>
          <p:cNvSpPr/>
          <p:nvPr/>
        </p:nvSpPr>
        <p:spPr>
          <a:xfrm>
            <a:off x="8343013" y="2264738"/>
            <a:ext cx="2349796" cy="2551812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ea typeface="Aptos" panose="020B0004020202020204" pitchFamily="34" charset="0"/>
              </a:rPr>
              <a:t>O elevado </a:t>
            </a:r>
            <a:r>
              <a:rPr lang="pt-PT" b="1" dirty="0">
                <a:ea typeface="Aptos" panose="020B0004020202020204" pitchFamily="34" charset="0"/>
              </a:rPr>
              <a:t>investimento de tempo necessário para conceber e desenvolver um MOOC de raiz</a:t>
            </a:r>
            <a:endParaRPr lang="pt-PT" b="1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6E5C9C9-A206-981E-04C2-80A44880898E}"/>
              </a:ext>
            </a:extLst>
          </p:cNvPr>
          <p:cNvSpPr/>
          <p:nvPr/>
        </p:nvSpPr>
        <p:spPr>
          <a:xfrm>
            <a:off x="2195622" y="4603897"/>
            <a:ext cx="839972" cy="74427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(i)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236D3D-B617-E331-34B1-2E3ABAF2F6F0}"/>
              </a:ext>
            </a:extLst>
          </p:cNvPr>
          <p:cNvSpPr/>
          <p:nvPr/>
        </p:nvSpPr>
        <p:spPr>
          <a:xfrm>
            <a:off x="5676014" y="4614528"/>
            <a:ext cx="839972" cy="74427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(</a:t>
            </a:r>
            <a:r>
              <a:rPr lang="pt-PT" b="1" dirty="0" err="1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ii</a:t>
            </a:r>
            <a:r>
              <a:rPr lang="pt-PT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5B0DD92-A5AF-9EBA-FD4C-A3778630C529}"/>
              </a:ext>
            </a:extLst>
          </p:cNvPr>
          <p:cNvSpPr/>
          <p:nvPr/>
        </p:nvSpPr>
        <p:spPr>
          <a:xfrm>
            <a:off x="9099256" y="4603897"/>
            <a:ext cx="839972" cy="74427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(</a:t>
            </a:r>
            <a:r>
              <a:rPr lang="pt-PT" b="1" dirty="0" err="1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iii</a:t>
            </a:r>
            <a:r>
              <a:rPr lang="pt-PT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endParaRPr lang="pt-P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5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0F294-0E02-A4E4-45C7-109945BF4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605A-10C3-2E83-11F8-692E562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934" y="2389457"/>
            <a:ext cx="9403081" cy="1325563"/>
          </a:xfrm>
        </p:spPr>
        <p:txBody>
          <a:bodyPr>
            <a:normAutofit/>
          </a:bodyPr>
          <a:lstStyle/>
          <a:p>
            <a:pPr algn="ctr"/>
            <a:r>
              <a:rPr lang="pt-PT" dirty="0"/>
              <a:t>Dúvidas?</a:t>
            </a:r>
          </a:p>
        </p:txBody>
      </p:sp>
    </p:spTree>
    <p:extLst>
      <p:ext uri="{BB962C8B-B14F-4D97-AF65-F5344CB8AC3E}">
        <p14:creationId xmlns:p14="http://schemas.microsoft.com/office/powerpoint/2010/main" val="319063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2C9DC8-7DD4-7637-CC54-DE385609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84" y="5045524"/>
            <a:ext cx="4256685" cy="619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A0A34-635F-C406-60C8-8E84E6F11181}"/>
              </a:ext>
            </a:extLst>
          </p:cNvPr>
          <p:cNvSpPr txBox="1"/>
          <p:nvPr/>
        </p:nvSpPr>
        <p:spPr>
          <a:xfrm>
            <a:off x="929875" y="2216509"/>
            <a:ext cx="3878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suporte@nau.edu.pt</a:t>
            </a:r>
          </a:p>
        </p:txBody>
      </p:sp>
    </p:spTree>
    <p:extLst>
      <p:ext uri="{BB962C8B-B14F-4D97-AF65-F5344CB8AC3E}">
        <p14:creationId xmlns:p14="http://schemas.microsoft.com/office/powerpoint/2010/main" val="17383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6963D-8452-C75B-38E3-86748439C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A group of people looking at a computer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1C359C5C-DDE6-1D0B-6B06-30CF968A9E16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6" y="2109652"/>
            <a:ext cx="4518000" cy="2368296"/>
          </a:xfrm>
          <a:prstGeom prst="rect">
            <a:avLst/>
          </a:prstGeom>
        </p:spPr>
      </p:pic>
      <p:pic>
        <p:nvPicPr>
          <p:cNvPr id="6" name="Picture 11" descr="A person touching a screen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133FB0F7-2635-1E14-E0E1-A8844474A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10" y="2109652"/>
            <a:ext cx="4516606" cy="2368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298D4F-B487-BBC8-551A-40C91AB775E8}"/>
              </a:ext>
            </a:extLst>
          </p:cNvPr>
          <p:cNvSpPr txBox="1"/>
          <p:nvPr/>
        </p:nvSpPr>
        <p:spPr>
          <a:xfrm>
            <a:off x="936897" y="1186543"/>
            <a:ext cx="260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33985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271517-656E-E5E1-CA3A-77475FC29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455" y="1341975"/>
            <a:ext cx="6686614" cy="89254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PT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O que é o DOI</a:t>
            </a:r>
            <a:r>
              <a:rPr kumimoji="0" lang="pt-PT" sz="3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?</a:t>
            </a:r>
            <a:endParaRPr lang="pt-PT" sz="3100" dirty="0"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C9127B-0D74-339E-560F-CDF47208F6F7}"/>
              </a:ext>
            </a:extLst>
          </p:cNvPr>
          <p:cNvSpPr/>
          <p:nvPr/>
        </p:nvSpPr>
        <p:spPr>
          <a:xfrm>
            <a:off x="2753578" y="2548860"/>
            <a:ext cx="4942367" cy="176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prstClr val="black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Digital </a:t>
            </a:r>
            <a:r>
              <a:rPr lang="pt-PT" sz="2400" b="1" dirty="0" err="1">
                <a:solidFill>
                  <a:prstClr val="black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Object</a:t>
            </a:r>
            <a:r>
              <a:rPr lang="pt-PT" sz="2400" b="1" dirty="0">
                <a:solidFill>
                  <a:prstClr val="black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Identifier</a:t>
            </a:r>
            <a:endParaRPr lang="pt-PT" sz="2400" b="1" dirty="0">
              <a:solidFill>
                <a:prstClr val="black"/>
              </a:solidFill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t-PT" sz="2000" dirty="0">
                <a:solidFill>
                  <a:srgbClr val="292A2E"/>
                </a:solidFill>
                <a:latin typeface="Atlassian Sans"/>
              </a:rPr>
              <a:t>E</a:t>
            </a:r>
            <a:r>
              <a:rPr lang="pt-PT" sz="2000" b="0" i="0" dirty="0">
                <a:solidFill>
                  <a:srgbClr val="292A2E"/>
                </a:solidFill>
                <a:effectLst/>
                <a:latin typeface="Atlassian Sans"/>
              </a:rPr>
              <a:t>ndereço web permanente (URL)</a:t>
            </a:r>
          </a:p>
          <a:p>
            <a:pPr algn="ctr"/>
            <a:endParaRPr lang="pt-PT" sz="1400" b="1" i="1" dirty="0">
              <a:solidFill>
                <a:prstClr val="black"/>
              </a:solidFill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t-PT" sz="2400" dirty="0">
                <a:solidFill>
                  <a:prstClr val="black"/>
                </a:solidFill>
                <a:latin typeface="Aptos" panose="020B0004020202020204" pitchFamily="34" charset="0"/>
                <a:cs typeface="Arial"/>
              </a:rPr>
              <a:t>Permite identificar e aceder a objetos digitais </a:t>
            </a:r>
            <a:endParaRPr lang="pt-PT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9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7A4E7-CA7C-9AB1-54AB-867FB273C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5527E9-02BF-E40F-A22D-18409EA2380F}"/>
              </a:ext>
            </a:extLst>
          </p:cNvPr>
          <p:cNvSpPr txBox="1"/>
          <p:nvPr/>
        </p:nvSpPr>
        <p:spPr>
          <a:xfrm>
            <a:off x="3879593" y="531033"/>
            <a:ext cx="443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prstClr val="black"/>
                </a:solidFill>
                <a:latin typeface="Aptos" panose="020B0004020202020204" pitchFamily="34" charset="0"/>
                <a:cs typeface="Arial"/>
              </a:rPr>
              <a:t>Quais as vantagens?</a:t>
            </a:r>
            <a:endParaRPr lang="pt-PT" sz="2800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1D599-B2A1-9F37-BEDB-5CD3E27B081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17" y="1172287"/>
            <a:ext cx="8388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0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C6004-99ED-C105-5499-6B06EC865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EC57B-AE55-9CAE-0FD4-51C0B4BF3A1D}"/>
              </a:ext>
            </a:extLst>
          </p:cNvPr>
          <p:cNvSpPr/>
          <p:nvPr/>
        </p:nvSpPr>
        <p:spPr>
          <a:xfrm>
            <a:off x="8853558" y="3087541"/>
            <a:ext cx="3024000" cy="1227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sz="2000" b="1" dirty="0">
                <a:solidFill>
                  <a:schemeClr val="tx1"/>
                </a:solidFill>
              </a:rPr>
              <a:t>NAU</a:t>
            </a:r>
          </a:p>
          <a:p>
            <a:pPr lvl="0" algn="ctr">
              <a:defRPr/>
            </a:pPr>
            <a:r>
              <a:rPr lang="pt-PT" sz="2000" dirty="0">
                <a:solidFill>
                  <a:schemeClr val="tx1"/>
                </a:solidFill>
              </a:rPr>
              <a:t>Integração do DOI na página persistente do curso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70A37A-BC37-B803-C333-332F17696B62}"/>
              </a:ext>
            </a:extLst>
          </p:cNvPr>
          <p:cNvSpPr/>
          <p:nvPr/>
        </p:nvSpPr>
        <p:spPr>
          <a:xfrm>
            <a:off x="4894369" y="3087540"/>
            <a:ext cx="3024000" cy="18845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Datacite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lvl="0" algn="ctr">
              <a:defRPr/>
            </a:pPr>
            <a:r>
              <a:rPr lang="pt-PT" sz="2000" dirty="0">
                <a:solidFill>
                  <a:schemeClr val="tx1"/>
                </a:solidFill>
              </a:rPr>
              <a:t>Plataforma de registo DOI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05AA81-2BB9-5BDC-49C0-36E61485510B}"/>
              </a:ext>
            </a:extLst>
          </p:cNvPr>
          <p:cNvSpPr/>
          <p:nvPr/>
        </p:nvSpPr>
        <p:spPr>
          <a:xfrm>
            <a:off x="948133" y="3087541"/>
            <a:ext cx="3024000" cy="24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800"/>
              </a:spcAft>
              <a:buNone/>
            </a:pPr>
            <a:r>
              <a:rPr lang="pt-PT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Outros projetos </a:t>
            </a:r>
            <a:endParaRPr lang="pt-PT" b="1" kern="1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pt-PT" b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pt-PT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esumo da investigação </a:t>
            </a:r>
          </a:p>
          <a:p>
            <a:pPr marL="285750" indent="-285750">
              <a:lnSpc>
                <a:spcPts val="18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PT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t-PT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utores</a:t>
            </a:r>
          </a:p>
          <a:p>
            <a:pPr marL="285750" indent="-285750">
              <a:lnSpc>
                <a:spcPts val="18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PT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pt-PT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bjetivo de investigação</a:t>
            </a:r>
          </a:p>
          <a:p>
            <a:pPr marL="285750" indent="-285750">
              <a:lnSpc>
                <a:spcPts val="18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PT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Metodologia</a:t>
            </a:r>
          </a:p>
          <a:p>
            <a:pPr marL="285750" indent="-285750">
              <a:lnSpc>
                <a:spcPts val="18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PT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Resultados</a:t>
            </a:r>
          </a:p>
          <a:p>
            <a:pPr marL="285750" indent="-285750">
              <a:lnSpc>
                <a:spcPts val="18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PT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pt-PT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dentificação do projeto de financiamento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72AAD84-33ED-006E-03CB-C3335C474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7125" y="400559"/>
            <a:ext cx="3916109" cy="495887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PT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Processo de atribuição</a:t>
            </a:r>
            <a:endParaRPr lang="pt-PT" sz="3100" dirty="0">
              <a:latin typeface="Aptos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44B99D-BA2F-D3F6-59C0-43C456C5D25C}"/>
              </a:ext>
            </a:extLst>
          </p:cNvPr>
          <p:cNvSpPr/>
          <p:nvPr/>
        </p:nvSpPr>
        <p:spPr>
          <a:xfrm>
            <a:off x="932422" y="1307614"/>
            <a:ext cx="3060000" cy="16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Submissão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de proposta</a:t>
            </a:r>
          </a:p>
          <a:p>
            <a:pPr lvl="0" algn="ctr">
              <a:defRPr/>
            </a:pPr>
            <a:r>
              <a:rPr lang="pt-PT" sz="2000" dirty="0">
                <a:solidFill>
                  <a:schemeClr val="tx1"/>
                </a:solidFill>
              </a:rPr>
              <a:t>Formulário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3141C-70EE-DDEC-8E41-B7F36BB46EB3}"/>
              </a:ext>
            </a:extLst>
          </p:cNvPr>
          <p:cNvSpPr/>
          <p:nvPr/>
        </p:nvSpPr>
        <p:spPr>
          <a:xfrm>
            <a:off x="4893035" y="1307614"/>
            <a:ext cx="3024000" cy="16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pt-PT" b="1" dirty="0">
                <a:solidFill>
                  <a:schemeClr val="tx1"/>
                </a:solidFill>
              </a:rPr>
              <a:t>Identificação de: 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pt-PT" dirty="0">
                <a:solidFill>
                  <a:schemeClr val="tx1"/>
                </a:solidFill>
              </a:rPr>
              <a:t>Entidade financiadora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pt-PT" dirty="0">
                <a:solidFill>
                  <a:schemeClr val="tx1"/>
                </a:solidFill>
              </a:rPr>
              <a:t>Projeto de financiamento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pt-PT" dirty="0">
                <a:solidFill>
                  <a:schemeClr val="tx1"/>
                </a:solidFill>
              </a:rPr>
              <a:t>DOI relativo ao financiamento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85521F-7F5C-D58F-D73F-BA9E981F3F0D}"/>
              </a:ext>
            </a:extLst>
          </p:cNvPr>
          <p:cNvSpPr/>
          <p:nvPr/>
        </p:nvSpPr>
        <p:spPr>
          <a:xfrm>
            <a:off x="8853647" y="1307614"/>
            <a:ext cx="3024000" cy="16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PT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PT" sz="2000" b="1" dirty="0">
                <a:solidFill>
                  <a:schemeClr val="tx1"/>
                </a:solidFill>
              </a:rPr>
              <a:t>Portal </a:t>
            </a:r>
            <a:r>
              <a:rPr lang="pt-PT" sz="2000" b="1" dirty="0" err="1">
                <a:solidFill>
                  <a:schemeClr val="tx1"/>
                </a:solidFill>
              </a:rPr>
              <a:t>SciPROJ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pt-PT" sz="2000" dirty="0">
                <a:solidFill>
                  <a:schemeClr val="tx1"/>
                </a:solidFill>
              </a:rPr>
              <a:t>Projeto FCT ou Horizonte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DAABD0B1-CAA4-6800-A4D0-D8627AC68A3B}"/>
              </a:ext>
            </a:extLst>
          </p:cNvPr>
          <p:cNvSpPr/>
          <p:nvPr/>
        </p:nvSpPr>
        <p:spPr>
          <a:xfrm>
            <a:off x="4244304" y="1669564"/>
            <a:ext cx="297711" cy="29771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4EA7FB33-E267-3835-FB14-76B976C454B2}"/>
              </a:ext>
            </a:extLst>
          </p:cNvPr>
          <p:cNvSpPr/>
          <p:nvPr/>
        </p:nvSpPr>
        <p:spPr>
          <a:xfrm>
            <a:off x="8216138" y="1669564"/>
            <a:ext cx="297711" cy="29771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E1493E96-853D-A285-B46E-E55C97B61E9A}"/>
              </a:ext>
            </a:extLst>
          </p:cNvPr>
          <p:cNvSpPr/>
          <p:nvPr/>
        </p:nvSpPr>
        <p:spPr>
          <a:xfrm>
            <a:off x="4244303" y="3280144"/>
            <a:ext cx="297711" cy="29771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9A636B61-F1E8-01D1-A79F-E25CDB5678CB}"/>
              </a:ext>
            </a:extLst>
          </p:cNvPr>
          <p:cNvSpPr/>
          <p:nvPr/>
        </p:nvSpPr>
        <p:spPr>
          <a:xfrm>
            <a:off x="8216137" y="3280144"/>
            <a:ext cx="297711" cy="29771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B1C68-B6BF-D676-563B-023D54564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9EA6DE-4D62-1B2C-CCC8-B67EECF3E420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 b="1118"/>
          <a:stretch>
            <a:fillRect/>
          </a:stretch>
        </p:blipFill>
        <p:spPr>
          <a:xfrm>
            <a:off x="708454" y="1174751"/>
            <a:ext cx="6120000" cy="4680000"/>
          </a:xfrm>
          <a:prstGeom prst="rect">
            <a:avLst/>
          </a:prstGeom>
          <a:solidFill>
            <a:schemeClr val="accent3"/>
          </a:solidFill>
          <a:ln>
            <a:solidFill>
              <a:srgbClr val="4064E8"/>
            </a:solidFill>
          </a:ln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9D152312-F88E-BD17-094A-D5287CA20757}"/>
              </a:ext>
            </a:extLst>
          </p:cNvPr>
          <p:cNvSpPr txBox="1">
            <a:spLocks/>
          </p:cNvSpPr>
          <p:nvPr/>
        </p:nvSpPr>
        <p:spPr>
          <a:xfrm>
            <a:off x="3256313" y="457198"/>
            <a:ext cx="5960424" cy="46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800" dirty="0"/>
              <a:t>Plataforma NAU - cursos com DOI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4A5CA0-9CB2-6919-A609-3ABF8DFA14CF}"/>
              </a:ext>
            </a:extLst>
          </p:cNvPr>
          <p:cNvSpPr/>
          <p:nvPr/>
        </p:nvSpPr>
        <p:spPr>
          <a:xfrm>
            <a:off x="7175096" y="1706190"/>
            <a:ext cx="3125974" cy="542260"/>
          </a:xfrm>
          <a:prstGeom prst="rect">
            <a:avLst/>
          </a:prstGeom>
          <a:solidFill>
            <a:srgbClr val="4064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bg1"/>
                </a:solidFill>
              </a:rPr>
              <a:t>Inscrições: 2403 inscritos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C22055-B324-4427-FC34-3D30D98B6810}"/>
              </a:ext>
            </a:extLst>
          </p:cNvPr>
          <p:cNvSpPr/>
          <p:nvPr/>
        </p:nvSpPr>
        <p:spPr>
          <a:xfrm>
            <a:off x="7478083" y="2674442"/>
            <a:ext cx="252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Taxa de conclusão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8E750-A872-66E1-ED7E-8C6E47477F04}"/>
              </a:ext>
            </a:extLst>
          </p:cNvPr>
          <p:cNvSpPr txBox="1"/>
          <p:nvPr/>
        </p:nvSpPr>
        <p:spPr>
          <a:xfrm>
            <a:off x="625641" y="5846488"/>
            <a:ext cx="162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Dados a 23 abril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4E50B-FDE3-A6A9-4AEE-5521C49D4FD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78083" y="3229072"/>
            <a:ext cx="252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0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ED7A2-BF3B-E82F-88C1-B7C6B021F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712C2F7-BB3A-A207-211B-CAABD22B72C3}"/>
              </a:ext>
            </a:extLst>
          </p:cNvPr>
          <p:cNvSpPr txBox="1">
            <a:spLocks/>
          </p:cNvSpPr>
          <p:nvPr/>
        </p:nvSpPr>
        <p:spPr>
          <a:xfrm>
            <a:off x="3256313" y="457198"/>
            <a:ext cx="5960424" cy="46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800" dirty="0"/>
              <a:t>Plataforma NAU - cursos com DOI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A3E367-F7D6-47F9-BEA8-FB79C88FB145}"/>
              </a:ext>
            </a:extLst>
          </p:cNvPr>
          <p:cNvSpPr txBox="1"/>
          <p:nvPr/>
        </p:nvSpPr>
        <p:spPr>
          <a:xfrm>
            <a:off x="625641" y="5846488"/>
            <a:ext cx="162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Dados a 23 abril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5A8BB-2641-C56C-EDAE-937C189CD0C0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 b="1"/>
          <a:stretch>
            <a:fillRect/>
          </a:stretch>
        </p:blipFill>
        <p:spPr>
          <a:xfrm>
            <a:off x="701291" y="1174284"/>
            <a:ext cx="6120000" cy="4680000"/>
          </a:xfrm>
          <a:prstGeom prst="rect">
            <a:avLst/>
          </a:prstGeom>
          <a:ln>
            <a:solidFill>
              <a:srgbClr val="4064E8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B22E05-3AB8-326A-9497-CB05693F8AE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53" y="3227772"/>
            <a:ext cx="2520000" cy="126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EBECBF-C798-35F5-025C-2DA08A39E3D0}"/>
              </a:ext>
            </a:extLst>
          </p:cNvPr>
          <p:cNvSpPr/>
          <p:nvPr/>
        </p:nvSpPr>
        <p:spPr>
          <a:xfrm>
            <a:off x="7175096" y="1706190"/>
            <a:ext cx="3125974" cy="542260"/>
          </a:xfrm>
          <a:prstGeom prst="rect">
            <a:avLst/>
          </a:prstGeom>
          <a:solidFill>
            <a:srgbClr val="4064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bg1"/>
                </a:solidFill>
              </a:rPr>
              <a:t>Inscrições: 1118 inscritos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21504-27EF-4066-F5DE-B46115FC5F11}"/>
              </a:ext>
            </a:extLst>
          </p:cNvPr>
          <p:cNvSpPr/>
          <p:nvPr/>
        </p:nvSpPr>
        <p:spPr>
          <a:xfrm>
            <a:off x="7478083" y="2674442"/>
            <a:ext cx="252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Taxa de conclusão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8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9F00C-8ED5-7957-6707-6D3780AD2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7BABEBE-5030-446D-D7D0-257DC96B5034}"/>
              </a:ext>
            </a:extLst>
          </p:cNvPr>
          <p:cNvSpPr txBox="1">
            <a:spLocks/>
          </p:cNvSpPr>
          <p:nvPr/>
        </p:nvSpPr>
        <p:spPr>
          <a:xfrm>
            <a:off x="3256313" y="457198"/>
            <a:ext cx="5960424" cy="46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800" dirty="0"/>
              <a:t>Plataforma NAU - cursos com DOI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F7E7D0-E80F-9FB5-CAFC-84C562E00DC8}"/>
              </a:ext>
            </a:extLst>
          </p:cNvPr>
          <p:cNvSpPr/>
          <p:nvPr/>
        </p:nvSpPr>
        <p:spPr>
          <a:xfrm>
            <a:off x="7165471" y="1706190"/>
            <a:ext cx="3125975" cy="542260"/>
          </a:xfrm>
          <a:prstGeom prst="rect">
            <a:avLst/>
          </a:prstGeom>
          <a:solidFill>
            <a:srgbClr val="4064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bg1"/>
                </a:solidFill>
              </a:rPr>
              <a:t>Inscrições:   893 inscritos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E89365-A796-0E46-BF3A-4430B9099BCB}"/>
              </a:ext>
            </a:extLst>
          </p:cNvPr>
          <p:cNvSpPr txBox="1"/>
          <p:nvPr/>
        </p:nvSpPr>
        <p:spPr>
          <a:xfrm>
            <a:off x="625641" y="5846488"/>
            <a:ext cx="162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Dados a 23 abril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5571A-A7FB-FAF1-6F87-DC3C66021EF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604" b="4021"/>
          <a:stretch>
            <a:fillRect/>
          </a:stretch>
        </p:blipFill>
        <p:spPr>
          <a:xfrm>
            <a:off x="701675" y="1173163"/>
            <a:ext cx="6120000" cy="4680000"/>
          </a:xfrm>
          <a:prstGeom prst="rect">
            <a:avLst/>
          </a:prstGeom>
          <a:ln>
            <a:solidFill>
              <a:srgbClr val="4064E8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AC71B-D905-106D-64BB-D428C38F850C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89278" y="3227772"/>
            <a:ext cx="2520000" cy="126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00BFE2-4D55-E8A2-E1C9-C7D85578A9BD}"/>
              </a:ext>
            </a:extLst>
          </p:cNvPr>
          <p:cNvSpPr/>
          <p:nvPr/>
        </p:nvSpPr>
        <p:spPr>
          <a:xfrm>
            <a:off x="7478083" y="2674442"/>
            <a:ext cx="252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Taxa de conclusão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5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1403-B7C5-5C55-D7EE-066C900C0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D799186-5E3C-A68A-97BB-DB9F8A34EE5B}"/>
              </a:ext>
            </a:extLst>
          </p:cNvPr>
          <p:cNvSpPr txBox="1">
            <a:spLocks/>
          </p:cNvSpPr>
          <p:nvPr/>
        </p:nvSpPr>
        <p:spPr>
          <a:xfrm>
            <a:off x="3256313" y="457198"/>
            <a:ext cx="5960424" cy="46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800" dirty="0"/>
              <a:t>Plataforma NAU - cursos com DOI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F99CAB-F153-B3E2-D281-CB444CBD9F7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7" y="1169988"/>
            <a:ext cx="4320000" cy="3240000"/>
          </a:xfrm>
          <a:prstGeom prst="rect">
            <a:avLst/>
          </a:prstGeom>
          <a:ln>
            <a:solidFill>
              <a:srgbClr val="4064E8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B0767-A56F-C14B-1BBC-102C8D29EA7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17" y="1169988"/>
            <a:ext cx="4320000" cy="3240000"/>
          </a:xfrm>
          <a:prstGeom prst="rect">
            <a:avLst/>
          </a:prstGeom>
          <a:ln>
            <a:solidFill>
              <a:srgbClr val="4064E8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B0E741-1316-903B-2592-C168BECF8D87}"/>
              </a:ext>
            </a:extLst>
          </p:cNvPr>
          <p:cNvSpPr txBox="1"/>
          <p:nvPr/>
        </p:nvSpPr>
        <p:spPr>
          <a:xfrm>
            <a:off x="558966" y="5593476"/>
            <a:ext cx="162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Dados a 23 abril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EDD4A-0820-9DD7-19E1-FCE9E67ECF76}"/>
              </a:ext>
            </a:extLst>
          </p:cNvPr>
          <p:cNvSpPr/>
          <p:nvPr/>
        </p:nvSpPr>
        <p:spPr>
          <a:xfrm>
            <a:off x="714578" y="4449299"/>
            <a:ext cx="1934678" cy="546213"/>
          </a:xfrm>
          <a:prstGeom prst="rect">
            <a:avLst/>
          </a:prstGeom>
          <a:solidFill>
            <a:srgbClr val="4064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Inscrições:  1043</a:t>
            </a:r>
            <a:r>
              <a:rPr lang="pt-PT" sz="2000" dirty="0">
                <a:solidFill>
                  <a:schemeClr val="bg1"/>
                </a:solidFill>
              </a:rPr>
              <a:t> inscritos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B90B1-37C9-FABF-DE0E-EECBA7BFD285}"/>
              </a:ext>
            </a:extLst>
          </p:cNvPr>
          <p:cNvSpPr/>
          <p:nvPr/>
        </p:nvSpPr>
        <p:spPr>
          <a:xfrm>
            <a:off x="2723949" y="4443601"/>
            <a:ext cx="2224001" cy="2161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Taxa de conclusão: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CF34D3-DBCD-9C61-B447-BEFB5CBF68AE}"/>
              </a:ext>
            </a:extLst>
          </p:cNvPr>
          <p:cNvSpPr/>
          <p:nvPr/>
        </p:nvSpPr>
        <p:spPr>
          <a:xfrm>
            <a:off x="7808639" y="4449299"/>
            <a:ext cx="1934678" cy="546213"/>
          </a:xfrm>
          <a:prstGeom prst="rect">
            <a:avLst/>
          </a:prstGeom>
          <a:solidFill>
            <a:srgbClr val="4064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Inscrições:  1966</a:t>
            </a:r>
            <a:r>
              <a:rPr lang="pt-PT" sz="2000" dirty="0">
                <a:solidFill>
                  <a:schemeClr val="bg1"/>
                </a:solidFill>
              </a:rPr>
              <a:t> inscritos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208DA0-85EA-7381-96C8-D305CD9B0A0D}"/>
              </a:ext>
            </a:extLst>
          </p:cNvPr>
          <p:cNvSpPr/>
          <p:nvPr/>
        </p:nvSpPr>
        <p:spPr>
          <a:xfrm>
            <a:off x="5481067" y="4443601"/>
            <a:ext cx="2224001" cy="2161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Taxa de conclusão: </a:t>
            </a:r>
            <a:endParaRPr lang="pt-PT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CC7C44-16C6-FE61-1114-91E3919DBD82}"/>
              </a:ext>
            </a:extLst>
          </p:cNvPr>
          <p:cNvCxnSpPr/>
          <p:nvPr/>
        </p:nvCxnSpPr>
        <p:spPr>
          <a:xfrm>
            <a:off x="5207267" y="1145405"/>
            <a:ext cx="0" cy="442675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FB0CD3C-76CE-D64F-DB71-11003D4C1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860" y="3248023"/>
            <a:ext cx="676280" cy="3619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5DA4A1-8039-F659-D7C1-D5FC4993A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860" y="3248023"/>
            <a:ext cx="676280" cy="361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E4DB3E-71B6-C927-424B-32840B988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860" y="3248023"/>
            <a:ext cx="676280" cy="361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F4174-1F11-A5CF-A1A3-549E2BDD4079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01293" y="4722405"/>
            <a:ext cx="1476000" cy="79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5D209E-7C86-560E-649D-9023781DF408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855067" y="4722405"/>
            <a:ext cx="1476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0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rnadas-2026">
      <a:dk1>
        <a:sysClr val="windowText" lastClr="000000"/>
      </a:dk1>
      <a:lt1>
        <a:sysClr val="window" lastClr="FFFFFF"/>
      </a:lt1>
      <a:dk2>
        <a:srgbClr val="000000"/>
      </a:dk2>
      <a:lt2>
        <a:srgbClr val="E8E8E8"/>
      </a:lt2>
      <a:accent1>
        <a:srgbClr val="E6503D"/>
      </a:accent1>
      <a:accent2>
        <a:srgbClr val="B5E4DE"/>
      </a:accent2>
      <a:accent3>
        <a:srgbClr val="4669E8"/>
      </a:accent3>
      <a:accent4>
        <a:srgbClr val="F4BDBA"/>
      </a:accent4>
      <a:accent5>
        <a:srgbClr val="E6503D"/>
      </a:accent5>
      <a:accent6>
        <a:srgbClr val="B5E4DE"/>
      </a:accent6>
      <a:hlink>
        <a:srgbClr val="4669E8"/>
      </a:hlink>
      <a:folHlink>
        <a:srgbClr val="E650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11F81A44775C4392EBFF5625A133D4" ma:contentTypeVersion="3" ma:contentTypeDescription="Criar um novo documento." ma:contentTypeScope="" ma:versionID="e9e9badce0332f7c949d20727f7e1ab6">
  <xsd:schema xmlns:xsd="http://www.w3.org/2001/XMLSchema" xmlns:xs="http://www.w3.org/2001/XMLSchema" xmlns:p="http://schemas.microsoft.com/office/2006/metadata/properties" xmlns:ns2="8b050e0e-86fe-4c12-aec5-bafed9d109aa" targetNamespace="http://schemas.microsoft.com/office/2006/metadata/properties" ma:root="true" ma:fieldsID="089ae8b1b317bb7bf6de0a74d46c0224" ns2:_="">
    <xsd:import namespace="8b050e0e-86fe-4c12-aec5-bafed9d109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50e0e-86fe-4c12-aec5-bafed9d109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461305-56A8-4A37-B80A-9F44FFD9F302}">
  <ds:schemaRefs>
    <ds:schemaRef ds:uri="8b050e0e-86fe-4c12-aec5-bafed9d109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DFF289-DC1F-42C0-84AE-AF39686E2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DE4ED-9A52-44E9-B9AB-D2ECC8671405}">
  <ds:schemaRefs>
    <ds:schemaRef ds:uri="8b050e0e-86fe-4c12-aec5-bafed9d109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264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Atlassian Sans</vt:lpstr>
      <vt:lpstr>Calibri</vt:lpstr>
      <vt:lpstr>Wingdings</vt:lpstr>
      <vt:lpstr>Office Theme</vt:lpstr>
      <vt:lpstr>E depois do artigo científico?: </vt:lpstr>
      <vt:lpstr>PowerPoint Presentation</vt:lpstr>
      <vt:lpstr>  O que é o DOI?</vt:lpstr>
      <vt:lpstr>PowerPoint Presentation</vt:lpstr>
      <vt:lpstr>  Processo de atribuição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Dúvidas?</vt:lpstr>
      <vt:lpstr>PowerPoint Presentation</vt:lpstr>
    </vt:vector>
  </TitlesOfParts>
  <Company>FCT-FCCN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Catarina Ribeiro</dc:creator>
  <cp:lastModifiedBy>Dulce Correia</cp:lastModifiedBy>
  <cp:revision>59</cp:revision>
  <dcterms:created xsi:type="dcterms:W3CDTF">2025-04-02T14:51:55Z</dcterms:created>
  <dcterms:modified xsi:type="dcterms:W3CDTF">2026-04-30T09:54:53Z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0x0101003011F81A44775C4392EBFF5625A133D4</vt:lpwstr>
  </property>
  <property fmtid="{D5CDD505-2E9C-101B-9397-08002B2CF9AE}" pid="3" name="MediaServiceImageTags">
    <vt:lpwstr/>
  </property>
</Properties>
</file>