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</p:sldIdLst>
  <p:sldSz cx="9144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Destaqu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Destaqu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5312"/>
            <a:ext cx="77724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403623"/>
            <a:ext cx="68580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946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408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49111"/>
            <a:ext cx="1971675" cy="10332156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649111"/>
            <a:ext cx="5800725" cy="10332156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1552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732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039537"/>
            <a:ext cx="7886700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8159048"/>
            <a:ext cx="7886700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0830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3245556"/>
            <a:ext cx="3886200" cy="77357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245556"/>
            <a:ext cx="3886200" cy="773571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024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649114"/>
            <a:ext cx="7886700" cy="235655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988734"/>
            <a:ext cx="3868340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4453467"/>
            <a:ext cx="3868340" cy="655037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2988734"/>
            <a:ext cx="3887391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4453467"/>
            <a:ext cx="3887391" cy="655037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307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720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162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755425"/>
            <a:ext cx="4629150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1932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12800"/>
            <a:ext cx="2949178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755425"/>
            <a:ext cx="4629150" cy="866422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3657600"/>
            <a:ext cx="2949178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745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49114"/>
            <a:ext cx="78867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245556"/>
            <a:ext cx="78867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B8B6-7672-469C-BDBC-E29541E5B116}" type="datetimeFigureOut">
              <a:rPr lang="pt-PT" smtClean="0"/>
              <a:t>31/10/2020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11300181"/>
            <a:ext cx="30861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11300181"/>
            <a:ext cx="2057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211E-1393-4886-A9B8-C45D1E2E53F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868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AEA3493-79FA-4A45-B341-AD5AEDA35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0155F61A-5466-4F5D-9EC4-3308B5791505}"/>
              </a:ext>
            </a:extLst>
          </p:cNvPr>
          <p:cNvSpPr txBox="1"/>
          <p:nvPr/>
        </p:nvSpPr>
        <p:spPr>
          <a:xfrm>
            <a:off x="6046694" y="2832350"/>
            <a:ext cx="2424656" cy="879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PT" sz="1600" b="1" dirty="0">
                <a:solidFill>
                  <a:schemeClr val="bg2"/>
                </a:solidFill>
                <a:latin typeface="Gotham Light" panose="02000603030000020004" pitchFamily="2" charset="0"/>
              </a:rPr>
              <a:t>3 de novembro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PT" sz="1600" b="1" dirty="0">
                <a:solidFill>
                  <a:schemeClr val="bg2"/>
                </a:solidFill>
                <a:latin typeface="Gotham Light" panose="02000603030000020004" pitchFamily="2" charset="0"/>
              </a:rPr>
              <a:t>11h30 - 13h00 (1h30)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82005D8-254F-4AF7-9E5D-9D51A006921B}"/>
              </a:ext>
            </a:extLst>
          </p:cNvPr>
          <p:cNvSpPr txBox="1"/>
          <p:nvPr/>
        </p:nvSpPr>
        <p:spPr>
          <a:xfrm>
            <a:off x="291662" y="1287447"/>
            <a:ext cx="85606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solidFill>
                  <a:schemeClr val="bg1"/>
                </a:solidFill>
                <a:latin typeface="Gotham Light" panose="02000603030000020004" pitchFamily="2" charset="0"/>
              </a:rPr>
              <a:t>Os Desafios da Inteligência Artificial na Máquina do Estado</a:t>
            </a:r>
          </a:p>
          <a:p>
            <a:pPr algn="ctr"/>
            <a:r>
              <a:rPr lang="pt-PT" sz="2000" dirty="0">
                <a:solidFill>
                  <a:schemeClr val="bg1"/>
                </a:solidFill>
                <a:latin typeface="Gotham Light" panose="02000603030000020004" pitchFamily="2" charset="0"/>
              </a:rPr>
              <a:t>Ciência 2020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454417C-56A6-4586-8C87-D72C8168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36088"/>
              </p:ext>
            </p:extLst>
          </p:nvPr>
        </p:nvGraphicFramePr>
        <p:xfrm>
          <a:off x="682906" y="4189686"/>
          <a:ext cx="7788443" cy="3812628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7788443">
                  <a:extLst>
                    <a:ext uri="{9D8B030D-6E8A-4147-A177-3AD203B41FA5}">
                      <a16:colId xmlns:a16="http://schemas.microsoft.com/office/drawing/2014/main" val="1803712393"/>
                    </a:ext>
                  </a:extLst>
                </a:gridCol>
              </a:tblGrid>
              <a:tr h="50531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MODERAÇÃO</a:t>
                      </a:r>
                      <a:endParaRPr lang="pt-PT" sz="2000" b="1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306116"/>
                  </a:ext>
                </a:extLst>
              </a:tr>
              <a:tr h="52515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Alípio Jorge, Laboratório de Inteligência Artificial e Apoio à Decisão, INESC TEC, FCUP</a:t>
                      </a:r>
                      <a:endParaRPr lang="pt-PT" sz="16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06509520"/>
                  </a:ext>
                </a:extLst>
              </a:tr>
              <a:tr h="50531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INTERVENÇÕES CONVIDADAS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457472"/>
                  </a:ext>
                </a:extLst>
              </a:tr>
              <a:tr h="31690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Jorge Magalhães, Instituto Nacional de Estatística</a:t>
                      </a:r>
                      <a:endParaRPr lang="pt-PT" sz="16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77035567"/>
                  </a:ext>
                </a:extLst>
              </a:tr>
              <a:tr h="38446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Pedro Camacho, LUSA</a:t>
                      </a:r>
                      <a:endParaRPr lang="pt-PT" sz="16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39492626"/>
                  </a:ext>
                </a:extLst>
              </a:tr>
              <a:tr h="52515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Luís Paulo Reis, Laboratório de Inteligência Artificial e Ciência de Computadores, FEUP</a:t>
                      </a:r>
                      <a:endParaRPr lang="pt-PT" sz="16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1890774"/>
                  </a:ext>
                </a:extLst>
              </a:tr>
              <a:tr h="52515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Joana Gonçalves de Sá, Departamento de Física, Instituto Superior Técnico-UL e LIP</a:t>
                      </a:r>
                      <a:endParaRPr lang="pt-PT" sz="16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39953695"/>
                  </a:ext>
                </a:extLst>
              </a:tr>
              <a:tr h="52515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Cátia Sousa Pinto, Unidade de Coordenação </a:t>
                      </a:r>
                      <a:r>
                        <a:rPr lang="pt-PT" sz="1600" u="none" strike="noStrike" dirty="0" err="1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Advanced</a:t>
                      </a:r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 </a:t>
                      </a:r>
                      <a:r>
                        <a:rPr lang="pt-PT" sz="1600" u="none" strike="noStrike" dirty="0" err="1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Analytics</a:t>
                      </a:r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 e </a:t>
                      </a:r>
                      <a:r>
                        <a:rPr lang="pt-PT" sz="1600" u="none" strike="noStrike" dirty="0" err="1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Intelligence</a:t>
                      </a:r>
                      <a:r>
                        <a:rPr lang="pt-PT" sz="16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/SPMS</a:t>
                      </a:r>
                      <a:endParaRPr lang="pt-PT" sz="16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16384511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BEDFC55-5E18-4F6C-A601-B4CA634DB1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751093"/>
              </p:ext>
            </p:extLst>
          </p:nvPr>
        </p:nvGraphicFramePr>
        <p:xfrm>
          <a:off x="682906" y="8317634"/>
          <a:ext cx="7788443" cy="2283446"/>
        </p:xfrm>
        <a:graphic>
          <a:graphicData uri="http://schemas.openxmlformats.org/drawingml/2006/table">
            <a:tbl>
              <a:tblPr>
                <a:tableStyleId>{F2DE63D5-997A-4646-A377-4702673A728D}</a:tableStyleId>
              </a:tblPr>
              <a:tblGrid>
                <a:gridCol w="7788443">
                  <a:extLst>
                    <a:ext uri="{9D8B030D-6E8A-4147-A177-3AD203B41FA5}">
                      <a16:colId xmlns:a16="http://schemas.microsoft.com/office/drawing/2014/main" val="368843584"/>
                    </a:ext>
                  </a:extLst>
                </a:gridCol>
              </a:tblGrid>
              <a:tr h="444827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2000" b="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RESUMO DA SESSÃO</a:t>
                      </a:r>
                      <a:endParaRPr lang="pt-PT" sz="20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229697"/>
                  </a:ext>
                </a:extLst>
              </a:tr>
              <a:tr h="1838619">
                <a:tc>
                  <a:txBody>
                    <a:bodyPr/>
                    <a:lstStyle/>
                    <a:p>
                      <a:pPr algn="just" fontAlgn="ctr">
                        <a:lnSpc>
                          <a:spcPct val="150000"/>
                        </a:lnSpc>
                      </a:pPr>
                      <a:r>
                        <a:rPr lang="pt-PT" sz="1200" u="none" strike="noStrike" dirty="0">
                          <a:solidFill>
                            <a:schemeClr val="bg1"/>
                          </a:solidFill>
                          <a:effectLst/>
                          <a:latin typeface="Gotham Light" panose="02000603030000020004" pitchFamily="2" charset="0"/>
                        </a:rPr>
                        <a:t>A Administração Pública em Portugal tem colaborado com Universidades, Politécnicos e Centros de Investigação para procurar soluções de Inteligência Artificial e Ciência de Dados. Os objetivos são tornar a AP mais eficiente e mais próxima dos cidadãos e promover novos serviços que utilizem os muitos dados que a AP recolhe na sua atividade. Neste painel vamos abordar os vários pontos deste fluxo de trabalho da aplicação de IA na AP. Serão abordados temas como as bases de dados existentes, o seu acesso, a interação entre bases de dados, a proteção de dados, as expectativas da AP, os projetos que já estão em andamento, as dificuldades e o futuro deste caminho de inovação.</a:t>
                      </a:r>
                      <a:endParaRPr lang="pt-PT" sz="1200" b="0" i="0" u="none" strike="noStrike" dirty="0">
                        <a:solidFill>
                          <a:schemeClr val="bg1"/>
                        </a:solidFill>
                        <a:effectLst/>
                        <a:latin typeface="Gotham Light" panose="02000603030000020004" pitchFamily="2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622796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FBF846E9-A495-422A-870B-2AC8E3E07FFD}"/>
              </a:ext>
            </a:extLst>
          </p:cNvPr>
          <p:cNvSpPr txBox="1"/>
          <p:nvPr/>
        </p:nvSpPr>
        <p:spPr>
          <a:xfrm>
            <a:off x="3359672" y="2811118"/>
            <a:ext cx="2424656" cy="485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t-PT" sz="2000" b="1" dirty="0">
                <a:solidFill>
                  <a:schemeClr val="bg2"/>
                </a:solidFill>
                <a:latin typeface="Gotham Light" panose="02000603030000020004" pitchFamily="2" charset="0"/>
              </a:rPr>
              <a:t>WEBINAR</a:t>
            </a:r>
          </a:p>
        </p:txBody>
      </p:sp>
    </p:spTree>
    <p:extLst>
      <p:ext uri="{BB962C8B-B14F-4D97-AF65-F5344CB8AC3E}">
        <p14:creationId xmlns:p14="http://schemas.microsoft.com/office/powerpoint/2010/main" val="19280505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218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Light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Patrícia  Campos</dc:creator>
  <cp:lastModifiedBy>Sandra Martins</cp:lastModifiedBy>
  <cp:revision>13</cp:revision>
  <dcterms:created xsi:type="dcterms:W3CDTF">2020-10-29T11:19:37Z</dcterms:created>
  <dcterms:modified xsi:type="dcterms:W3CDTF">2020-10-31T13:35:13Z</dcterms:modified>
</cp:coreProperties>
</file>